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39"/>
  </p:notesMasterIdLst>
  <p:sldIdLst>
    <p:sldId id="273" r:id="rId2"/>
    <p:sldId id="274" r:id="rId3"/>
    <p:sldId id="333" r:id="rId4"/>
    <p:sldId id="290" r:id="rId5"/>
    <p:sldId id="289" r:id="rId6"/>
    <p:sldId id="328" r:id="rId7"/>
    <p:sldId id="288" r:id="rId8"/>
    <p:sldId id="314" r:id="rId9"/>
    <p:sldId id="305" r:id="rId10"/>
    <p:sldId id="309" r:id="rId11"/>
    <p:sldId id="322" r:id="rId12"/>
    <p:sldId id="318" r:id="rId13"/>
    <p:sldId id="311" r:id="rId14"/>
    <p:sldId id="312" r:id="rId15"/>
    <p:sldId id="320" r:id="rId16"/>
    <p:sldId id="326" r:id="rId17"/>
    <p:sldId id="303" r:id="rId18"/>
    <p:sldId id="315" r:id="rId19"/>
    <p:sldId id="316" r:id="rId20"/>
    <p:sldId id="329" r:id="rId21"/>
    <p:sldId id="324" r:id="rId22"/>
    <p:sldId id="313" r:id="rId23"/>
    <p:sldId id="317" r:id="rId24"/>
    <p:sldId id="331" r:id="rId25"/>
    <p:sldId id="304" r:id="rId26"/>
    <p:sldId id="332" r:id="rId27"/>
    <p:sldId id="319" r:id="rId28"/>
    <p:sldId id="299" r:id="rId29"/>
    <p:sldId id="298" r:id="rId30"/>
    <p:sldId id="297" r:id="rId31"/>
    <p:sldId id="296" r:id="rId32"/>
    <p:sldId id="295" r:id="rId33"/>
    <p:sldId id="336" r:id="rId34"/>
    <p:sldId id="337" r:id="rId35"/>
    <p:sldId id="335" r:id="rId36"/>
    <p:sldId id="266" r:id="rId37"/>
    <p:sldId id="268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2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35483C-0E79-0F4F-89DA-DB7A0E276BCD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DE468-4F4E-EC4B-BD19-0C72070EA8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9746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6613C6-20A3-4358-992A-CCA0678EE15F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D6346E-5997-466F-A0AB-7947B4C2CA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6613C6-20A3-4358-992A-CCA0678EE15F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D6346E-5997-466F-A0AB-7947B4C2CA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6613C6-20A3-4358-992A-CCA0678EE15F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D6346E-5997-466F-A0AB-7947B4C2CA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6613C6-20A3-4358-992A-CCA0678EE15F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D6346E-5997-466F-A0AB-7947B4C2CA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6613C6-20A3-4358-992A-CCA0678EE15F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D6346E-5997-466F-A0AB-7947B4C2CA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6613C6-20A3-4358-992A-CCA0678EE15F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D6346E-5997-466F-A0AB-7947B4C2CA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6613C6-20A3-4358-992A-CCA0678EE15F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D6346E-5997-466F-A0AB-7947B4C2CA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6613C6-20A3-4358-992A-CCA0678EE15F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D6346E-5997-466F-A0AB-7947B4C2CA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6613C6-20A3-4358-992A-CCA0678EE15F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D6346E-5997-466F-A0AB-7947B4C2CA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6613C6-20A3-4358-992A-CCA0678EE15F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D6346E-5997-466F-A0AB-7947B4C2CA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6613C6-20A3-4358-992A-CCA0678EE15F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D6346E-5997-466F-A0AB-7947B4C2CA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46613C6-20A3-4358-992A-CCA0678EE15F}" type="datetimeFigureOut">
              <a:rPr lang="ru-RU" smtClean="0"/>
              <a:pPr/>
              <a:t>25.03.2017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FD6346E-5997-466F-A0AB-7947B4C2CA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7" Type="http://schemas.openxmlformats.org/officeDocument/2006/relationships/slide" Target="slide31.xml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Relationship Id="rId6" Type="http://schemas.openxmlformats.org/officeDocument/2006/relationships/slide" Target="slide28.xml"/><Relationship Id="rId5" Type="http://schemas.openxmlformats.org/officeDocument/2006/relationships/slide" Target="slide30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4414" y="500042"/>
            <a:ext cx="6400800" cy="14605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Мастер-класс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8728" y="1785926"/>
            <a:ext cx="6032500" cy="10033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endParaRPr lang="ru-RU" sz="3600" b="1" i="1" dirty="0" smtClean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ru-RU" sz="3600" b="1" i="1" dirty="0" err="1" smtClean="0">
                <a:solidFill>
                  <a:schemeClr val="tx1"/>
                </a:solidFill>
              </a:rPr>
              <a:t>Межпредметные</a:t>
            </a:r>
            <a:r>
              <a:rPr lang="ru-RU" sz="3600" b="1" i="1" dirty="0" smtClean="0">
                <a:solidFill>
                  <a:schemeClr val="tx1"/>
                </a:solidFill>
              </a:rPr>
              <a:t> связи на примере темы «Степенная функция» в рамках курса основной школы.</a:t>
            </a:r>
          </a:p>
          <a:p>
            <a:pPr algn="ctr" eaLnBrk="1" hangingPunct="1">
              <a:defRPr/>
            </a:pPr>
            <a:r>
              <a:rPr lang="ru-RU" sz="3600" b="1" i="1" dirty="0" smtClean="0">
                <a:solidFill>
                  <a:schemeClr val="tx1"/>
                </a:solidFill>
              </a:rPr>
              <a:t>27.03.2017</a:t>
            </a:r>
          </a:p>
          <a:p>
            <a:pPr algn="ctr" eaLnBrk="1" hangingPunct="1">
              <a:defRPr/>
            </a:pPr>
            <a:r>
              <a:rPr lang="ru-RU" sz="1800" b="1" i="1" dirty="0" smtClean="0">
                <a:solidFill>
                  <a:schemeClr val="tx1"/>
                </a:solidFill>
              </a:rPr>
              <a:t>Гаврилова Тамара Юрьевна</a:t>
            </a:r>
          </a:p>
          <a:p>
            <a:pPr algn="ctr" eaLnBrk="1" hangingPunct="1">
              <a:defRPr/>
            </a:pPr>
            <a:endParaRPr lang="ru-RU" sz="3600" b="1" i="1" dirty="0" smtClean="0">
              <a:solidFill>
                <a:schemeClr val="tx1"/>
              </a:solidFill>
            </a:endParaRPr>
          </a:p>
        </p:txBody>
      </p:sp>
      <p:pic>
        <p:nvPicPr>
          <p:cNvPr id="4" name="Picture 5" descr="ANTN0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1472" y="214290"/>
            <a:ext cx="2740397" cy="2285992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 vert="horz" anchor="b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3800" i="1" dirty="0" smtClean="0">
                <a:solidFill>
                  <a:schemeClr val="accent1"/>
                </a:solidFill>
                <a:latin typeface="Arial" charset="0"/>
              </a:rPr>
              <a:t>Свойства степени с натуральным показателем</a:t>
            </a:r>
            <a:endParaRPr lang="ru-RU" sz="3800" i="1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3850" y="1600200"/>
            <a:ext cx="8362950" cy="4530725"/>
          </a:xfrm>
          <a:prstGeom prst="rect">
            <a:avLst/>
          </a:prstGeom>
        </p:spPr>
        <p:txBody>
          <a:bodyPr vert="horz" lIns="182880" tIns="91440">
            <a:normAutofit lnSpcReduction="10000"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b="1" dirty="0" smtClean="0">
                <a:solidFill>
                  <a:schemeClr val="accent1"/>
                </a:solidFill>
                <a:latin typeface="Arial" charset="0"/>
              </a:rPr>
              <a:t>1 свойство: </a:t>
            </a:r>
            <a:r>
              <a:rPr lang="en-US" b="1" dirty="0" err="1" smtClean="0">
                <a:latin typeface="Arial" charset="0"/>
              </a:rPr>
              <a:t>a</a:t>
            </a:r>
            <a:r>
              <a:rPr lang="en-US" b="1" baseline="30000" dirty="0" err="1" smtClean="0">
                <a:latin typeface="Arial" charset="0"/>
              </a:rPr>
              <a:t>m</a:t>
            </a:r>
            <a:r>
              <a:rPr lang="en-US" b="1" dirty="0" err="1" smtClean="0">
                <a:latin typeface="Arial" charset="0"/>
                <a:sym typeface="Symbol" charset="0"/>
              </a:rPr>
              <a:t></a:t>
            </a:r>
            <a:r>
              <a:rPr lang="en-US" b="1" dirty="0" err="1" smtClean="0">
                <a:latin typeface="Arial" charset="0"/>
              </a:rPr>
              <a:t>a</a:t>
            </a:r>
            <a:r>
              <a:rPr lang="en-US" b="1" baseline="30000" dirty="0" err="1" smtClean="0">
                <a:latin typeface="Arial" charset="0"/>
              </a:rPr>
              <a:t>n</a:t>
            </a:r>
            <a:r>
              <a:rPr lang="ru-RU" b="1" dirty="0" smtClean="0">
                <a:latin typeface="Arial" charset="0"/>
              </a:rPr>
              <a:t> = </a:t>
            </a:r>
            <a:r>
              <a:rPr lang="en-US" b="1" dirty="0" smtClean="0">
                <a:latin typeface="Arial" charset="0"/>
              </a:rPr>
              <a:t>a</a:t>
            </a:r>
            <a:r>
              <a:rPr lang="en-US" b="1" baseline="30000" dirty="0" smtClean="0">
                <a:latin typeface="Arial" charset="0"/>
              </a:rPr>
              <a:t>m</a:t>
            </a:r>
            <a:r>
              <a:rPr lang="ru-RU" b="1" baseline="30000" dirty="0" smtClean="0">
                <a:latin typeface="Arial" charset="0"/>
              </a:rPr>
              <a:t>+</a:t>
            </a:r>
            <a:r>
              <a:rPr lang="en-US" b="1" baseline="30000" dirty="0" smtClean="0">
                <a:latin typeface="Arial" charset="0"/>
              </a:rPr>
              <a:t>n</a:t>
            </a:r>
            <a:endParaRPr lang="ru-RU" b="1" baseline="30000" dirty="0" smtClean="0">
              <a:latin typeface="Arial" charset="0"/>
            </a:endParaRPr>
          </a:p>
          <a:p>
            <a:r>
              <a:rPr lang="ru-RU" b="1" dirty="0" smtClean="0">
                <a:solidFill>
                  <a:schemeClr val="accent1"/>
                </a:solidFill>
                <a:latin typeface="Arial" charset="0"/>
              </a:rPr>
              <a:t>2 свойство: </a:t>
            </a:r>
            <a:r>
              <a:rPr lang="en-US" b="1" dirty="0" smtClean="0">
                <a:latin typeface="Arial" charset="0"/>
              </a:rPr>
              <a:t>a</a:t>
            </a:r>
            <a:r>
              <a:rPr lang="en-US" b="1" baseline="30000" dirty="0" smtClean="0">
                <a:latin typeface="Arial" charset="0"/>
              </a:rPr>
              <a:t>m</a:t>
            </a:r>
            <a:r>
              <a:rPr lang="ru-RU" b="1" dirty="0" smtClean="0">
                <a:latin typeface="Arial" charset="0"/>
              </a:rPr>
              <a:t>:</a:t>
            </a:r>
            <a:r>
              <a:rPr lang="en-US" b="1" dirty="0" smtClean="0">
                <a:latin typeface="Arial" charset="0"/>
              </a:rPr>
              <a:t>a</a:t>
            </a:r>
            <a:r>
              <a:rPr lang="en-US" b="1" baseline="30000" dirty="0" smtClean="0">
                <a:latin typeface="Arial" charset="0"/>
              </a:rPr>
              <a:t>n</a:t>
            </a:r>
            <a:r>
              <a:rPr lang="ru-RU" b="1" dirty="0" smtClean="0">
                <a:latin typeface="Arial" charset="0"/>
              </a:rPr>
              <a:t> = </a:t>
            </a:r>
            <a:r>
              <a:rPr lang="en-US" b="1" dirty="0" smtClean="0">
                <a:latin typeface="Arial" charset="0"/>
              </a:rPr>
              <a:t>a</a:t>
            </a:r>
            <a:r>
              <a:rPr lang="en-US" b="1" baseline="30000" dirty="0" smtClean="0">
                <a:latin typeface="Arial" charset="0"/>
              </a:rPr>
              <a:t>m</a:t>
            </a:r>
            <a:r>
              <a:rPr lang="ru-RU" b="1" baseline="30000" dirty="0" smtClean="0">
                <a:latin typeface="Arial" charset="0"/>
              </a:rPr>
              <a:t>-</a:t>
            </a:r>
            <a:r>
              <a:rPr lang="en-US" b="1" baseline="30000" dirty="0" smtClean="0">
                <a:latin typeface="Arial" charset="0"/>
              </a:rPr>
              <a:t>n</a:t>
            </a:r>
            <a:r>
              <a:rPr lang="ru-RU" b="1" dirty="0" smtClean="0">
                <a:latin typeface="Arial" charset="0"/>
              </a:rPr>
              <a:t>;  (а </a:t>
            </a:r>
            <a:r>
              <a:rPr lang="ru-RU" b="1" dirty="0" smtClean="0">
                <a:latin typeface="Arial" charset="0"/>
                <a:sym typeface="Symbol" charset="0"/>
              </a:rPr>
              <a:t>0; </a:t>
            </a:r>
            <a:r>
              <a:rPr lang="en-US" b="1" dirty="0" err="1" smtClean="0">
                <a:latin typeface="Arial" charset="0"/>
                <a:sym typeface="Symbol" charset="0"/>
              </a:rPr>
              <a:t>mn</a:t>
            </a:r>
            <a:r>
              <a:rPr lang="en-US" b="1" dirty="0" smtClean="0">
                <a:latin typeface="Arial" charset="0"/>
                <a:sym typeface="Symbol" charset="0"/>
              </a:rPr>
              <a:t>)</a:t>
            </a:r>
          </a:p>
          <a:p>
            <a:r>
              <a:rPr lang="ru-RU" b="1" dirty="0" smtClean="0">
                <a:solidFill>
                  <a:schemeClr val="accent1"/>
                </a:solidFill>
                <a:latin typeface="Arial" charset="0"/>
              </a:rPr>
              <a:t>3 свойство: </a:t>
            </a:r>
            <a:r>
              <a:rPr lang="ru-RU" b="1" dirty="0" smtClean="0">
                <a:latin typeface="Arial" charset="0"/>
              </a:rPr>
              <a:t>(</a:t>
            </a:r>
            <a:r>
              <a:rPr lang="en-US" b="1" dirty="0" smtClean="0">
                <a:latin typeface="Arial" charset="0"/>
              </a:rPr>
              <a:t>a</a:t>
            </a:r>
            <a:r>
              <a:rPr lang="en-US" b="1" baseline="30000" dirty="0" smtClean="0">
                <a:latin typeface="Arial" charset="0"/>
              </a:rPr>
              <a:t>m</a:t>
            </a:r>
            <a:r>
              <a:rPr lang="ru-RU" b="1" dirty="0" smtClean="0">
                <a:latin typeface="Arial" charset="0"/>
              </a:rPr>
              <a:t>)</a:t>
            </a:r>
            <a:r>
              <a:rPr lang="en-US" b="1" baseline="30000" dirty="0" smtClean="0">
                <a:latin typeface="Arial" charset="0"/>
              </a:rPr>
              <a:t>n</a:t>
            </a:r>
            <a:r>
              <a:rPr lang="ru-RU" b="1" dirty="0" smtClean="0">
                <a:latin typeface="Arial" charset="0"/>
              </a:rPr>
              <a:t> = </a:t>
            </a:r>
            <a:r>
              <a:rPr lang="en-US" b="1" dirty="0" err="1" smtClean="0">
                <a:latin typeface="Arial" charset="0"/>
              </a:rPr>
              <a:t>a</a:t>
            </a:r>
            <a:r>
              <a:rPr lang="en-US" b="1" baseline="30000" dirty="0" err="1" smtClean="0">
                <a:latin typeface="Arial" charset="0"/>
              </a:rPr>
              <a:t>m</a:t>
            </a:r>
            <a:r>
              <a:rPr lang="en-US" b="1" baseline="30000" dirty="0" err="1" smtClean="0">
                <a:latin typeface="Arial" charset="0"/>
                <a:sym typeface="Symbol" charset="0"/>
              </a:rPr>
              <a:t></a:t>
            </a:r>
            <a:r>
              <a:rPr lang="en-US" b="1" baseline="30000" dirty="0" err="1" smtClean="0">
                <a:latin typeface="Arial" charset="0"/>
              </a:rPr>
              <a:t>n</a:t>
            </a:r>
            <a:endParaRPr lang="ru-RU" dirty="0" smtClean="0">
              <a:latin typeface="Arial" charset="0"/>
            </a:endParaRPr>
          </a:p>
          <a:p>
            <a:r>
              <a:rPr lang="ru-RU" b="1" dirty="0" smtClean="0">
                <a:solidFill>
                  <a:schemeClr val="accent1"/>
                </a:solidFill>
                <a:latin typeface="Arial" charset="0"/>
              </a:rPr>
              <a:t>4 свойство: </a:t>
            </a:r>
            <a:r>
              <a:rPr lang="ru-RU" b="1" dirty="0" smtClean="0">
                <a:latin typeface="Arial" charset="0"/>
              </a:rPr>
              <a:t>(</a:t>
            </a:r>
            <a:r>
              <a:rPr lang="en-US" b="1" dirty="0" err="1" smtClean="0">
                <a:latin typeface="Arial" charset="0"/>
              </a:rPr>
              <a:t>a</a:t>
            </a:r>
            <a:r>
              <a:rPr lang="en-US" b="1" dirty="0" err="1" smtClean="0">
                <a:latin typeface="Arial" charset="0"/>
                <a:sym typeface="Symbol" charset="0"/>
              </a:rPr>
              <a:t></a:t>
            </a:r>
            <a:r>
              <a:rPr lang="en-US" b="1" dirty="0" err="1" smtClean="0">
                <a:latin typeface="Arial" charset="0"/>
              </a:rPr>
              <a:t>b</a:t>
            </a:r>
            <a:r>
              <a:rPr lang="ru-RU" b="1" dirty="0" smtClean="0">
                <a:latin typeface="Arial" charset="0"/>
              </a:rPr>
              <a:t>)</a:t>
            </a:r>
            <a:r>
              <a:rPr lang="en-US" b="1" baseline="30000" dirty="0" smtClean="0">
                <a:latin typeface="Arial" charset="0"/>
              </a:rPr>
              <a:t>n</a:t>
            </a:r>
            <a:r>
              <a:rPr lang="ru-RU" b="1" dirty="0" smtClean="0">
                <a:latin typeface="Arial" charset="0"/>
              </a:rPr>
              <a:t> = </a:t>
            </a:r>
            <a:r>
              <a:rPr lang="en-US" b="1" dirty="0" err="1" smtClean="0">
                <a:latin typeface="Arial" charset="0"/>
              </a:rPr>
              <a:t>a</a:t>
            </a:r>
            <a:r>
              <a:rPr lang="en-US" b="1" baseline="30000" dirty="0" err="1" smtClean="0">
                <a:latin typeface="Arial" charset="0"/>
              </a:rPr>
              <a:t>n</a:t>
            </a:r>
            <a:r>
              <a:rPr lang="en-US" b="1" dirty="0" err="1" smtClean="0">
                <a:latin typeface="Arial" charset="0"/>
                <a:sym typeface="Symbol" charset="0"/>
              </a:rPr>
              <a:t></a:t>
            </a:r>
            <a:r>
              <a:rPr lang="en-US" b="1" dirty="0" err="1" smtClean="0">
                <a:latin typeface="Arial" charset="0"/>
              </a:rPr>
              <a:t>b</a:t>
            </a:r>
            <a:r>
              <a:rPr lang="en-US" b="1" baseline="30000" dirty="0" err="1" smtClean="0">
                <a:latin typeface="Arial" charset="0"/>
              </a:rPr>
              <a:t>n</a:t>
            </a:r>
            <a:r>
              <a:rPr lang="ru-RU" b="1" dirty="0" smtClean="0">
                <a:latin typeface="Arial" charset="0"/>
              </a:rPr>
              <a:t/>
            </a:r>
            <a:br>
              <a:rPr lang="ru-RU" b="1" dirty="0" smtClean="0">
                <a:latin typeface="Arial" charset="0"/>
              </a:rPr>
            </a:br>
            <a:endParaRPr lang="ru-RU" b="1" dirty="0" smtClean="0">
              <a:latin typeface="Arial" charset="0"/>
            </a:endParaRPr>
          </a:p>
          <a:p>
            <a:r>
              <a:rPr lang="ru-RU" b="1" dirty="0" smtClean="0">
                <a:solidFill>
                  <a:schemeClr val="accent1"/>
                </a:solidFill>
                <a:latin typeface="Arial" charset="0"/>
              </a:rPr>
              <a:t>5 свойство: </a:t>
            </a:r>
          </a:p>
          <a:p>
            <a:r>
              <a:rPr lang="ru-RU" sz="3200" b="1" dirty="0" smtClean="0">
                <a:latin typeface="Arial" charset="0"/>
              </a:rPr>
              <a:t>                    </a:t>
            </a:r>
          </a:p>
          <a:p>
            <a:r>
              <a:rPr lang="ru-RU" sz="3200" b="1" dirty="0" smtClean="0">
                <a:latin typeface="Arial" charset="0"/>
              </a:rPr>
              <a:t>                      </a:t>
            </a:r>
            <a:r>
              <a:rPr lang="en-US" b="1" dirty="0" smtClean="0">
                <a:latin typeface="Arial" charset="0"/>
              </a:rPr>
              <a:t>                      </a:t>
            </a:r>
            <a:endParaRPr lang="ru-RU" b="1" dirty="0" smtClean="0">
              <a:latin typeface="Arial" charset="0"/>
            </a:endParaRPr>
          </a:p>
          <a:p>
            <a:r>
              <a:rPr lang="en-US" b="1" dirty="0" smtClean="0">
                <a:latin typeface="Arial" charset="0"/>
              </a:rPr>
              <a:t>          </a:t>
            </a:r>
            <a:r>
              <a:rPr lang="ru-RU" b="1" dirty="0" smtClean="0">
                <a:latin typeface="Arial" charset="0"/>
              </a:rPr>
              <a:t> </a:t>
            </a:r>
            <a:br>
              <a:rPr lang="ru-RU" b="1" dirty="0" smtClean="0">
                <a:latin typeface="Arial" charset="0"/>
              </a:rPr>
            </a:br>
            <a:endParaRPr lang="ru-RU" dirty="0" smtClean="0">
              <a:latin typeface="Arial" charset="0"/>
            </a:endParaRPr>
          </a:p>
          <a:p>
            <a:endParaRPr lang="ru-RU" b="1" dirty="0">
              <a:latin typeface="Arial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924300" y="4365625"/>
            <a:ext cx="5048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/>
              <a:t> </a:t>
            </a:r>
            <a:endParaRPr lang="ru-RU" sz="3200" b="1" dirty="0"/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5148263" y="4437063"/>
            <a:ext cx="23050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;    </a:t>
            </a:r>
            <a:r>
              <a:rPr lang="en-US" sz="2800" b="1"/>
              <a:t>(b </a:t>
            </a:r>
            <a:r>
              <a:rPr lang="en-US" sz="2800" b="1">
                <a:sym typeface="Symbol" charset="0"/>
              </a:rPr>
              <a:t> 0)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/>
          <a:srcRect l="42834" t="58522" r="42093" b="24988"/>
          <a:stretch>
            <a:fillRect/>
          </a:stretch>
        </p:blipFill>
        <p:spPr bwMode="auto">
          <a:xfrm>
            <a:off x="3286116" y="3857628"/>
            <a:ext cx="185738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1307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71480"/>
            <a:ext cx="8183880" cy="1143008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Пример решения задач в математике</a:t>
            </a:r>
            <a:r>
              <a:rPr lang="en-US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pic>
        <p:nvPicPr>
          <p:cNvPr id="358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7621" t="28279" r="28240" b="23957"/>
          <a:stretch>
            <a:fillRect/>
          </a:stretch>
        </p:blipFill>
        <p:spPr bwMode="auto">
          <a:xfrm>
            <a:off x="500034" y="1428737"/>
            <a:ext cx="8062289" cy="432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642918"/>
            <a:ext cx="8183880" cy="92869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898384"/>
          </a:xfrm>
        </p:spPr>
        <p:txBody>
          <a:bodyPr>
            <a:normAutofit fontScale="85000" lnSpcReduction="20000"/>
          </a:bodyPr>
          <a:lstStyle/>
          <a:p>
            <a:r>
              <a:rPr lang="ru-RU" sz="3600" b="1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Пример решения задач в математике</a:t>
            </a:r>
            <a:r>
              <a:rPr lang="en-US" sz="3600" b="1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3600" b="1" i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57158" y="1571612"/>
            <a:ext cx="8351838" cy="457200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i="1" dirty="0"/>
              <a:t> Записать в виде степени с основанием а.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285984" y="2357430"/>
          <a:ext cx="3708400" cy="1069975"/>
        </p:xfrm>
        <a:graphic>
          <a:graphicData uri="http://schemas.openxmlformats.org/presentationml/2006/ole">
            <p:oleObj spid="_x0000_s28674" name="Формула" r:id="rId3" imgW="927000" imgH="266400" progId="Equation.3">
              <p:embed/>
            </p:oleObj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2786050" y="4357694"/>
          <a:ext cx="2898775" cy="2033587"/>
        </p:xfrm>
        <a:graphic>
          <a:graphicData uri="http://schemas.openxmlformats.org/presentationml/2006/ole">
            <p:oleObj spid="_x0000_s28675" name="Формула" r:id="rId4" imgW="723600" imgH="507960" progId="Equation.3">
              <p:embed/>
            </p:oleObj>
          </a:graphicData>
        </a:graphic>
      </p:graphicFrame>
      <p:pic>
        <p:nvPicPr>
          <p:cNvPr id="8" name="Содержимое 3" descr="97.wm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3429000"/>
            <a:ext cx="2249998" cy="3000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3571876"/>
            <a:ext cx="19145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Image9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7290" y="2285992"/>
            <a:ext cx="64008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6"/>
          <p:cNvSpPr>
            <a:spLocks noChangeArrowheads="1"/>
          </p:cNvSpPr>
          <p:nvPr/>
        </p:nvSpPr>
        <p:spPr bwMode="auto">
          <a:xfrm>
            <a:off x="395536" y="476672"/>
            <a:ext cx="8458200" cy="7112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000" b="1" dirty="0">
                <a:solidFill>
                  <a:srgbClr val="000000"/>
                </a:solidFill>
                <a:cs typeface="Times New Roman" charset="0"/>
              </a:rPr>
              <a:t>1 </a:t>
            </a:r>
            <a:r>
              <a:rPr lang="ru-RU" sz="4000" b="1" i="1" dirty="0">
                <a:solidFill>
                  <a:srgbClr val="000000"/>
                </a:solidFill>
                <a:cs typeface="Times New Roman" charset="0"/>
              </a:rPr>
              <a:t>кг</a:t>
            </a:r>
            <a:r>
              <a:rPr lang="ru-RU" sz="4000" b="1" dirty="0">
                <a:solidFill>
                  <a:srgbClr val="000000"/>
                </a:solidFill>
                <a:cs typeface="Times New Roman" charset="0"/>
              </a:rPr>
              <a:t> = 1000 </a:t>
            </a:r>
            <a:r>
              <a:rPr lang="ru-RU" sz="4000" b="1" i="1" dirty="0">
                <a:solidFill>
                  <a:srgbClr val="000000"/>
                </a:solidFill>
                <a:cs typeface="Times New Roman" charset="0"/>
              </a:rPr>
              <a:t>г</a:t>
            </a:r>
            <a:r>
              <a:rPr lang="ru-RU" sz="4000" b="1" dirty="0">
                <a:solidFill>
                  <a:srgbClr val="000000"/>
                </a:solidFill>
                <a:cs typeface="Times New Roman" charset="0"/>
              </a:rPr>
              <a:t>, 1 </a:t>
            </a:r>
            <a:r>
              <a:rPr lang="ru-RU" sz="4000" b="1" i="1" dirty="0">
                <a:solidFill>
                  <a:srgbClr val="000000"/>
                </a:solidFill>
                <a:cs typeface="Times New Roman" charset="0"/>
              </a:rPr>
              <a:t>м</a:t>
            </a:r>
            <a:r>
              <a:rPr lang="ru-RU" sz="4000" b="1" i="1" baseline="30000" dirty="0">
                <a:solidFill>
                  <a:srgbClr val="000000"/>
                </a:solidFill>
                <a:cs typeface="Times New Roman" charset="0"/>
              </a:rPr>
              <a:t>3</a:t>
            </a:r>
            <a:r>
              <a:rPr lang="ru-RU" sz="4000" b="1" dirty="0">
                <a:solidFill>
                  <a:srgbClr val="000000"/>
                </a:solidFill>
                <a:cs typeface="Times New Roman" charset="0"/>
              </a:rPr>
              <a:t> = 1000000 </a:t>
            </a:r>
            <a:r>
              <a:rPr lang="ru-RU" sz="4000" b="1" i="1" dirty="0">
                <a:solidFill>
                  <a:srgbClr val="000000"/>
                </a:solidFill>
                <a:cs typeface="Times New Roman" charset="0"/>
              </a:rPr>
              <a:t>см</a:t>
            </a:r>
            <a:r>
              <a:rPr lang="ru-RU" sz="4000" b="1" i="1" baseline="30000" dirty="0">
                <a:solidFill>
                  <a:srgbClr val="000000"/>
                </a:solidFill>
                <a:cs typeface="Times New Roman" charset="0"/>
              </a:rPr>
              <a:t>3</a:t>
            </a:r>
            <a:r>
              <a:rPr lang="ru-RU" sz="4000" b="1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7412" name="Picture 7" descr="Image9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495800"/>
            <a:ext cx="57912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1340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905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>
                <a:solidFill>
                  <a:srgbClr val="F6F626"/>
                </a:solidFill>
                <a:latin typeface="Georgia" charset="0"/>
                <a:cs typeface="Times New Roman" charset="0"/>
              </a:rPr>
              <a:t>Например, плотность льда равна 900 </a:t>
            </a:r>
            <a:r>
              <a:rPr lang="ru-RU" sz="4000" i="1">
                <a:solidFill>
                  <a:srgbClr val="F6F626"/>
                </a:solidFill>
                <a:latin typeface="Georgia" charset="0"/>
                <a:cs typeface="Times New Roman" charset="0"/>
              </a:rPr>
              <a:t>кг/м</a:t>
            </a:r>
            <a:r>
              <a:rPr lang="ru-RU" sz="4000" i="1" baseline="30000">
                <a:solidFill>
                  <a:srgbClr val="F6F626"/>
                </a:solidFill>
                <a:latin typeface="Georgia" charset="0"/>
                <a:cs typeface="Times New Roman" charset="0"/>
              </a:rPr>
              <a:t>3</a:t>
            </a:r>
            <a:r>
              <a:rPr lang="ru-RU" sz="4000">
                <a:solidFill>
                  <a:srgbClr val="F6F626"/>
                </a:solidFill>
                <a:latin typeface="Georgia" charset="0"/>
                <a:cs typeface="Times New Roman" charset="0"/>
              </a:rPr>
              <a:t> , а меди 8,9</a:t>
            </a:r>
            <a:r>
              <a:rPr lang="ru-RU" sz="4000" i="1">
                <a:solidFill>
                  <a:srgbClr val="F6F626"/>
                </a:solidFill>
                <a:latin typeface="Georgia" charset="0"/>
                <a:cs typeface="Times New Roman" charset="0"/>
              </a:rPr>
              <a:t> г/см</a:t>
            </a:r>
            <a:r>
              <a:rPr lang="ru-RU" sz="4000" i="1" baseline="30000">
                <a:solidFill>
                  <a:srgbClr val="F6F626"/>
                </a:solidFill>
                <a:latin typeface="Georgia" charset="0"/>
                <a:cs typeface="Times New Roman" charset="0"/>
              </a:rPr>
              <a:t>3</a:t>
            </a:r>
            <a:r>
              <a:rPr lang="ru-RU" sz="4000">
                <a:solidFill>
                  <a:srgbClr val="F6F626"/>
                </a:solidFill>
                <a:latin typeface="Georgia" charset="0"/>
                <a:cs typeface="Times New Roman" charset="0"/>
              </a:rPr>
              <a:t>. Значит,</a:t>
            </a:r>
            <a:r>
              <a:rPr lang="ru-RU" sz="4000">
                <a:latin typeface="Arial" charset="0"/>
              </a:rPr>
              <a:t> </a:t>
            </a:r>
          </a:p>
        </p:txBody>
      </p:sp>
      <p:pic>
        <p:nvPicPr>
          <p:cNvPr id="18435" name="Picture 4" descr="Image98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200" y="2743200"/>
            <a:ext cx="8229600" cy="1155700"/>
          </a:xfrm>
          <a:noFill/>
        </p:spPr>
      </p:pic>
      <p:pic>
        <p:nvPicPr>
          <p:cNvPr id="18436" name="Picture 5" descr="Image9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800600"/>
            <a:ext cx="69342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8664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71480"/>
            <a:ext cx="8183880" cy="1214446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Пример решения задачи</a:t>
            </a:r>
            <a:r>
              <a:rPr lang="en-US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559" t="2691" r="27383" b="47839"/>
          <a:stretch>
            <a:fillRect/>
          </a:stretch>
        </p:blipFill>
        <p:spPr bwMode="auto">
          <a:xfrm rot="5400000">
            <a:off x="500034" y="1357298"/>
            <a:ext cx="428628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000628" y="1428736"/>
            <a:ext cx="35718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В первом примере учащиеся при выполнении не испытывают никаких затруднений, а во втором сталкиваются с затруднениями  при сокращении и преобразованиями (сократить метры и кубические метры).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11560" y="1412776"/>
            <a:ext cx="8183880" cy="1051560"/>
          </a:xfrm>
        </p:spPr>
        <p:txBody>
          <a:bodyPr/>
          <a:lstStyle/>
          <a:p>
            <a:r>
              <a:rPr lang="ru-RU" dirty="0" smtClean="0"/>
              <a:t>8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1482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530224"/>
          <a:ext cx="8186766" cy="5541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4030152"/>
                <a:gridCol w="2727854"/>
              </a:tblGrid>
              <a:tr h="5052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mbria"/>
                          <a:cs typeface="Times New Roman" pitchFamily="18" charset="0"/>
                        </a:rPr>
                        <a:t>Класс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mbria"/>
                          <a:cs typeface="Times New Roman" pitchFamily="18" charset="0"/>
                        </a:rPr>
                        <a:t>Математика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1125"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01295" algn="l"/>
                        </a:tabLst>
                      </a:pPr>
                      <a:r>
                        <a:rPr lang="ru-RU" sz="2000" b="1">
                          <a:latin typeface="Times New Roman" pitchFamily="18" charset="0"/>
                          <a:ea typeface="Cambria"/>
                          <a:cs typeface="Times New Roman" pitchFamily="18" charset="0"/>
                        </a:rPr>
                        <a:t>Физика</a:t>
                      </a:r>
                      <a:endParaRPr lang="ru-RU" sz="2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0367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mbria"/>
                          <a:cs typeface="Times New Roman" pitchFamily="18" charset="0"/>
                        </a:rPr>
                        <a:t>8 класс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Корень. Отрицательная степень и ее понятие.</a:t>
                      </a:r>
                    </a:p>
                    <a:p>
                      <a:r>
                        <a:rPr lang="ru-RU" sz="1400" b="1" dirty="0">
                          <a:latin typeface="Times New Roman" pitchFamily="18" charset="0"/>
                          <a:ea typeface="Cambria"/>
                          <a:cs typeface="Times New Roman" pitchFamily="18" charset="0"/>
                        </a:rPr>
                        <a:t>Если </a:t>
                      </a:r>
                      <a:r>
                        <a:rPr lang="ru-RU" sz="1400" b="1" dirty="0" err="1">
                          <a:latin typeface="Times New Roman" pitchFamily="18" charset="0"/>
                          <a:ea typeface="Cambria"/>
                          <a:cs typeface="Times New Roman" pitchFamily="18" charset="0"/>
                        </a:rPr>
                        <a:t>n</a:t>
                      </a:r>
                      <a:r>
                        <a:rPr lang="ru-RU" sz="1400" b="1" dirty="0">
                          <a:latin typeface="Times New Roman" pitchFamily="18" charset="0"/>
                          <a:ea typeface="Cambria"/>
                          <a:cs typeface="Times New Roman" pitchFamily="18" charset="0"/>
                        </a:rPr>
                        <a:t> — натуральное число, то </a:t>
                      </a:r>
                    </a:p>
                    <a:p>
                      <a:pPr>
                        <a:lnSpc>
                          <a:spcPts val="2040"/>
                        </a:lnSpc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   </a:t>
                      </a:r>
                    </a:p>
                    <a:p>
                      <a:r>
                        <a:rPr lang="ru-RU" sz="1400" b="1" dirty="0">
                          <a:latin typeface="Times New Roman" pitchFamily="18" charset="0"/>
                          <a:ea typeface="Cambria"/>
                          <a:cs typeface="Times New Roman" pitchFamily="18" charset="0"/>
                        </a:rPr>
                        <a:t>в частности, </a:t>
                      </a:r>
                    </a:p>
                    <a:p>
                      <a:pPr>
                        <a:lnSpc>
                          <a:spcPts val="2040"/>
                        </a:lnSpc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   </a:t>
                      </a:r>
                    </a:p>
                    <a:p>
                      <a:pPr>
                        <a:lnSpc>
                          <a:spcPts val="2100"/>
                        </a:lnSpc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   </a:t>
                      </a:r>
                    </a:p>
                    <a:p>
                      <a:r>
                        <a:rPr lang="ru-RU" sz="1400" b="1" dirty="0">
                          <a:latin typeface="Times New Roman" pitchFamily="18" charset="0"/>
                          <a:ea typeface="Cambria"/>
                          <a:cs typeface="Times New Roman" pitchFamily="18" charset="0"/>
                        </a:rPr>
                        <a:t>в частности, </a:t>
                      </a:r>
                    </a:p>
                    <a:p>
                      <a:pPr>
                        <a:lnSpc>
                          <a:spcPts val="2100"/>
                        </a:lnSpc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   </a:t>
                      </a:r>
                    </a:p>
                    <a:p>
                      <a:r>
                        <a:rPr lang="ru-RU" sz="1400" b="1" dirty="0">
                          <a:latin typeface="Times New Roman" pitchFamily="18" charset="0"/>
                          <a:ea typeface="Cambria"/>
                          <a:cs typeface="Times New Roman" pitchFamily="18" charset="0"/>
                        </a:rPr>
                        <a:t>Для </a:t>
                      </a:r>
                      <a:r>
                        <a:rPr lang="ru-RU" sz="1400" b="1" dirty="0" err="1">
                          <a:latin typeface="Times New Roman" pitchFamily="18" charset="0"/>
                          <a:ea typeface="Cambria"/>
                          <a:cs typeface="Times New Roman" pitchFamily="18" charset="0"/>
                        </a:rPr>
                        <a:t>a</a:t>
                      </a:r>
                      <a:r>
                        <a:rPr lang="ru-RU" sz="1400" b="1" dirty="0">
                          <a:latin typeface="Times New Roman" pitchFamily="18" charset="0"/>
                          <a:ea typeface="Cambria"/>
                          <a:cs typeface="Times New Roman" pitchFamily="18" charset="0"/>
                        </a:rPr>
                        <a:t>&gt;0 </a:t>
                      </a:r>
                      <a:r>
                        <a:rPr lang="ru-RU" sz="1400" b="1" dirty="0" smtClean="0">
                          <a:latin typeface="Times New Roman" pitchFamily="18" charset="0"/>
                          <a:ea typeface="Cambria"/>
                          <a:cs typeface="Times New Roman" pitchFamily="18" charset="0"/>
                        </a:rPr>
                        <a:t>   </a:t>
                      </a:r>
                      <a:endParaRPr lang="ru-RU" sz="1400" b="1" dirty="0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  <a:p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   </a:t>
                      </a:r>
                    </a:p>
                    <a:p>
                      <a:r>
                        <a:rPr lang="ru-RU" sz="1400" b="1" dirty="0">
                          <a:latin typeface="Times New Roman" pitchFamily="18" charset="0"/>
                          <a:ea typeface="Cambria"/>
                          <a:cs typeface="Times New Roman" pitchFamily="18" charset="0"/>
                        </a:rPr>
                        <a:t>В частности, </a:t>
                      </a:r>
                    </a:p>
                    <a:p>
                      <a:pPr>
                        <a:lnSpc>
                          <a:spcPts val="1245"/>
                        </a:lnSpc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  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1125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01295" algn="l"/>
                        </a:tabLst>
                      </a:pPr>
                      <a:r>
                        <a:rPr lang="ru-RU" sz="1400" b="1" dirty="0">
                          <a:latin typeface="Times New Roman" pitchFamily="18" charset="0"/>
                          <a:ea typeface="Cambria"/>
                          <a:cs typeface="Times New Roman" pitchFamily="18" charset="0"/>
                        </a:rPr>
                        <a:t>Работа с отрицательными степенями. Перевод величин. Преобразование дробных </a:t>
                      </a:r>
                      <a:r>
                        <a:rPr lang="ru-RU" sz="1400" b="1" dirty="0" smtClean="0">
                          <a:latin typeface="Times New Roman" pitchFamily="18" charset="0"/>
                          <a:ea typeface="Cambria"/>
                          <a:cs typeface="Times New Roman" pitchFamily="18" charset="0"/>
                        </a:rPr>
                        <a:t>выражений</a:t>
                      </a:r>
                      <a:r>
                        <a:rPr lang="ru-RU" sz="1400" b="1" dirty="0">
                          <a:latin typeface="Times New Roman" pitchFamily="18" charset="0"/>
                          <a:ea typeface="Cambria"/>
                          <a:cs typeface="Times New Roman" pitchFamily="18" charset="0"/>
                        </a:rPr>
                        <a:t>.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4" name="Рисунок 13" descr="\[{a^{ - n}} = \frac{1}{{{a^n}}},\]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357298"/>
            <a:ext cx="92869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\[{a^{ - 1}} = \frac{1}{a}\]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785926"/>
            <a:ext cx="78581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\[{(\frac{a}{b})^{ - n}} = {(\frac{b}{a})^n},\]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2143116"/>
            <a:ext cx="121444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\[{(\frac{a}{b})^{ - 1}} = \frac{b}{a}\]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2500306"/>
            <a:ext cx="92869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\[{a^{\frac{m}{n}}} = \sqrt[n]{{{a^m}}}\]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3000372"/>
            <a:ext cx="1143008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\[{a^{\frac{1}{2}}} = \sqrt a .\]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8992" y="3500438"/>
            <a:ext cx="969647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8"/>
          <a:srcRect l="42325" t="35567" r="28700" b="19770"/>
          <a:stretch>
            <a:fillRect/>
          </a:stretch>
        </p:blipFill>
        <p:spPr bwMode="auto">
          <a:xfrm>
            <a:off x="5214942" y="2143116"/>
            <a:ext cx="3500462" cy="3968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Свойства степеней 8 класса понятие отрицательной степени)</a:t>
            </a:r>
            <a:r>
              <a:rPr lang="en-US" sz="3600" b="1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3600" b="1" i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482" name="Object 7"/>
          <p:cNvGraphicFramePr>
            <a:graphicFrameLocks noChangeAspect="1"/>
          </p:cNvGraphicFramePr>
          <p:nvPr/>
        </p:nvGraphicFramePr>
        <p:xfrm>
          <a:off x="785786" y="2428868"/>
          <a:ext cx="7643866" cy="3933825"/>
        </p:xfrm>
        <a:graphic>
          <a:graphicData uri="http://schemas.openxmlformats.org/presentationml/2006/ole">
            <p:oleObj spid="_x0000_s20482" name="Формула" r:id="rId3" imgW="1688760" imgH="1358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00042"/>
            <a:ext cx="8183880" cy="928694"/>
          </a:xfrm>
        </p:spPr>
        <p:txBody>
          <a:bodyPr/>
          <a:lstStyle/>
          <a:p>
            <a:r>
              <a:rPr lang="ru-RU" i="1" dirty="0" smtClean="0">
                <a:latin typeface="Arial" pitchFamily="34" charset="0"/>
                <a:cs typeface="Arial" pitchFamily="34" charset="0"/>
              </a:rPr>
              <a:t>Упростите выражение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: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506" name="Object 4"/>
          <p:cNvGraphicFramePr>
            <a:graphicFrameLocks noChangeAspect="1"/>
          </p:cNvGraphicFramePr>
          <p:nvPr>
            <p:ph idx="1"/>
          </p:nvPr>
        </p:nvGraphicFramePr>
        <p:xfrm>
          <a:off x="714348" y="1428736"/>
          <a:ext cx="2928958" cy="4214842"/>
        </p:xfrm>
        <a:graphic>
          <a:graphicData uri="http://schemas.openxmlformats.org/presentationml/2006/ole">
            <p:oleObj spid="_x0000_s21506" name="Equation" r:id="rId3" imgW="1257120" imgH="1879560" progId="">
              <p:embed/>
            </p:oleObj>
          </a:graphicData>
        </a:graphic>
      </p:graphicFrame>
      <p:graphicFrame>
        <p:nvGraphicFramePr>
          <p:cNvPr id="21507" name="Object 6"/>
          <p:cNvGraphicFramePr>
            <a:graphicFrameLocks noChangeAspect="1"/>
          </p:cNvGraphicFramePr>
          <p:nvPr/>
        </p:nvGraphicFramePr>
        <p:xfrm>
          <a:off x="5357818" y="1357298"/>
          <a:ext cx="2998783" cy="4357719"/>
        </p:xfrm>
        <a:graphic>
          <a:graphicData uri="http://schemas.openxmlformats.org/presentationml/2006/ole">
            <p:oleObj spid="_x0000_s21507" name="Equation" r:id="rId4" imgW="1168200" imgH="22604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33888"/>
            <a:ext cx="3524250" cy="242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>
          <a:xfrm>
            <a:off x="990600" y="685800"/>
            <a:ext cx="7685856" cy="3429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4000" dirty="0"/>
              <a:t>Пусть кто-нибудь попробует вычеркнуть из математики степени, и он увидит, что без них далеко не уедешь»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800" dirty="0" smtClean="0"/>
              <a:t>М.В</a:t>
            </a:r>
            <a:r>
              <a:rPr lang="ru-RU" sz="4800" dirty="0"/>
              <a:t>. Ломоносов </a:t>
            </a:r>
            <a:endParaRPr lang="ru-RU" sz="5400" b="1" i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65106D62"/>
          <p:cNvPicPr>
            <a:picLocks noGrp="1"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>
          <a:xfrm>
            <a:off x="6286512" y="3214686"/>
            <a:ext cx="2500330" cy="3168374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71480"/>
            <a:ext cx="8183880" cy="1714512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Пример решения задач в математике</a:t>
            </a:r>
            <a:r>
              <a:rPr lang="en-US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7622" t="28279" r="31118" b="27369"/>
          <a:stretch>
            <a:fillRect/>
          </a:stretch>
        </p:blipFill>
        <p:spPr bwMode="auto">
          <a:xfrm>
            <a:off x="4429124" y="2857496"/>
            <a:ext cx="4214842" cy="2962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/>
          <a:srcRect l="30468" t="27816" r="37500" b="34027"/>
          <a:stretch>
            <a:fillRect/>
          </a:stretch>
        </p:blipFill>
        <p:spPr bwMode="auto">
          <a:xfrm>
            <a:off x="428596" y="1285860"/>
            <a:ext cx="378621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71480"/>
            <a:ext cx="8183880" cy="1214446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Пример решения задачи</a:t>
            </a:r>
            <a:r>
              <a:rPr lang="en-US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628" y="1428736"/>
            <a:ext cx="35718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В данной задаче учащиеся при выполнении испытывают трудности при вынесении общего множителя.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2325" t="35567" r="28700" b="19770"/>
          <a:stretch>
            <a:fillRect/>
          </a:stretch>
        </p:blipFill>
        <p:spPr bwMode="auto">
          <a:xfrm>
            <a:off x="571471" y="1214422"/>
            <a:ext cx="3571901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183880" cy="152584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i="1" dirty="0" smtClean="0">
                <a:latin typeface="Arial" charset="0"/>
              </a:rPr>
              <a:t>Запись удельных единиц в 8 классе</a:t>
            </a:r>
            <a:endParaRPr lang="ru-RU" i="1" dirty="0">
              <a:latin typeface="Arial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340768"/>
            <a:ext cx="8183880" cy="4187952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endParaRPr lang="ru-RU" sz="2800" dirty="0" smtClean="0">
              <a:latin typeface="Verdana" charset="0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Удельная </a:t>
            </a:r>
            <a:r>
              <a:rPr lang="ru-RU" sz="2800" b="1" i="1" dirty="0">
                <a:latin typeface="Arial" pitchFamily="34" charset="0"/>
                <a:cs typeface="Arial" pitchFamily="34" charset="0"/>
              </a:rPr>
              <a:t>теплоёмкость воды равна 4200 Дж/кг С.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ru-RU" sz="2800" b="1" i="1" dirty="0">
                <a:latin typeface="Arial" pitchFamily="34" charset="0"/>
                <a:cs typeface="Arial" pitchFamily="34" charset="0"/>
              </a:rPr>
              <a:t>Удельная теплота плавления льда равна 3,4 .10</a:t>
            </a:r>
            <a:r>
              <a:rPr lang="ru-RU" sz="2800" b="1" i="1" baseline="30000" dirty="0">
                <a:latin typeface="Arial" pitchFamily="34" charset="0"/>
                <a:cs typeface="Arial" pitchFamily="34" charset="0"/>
              </a:rPr>
              <a:t>5</a:t>
            </a:r>
            <a:r>
              <a:rPr lang="ru-RU" sz="2800" b="1" i="1" dirty="0">
                <a:latin typeface="Arial" pitchFamily="34" charset="0"/>
                <a:cs typeface="Arial" pitchFamily="34" charset="0"/>
              </a:rPr>
              <a:t>   Дж/кг.  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ru-RU" sz="2800" b="1" i="1" dirty="0">
                <a:latin typeface="Arial" pitchFamily="34" charset="0"/>
                <a:cs typeface="Arial" pitchFamily="34" charset="0"/>
              </a:rPr>
              <a:t>Удельная теплота парообразования воды равна 2,3. 10</a:t>
            </a:r>
            <a:r>
              <a:rPr lang="ru-RU" sz="2800" b="1" i="1" baseline="30000" dirty="0">
                <a:latin typeface="Arial" pitchFamily="34" charset="0"/>
                <a:cs typeface="Arial" pitchFamily="34" charset="0"/>
              </a:rPr>
              <a:t>6</a:t>
            </a:r>
            <a:r>
              <a:rPr lang="ru-RU" sz="2800" b="1" i="1" dirty="0">
                <a:latin typeface="Arial" pitchFamily="34" charset="0"/>
                <a:cs typeface="Arial" pitchFamily="34" charset="0"/>
              </a:rPr>
              <a:t>  Дж/кг.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ru-RU" sz="2800" b="1" i="1" dirty="0">
                <a:latin typeface="Arial" pitchFamily="34" charset="0"/>
                <a:cs typeface="Arial" pitchFamily="34" charset="0"/>
              </a:rPr>
              <a:t>Удельная теплота сгорания спирта равна 2,7. 10</a:t>
            </a:r>
            <a:r>
              <a:rPr lang="ru-RU" sz="2800" b="1" i="1" baseline="30000" dirty="0">
                <a:latin typeface="Arial" pitchFamily="34" charset="0"/>
                <a:cs typeface="Arial" pitchFamily="34" charset="0"/>
              </a:rPr>
              <a:t>7</a:t>
            </a:r>
            <a:r>
              <a:rPr lang="ru-RU" sz="2800" b="1" i="1" dirty="0">
                <a:latin typeface="Arial" pitchFamily="34" charset="0"/>
                <a:cs typeface="Arial" pitchFamily="34" charset="0"/>
              </a:rPr>
              <a:t> Дж/кг.</a:t>
            </a:r>
          </a:p>
          <a:p>
            <a:pPr marL="609600" indent="-609600" eaLnBrk="1" hangingPunct="1">
              <a:lnSpc>
                <a:spcPct val="90000"/>
              </a:lnSpc>
              <a:buFont typeface="Wingdings" charset="0"/>
              <a:buNone/>
            </a:pPr>
            <a:r>
              <a:rPr lang="ru-RU" sz="2800" dirty="0">
                <a:latin typeface="Verdana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xmlns="" val="354342215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0" grpId="1"/>
      <p:bldP spid="7171" grpId="0" build="p"/>
      <p:bldP spid="7171" grpId="1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714356"/>
            <a:ext cx="8183880" cy="107157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826946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Пример решения задачи</a:t>
            </a:r>
            <a:r>
              <a:rPr lang="en-US" sz="3600" b="1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3600" b="1" i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 l="21973" t="20508" r="4052" b="26757"/>
          <a:stretch>
            <a:fillRect/>
          </a:stretch>
        </p:blipFill>
        <p:spPr bwMode="auto">
          <a:xfrm>
            <a:off x="571472" y="1785926"/>
            <a:ext cx="800105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71480"/>
            <a:ext cx="8183880" cy="1214446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Пример решения задачи</a:t>
            </a:r>
            <a:r>
              <a:rPr lang="en-US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00760" y="1428736"/>
            <a:ext cx="257176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В данной задаче учащиеся при выполнении преобразований в ответе количества теплоты записать ответ лучше  с помощью стандартной записи числа, которая в курсе алгебры изучается в 9 классе.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21973" t="20508" r="4052" b="26757"/>
          <a:stretch>
            <a:fillRect/>
          </a:stretch>
        </p:blipFill>
        <p:spPr bwMode="auto">
          <a:xfrm>
            <a:off x="571472" y="1285860"/>
            <a:ext cx="521497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02920" y="530352"/>
            <a:ext cx="3854766" cy="418795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530224"/>
          <a:ext cx="8186766" cy="5541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4030152"/>
                <a:gridCol w="2727854"/>
              </a:tblGrid>
              <a:tr h="5052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mbria"/>
                          <a:cs typeface="Times New Roman" pitchFamily="18" charset="0"/>
                        </a:rPr>
                        <a:t>Класс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mbria"/>
                          <a:cs typeface="Times New Roman" pitchFamily="18" charset="0"/>
                        </a:rPr>
                        <a:t>Математика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1125"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01295" algn="l"/>
                        </a:tabLst>
                      </a:pPr>
                      <a:r>
                        <a:rPr lang="ru-RU" sz="2000" b="1">
                          <a:latin typeface="Times New Roman" pitchFamily="18" charset="0"/>
                          <a:ea typeface="Cambria"/>
                          <a:cs typeface="Times New Roman" pitchFamily="18" charset="0"/>
                        </a:rPr>
                        <a:t>Физика</a:t>
                      </a:r>
                      <a:endParaRPr lang="ru-RU" sz="2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0367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mbria"/>
                          <a:cs typeface="Times New Roman" pitchFamily="18" charset="0"/>
                        </a:rPr>
                        <a:t>9 </a:t>
                      </a:r>
                      <a:r>
                        <a:rPr lang="ru-RU" sz="1400" b="1" dirty="0">
                          <a:latin typeface="Times New Roman" pitchFamily="18" charset="0"/>
                          <a:ea typeface="Cambria"/>
                          <a:cs typeface="Times New Roman" pitchFamily="18" charset="0"/>
                        </a:rPr>
                        <a:t>класс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Повторение  и обобщение понятия степени при подготовке к итоговой аттестации.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Стандартный вид числа.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1112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201295" algn="l"/>
                        </a:tabLst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Закон всемирного тяготения.</a:t>
                      </a:r>
                      <a:endParaRPr lang="ru-RU" sz="11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indent="111125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01295" algn="l"/>
                        </a:tabLst>
                      </a:pP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 l="34904" t="12820" r="33682" b="42192"/>
          <a:stretch>
            <a:fillRect/>
          </a:stretch>
        </p:blipFill>
        <p:spPr bwMode="auto">
          <a:xfrm>
            <a:off x="4500562" y="2285992"/>
            <a:ext cx="421484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https://ds02.infourok.ru/uploads/ex/08b7/00070d96-7a399deb/img9.jpg"/>
          <p:cNvPicPr>
            <a:picLocks noChangeAspect="1" noChangeArrowheads="1"/>
          </p:cNvPicPr>
          <p:nvPr/>
        </p:nvPicPr>
        <p:blipFill>
          <a:blip r:embed="rId3"/>
          <a:srcRect l="4548" t="19861" r="1701" b="11389"/>
          <a:stretch>
            <a:fillRect/>
          </a:stretch>
        </p:blipFill>
        <p:spPr bwMode="auto">
          <a:xfrm>
            <a:off x="428596" y="2357430"/>
            <a:ext cx="4071966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183880" cy="928694"/>
          </a:xfrm>
        </p:spPr>
        <p:txBody>
          <a:bodyPr/>
          <a:lstStyle/>
          <a:p>
            <a:r>
              <a:rPr lang="ru-RU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Пример решения задачи</a:t>
            </a:r>
            <a:r>
              <a:rPr lang="en-US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dirty="0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9540" t="11220" r="30159" b="49545"/>
          <a:stretch>
            <a:fillRect/>
          </a:stretch>
        </p:blipFill>
        <p:spPr bwMode="auto">
          <a:xfrm>
            <a:off x="500034" y="1571612"/>
            <a:ext cx="404401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 l="35298" t="26573" r="28239" b="39310"/>
          <a:stretch>
            <a:fillRect/>
          </a:stretch>
        </p:blipFill>
        <p:spPr bwMode="auto">
          <a:xfrm>
            <a:off x="4572001" y="3143248"/>
            <a:ext cx="387908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85728"/>
            <a:ext cx="8183880" cy="1214446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Пример решения задачи</a:t>
            </a:r>
            <a:r>
              <a:rPr lang="en-US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559" t="6103" r="26104" b="44428"/>
          <a:stretch>
            <a:fillRect/>
          </a:stretch>
        </p:blipFill>
        <p:spPr bwMode="auto">
          <a:xfrm rot="16200000" flipH="1" flipV="1">
            <a:off x="-32" y="1857364"/>
            <a:ext cx="464347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 l="27295" t="10937" r="26562" b="44141"/>
          <a:stretch>
            <a:fillRect/>
          </a:stretch>
        </p:blipFill>
        <p:spPr bwMode="auto">
          <a:xfrm rot="5400000">
            <a:off x="4679157" y="1964521"/>
            <a:ext cx="450059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642918"/>
            <a:ext cx="8183880" cy="5715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970350"/>
          </a:xfrm>
        </p:spPr>
        <p:txBody>
          <a:bodyPr>
            <a:normAutofit fontScale="70000" lnSpcReduction="20000"/>
          </a:bodyPr>
          <a:lstStyle/>
          <a:p>
            <a:pPr fontAlgn="base"/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900" b="1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Пример решения задач для подготовки к ОГЭ и ЕГЭ, использующие свойства степеней и преобразований со степенями</a:t>
            </a:r>
            <a:r>
              <a:rPr lang="en-US" sz="3900" b="1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3900" b="1" i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dirty="0" smtClean="0"/>
          </a:p>
          <a:p>
            <a:pPr fontAlgn="base"/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Расстояние от наблюдателя, находящегося на небольшой высоте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километров над землей до наблюдаемой им линии горизонта вычисляется по формуле:</a:t>
            </a:r>
          </a:p>
          <a:p>
            <a:pPr fontAlgn="base"/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С какой высоты горизонт виден на расстоянии 4  километра? Ответ выразите в километрах.</a:t>
            </a:r>
          </a:p>
          <a:p>
            <a:pPr fontAlgn="base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Задача сводится к решению уравнения:</a:t>
            </a:r>
          </a:p>
          <a:p>
            <a:pPr fontAlgn="base"/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Горизонт на расстоянии 4 километра виден с высоты 0,00125 километра.</a:t>
            </a:r>
          </a:p>
          <a:p>
            <a:pPr fontAlgn="base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Ответ: 0,00125</a:t>
            </a:r>
          </a:p>
          <a:p>
            <a:endParaRPr lang="ru-RU" dirty="0"/>
          </a:p>
        </p:txBody>
      </p:sp>
      <p:pic>
        <p:nvPicPr>
          <p:cNvPr id="9" name="Рисунок 8" descr="http://matematikaege.ru/wp-content/uploads/2015/02/111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786058"/>
            <a:ext cx="4104005" cy="36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matematikaege.ru/wp-content/uploads/2015/02/212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3857628"/>
            <a:ext cx="5709920" cy="372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928934"/>
            <a:ext cx="8183880" cy="17859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Задача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таблице приведены расстояния от Солнца до четырёх планет Солнечной системы. Какая из этих планет ближе всех к Солнцу?</a:t>
            </a:r>
          </a:p>
          <a:p>
            <a:pPr lvl="0" fontAlgn="base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1.Нептун</a:t>
            </a:r>
          </a:p>
          <a:p>
            <a:pPr lvl="0" fontAlgn="base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2.Юпитер</a:t>
            </a:r>
          </a:p>
          <a:p>
            <a:pPr lvl="0" fontAlgn="base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3.Уран</a:t>
            </a:r>
          </a:p>
          <a:p>
            <a:pPr lvl="0" fontAlgn="base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4.Венера</a:t>
            </a:r>
          </a:p>
          <a:p>
            <a:pPr fontAlgn="base"/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Ближе всего к Солнцу та планета, чье расстояние до него меньше. Сначала смотрим на степени числа 10. У Нептуна и Урана степени числа 10 - 9, значит они дальше в 10 раз чем Юпитер и Венера, у которых степени 8. Далее сравниваем значения - у Юпитера это 7,7 - у Венеры - 1,0 - значит, Венера ближе.</a:t>
            </a:r>
          </a:p>
          <a:p>
            <a:endParaRPr lang="ru-RU" dirty="0"/>
          </a:p>
        </p:txBody>
      </p:sp>
      <p:pic>
        <p:nvPicPr>
          <p:cNvPr id="5" name="Рисунок 4" descr="решение 14 задания огэ по математик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500174"/>
            <a:ext cx="564360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солнечная систем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4286256"/>
            <a:ext cx="5541980" cy="198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48680"/>
            <a:ext cx="8183880" cy="4187952"/>
          </a:xfrm>
        </p:spPr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</a:rPr>
              <a:t>Цели </a:t>
            </a:r>
            <a:r>
              <a:rPr lang="ru-RU" b="1" dirty="0" err="1" smtClean="0">
                <a:solidFill>
                  <a:schemeClr val="accent1"/>
                </a:solidFill>
              </a:rPr>
              <a:t>межпредметной</a:t>
            </a:r>
            <a:r>
              <a:rPr lang="ru-RU" b="1" dirty="0" smtClean="0">
                <a:solidFill>
                  <a:schemeClr val="accent1"/>
                </a:solidFill>
              </a:rPr>
              <a:t> учебной деятельности для учителя.</a:t>
            </a:r>
          </a:p>
          <a:p>
            <a:endParaRPr lang="ru-RU" dirty="0" smtClean="0">
              <a:solidFill>
                <a:schemeClr val="accent1"/>
              </a:solidFill>
            </a:endParaRP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60207657"/>
              </p:ext>
            </p:extLst>
          </p:nvPr>
        </p:nvGraphicFramePr>
        <p:xfrm>
          <a:off x="467544" y="1556792"/>
          <a:ext cx="8208912" cy="448564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1728192"/>
                <a:gridCol w="2880320"/>
                <a:gridCol w="3600400"/>
              </a:tblGrid>
              <a:tr h="370840">
                <a:tc>
                  <a:txBody>
                    <a:bodyPr/>
                    <a:lstStyle/>
                    <a:p>
                      <a:pPr indent="9017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600" kern="1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 </a:t>
                      </a:r>
                      <a:endParaRPr lang="ru-RU" sz="1600" kern="1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indent="9017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600" kern="1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Математика</a:t>
                      </a:r>
                      <a:endParaRPr lang="ru-RU" sz="1600" kern="1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indent="9017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600" kern="10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Физика</a:t>
                      </a:r>
                      <a:endParaRPr lang="ru-RU" sz="1600" kern="1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2" marR="68582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9017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600" kern="100" spc="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Цель</a:t>
                      </a:r>
                      <a:endParaRPr lang="ru-RU" sz="1600" kern="100" spc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indent="9017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600" kern="100" spc="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Изучение понятия </a:t>
                      </a:r>
                      <a:r>
                        <a:rPr lang="ru-RU" sz="1600" kern="100" spc="0" dirty="0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степени, свойства</a:t>
                      </a:r>
                      <a:r>
                        <a:rPr lang="ru-RU" sz="1600" kern="100" spc="0" baseline="0" dirty="0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 степеней и преобразование выражений</a:t>
                      </a:r>
                      <a:r>
                        <a:rPr lang="ru-RU" sz="1600" kern="100" spc="0" dirty="0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, </a:t>
                      </a:r>
                      <a:r>
                        <a:rPr lang="ru-RU" sz="1600" kern="100" spc="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подготовка к решению заданий ОГЭ</a:t>
                      </a:r>
                      <a:endParaRPr lang="ru-RU" sz="1600" kern="100" spc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indent="9017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600" kern="100" spc="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Отработка навыка </a:t>
                      </a:r>
                      <a:r>
                        <a:rPr lang="ru-RU" sz="1600" kern="100" spc="0" dirty="0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работы</a:t>
                      </a:r>
                      <a:r>
                        <a:rPr lang="ru-RU" sz="1600" kern="100" spc="0" baseline="0" dirty="0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 со степенями</a:t>
                      </a:r>
                      <a:r>
                        <a:rPr lang="ru-RU" sz="1600" kern="100" spc="0" dirty="0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. </a:t>
                      </a:r>
                      <a:endParaRPr lang="ru-RU" sz="1600" kern="100" spc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2" marR="68582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9017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2000" kern="100" spc="0" dirty="0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Результат</a:t>
                      </a:r>
                      <a:endParaRPr lang="ru-RU" sz="2000" kern="100" spc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indent="9017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2000" kern="100" spc="0" dirty="0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Усвоение</a:t>
                      </a:r>
                      <a:r>
                        <a:rPr lang="ru-RU" sz="2000" kern="100" spc="0" baseline="0" dirty="0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 понятия степени, формирование умения преобразования выражения содержащих степень</a:t>
                      </a:r>
                      <a:r>
                        <a:rPr lang="ru-RU" sz="2000" kern="100" spc="0" dirty="0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.</a:t>
                      </a:r>
                      <a:endParaRPr lang="ru-RU" sz="2000" kern="100" spc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indent="9017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2400" kern="100" spc="0" dirty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Обработка результата и анализ полученных данных</a:t>
                      </a:r>
                      <a:r>
                        <a:rPr lang="ru-RU" sz="2400" kern="100" spc="0" dirty="0" smtClean="0">
                          <a:effectLst/>
                          <a:latin typeface="Times New Roman"/>
                          <a:ea typeface="Cambria"/>
                          <a:cs typeface="Times New Roman"/>
                        </a:rPr>
                        <a:t>.</a:t>
                      </a:r>
                      <a:endParaRPr lang="ru-RU" sz="2400" kern="100" spc="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2" marR="68582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00042"/>
            <a:ext cx="8183880" cy="3929090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Решение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antiege.ru/uploads/%D0%93%D0%98%D0%90/NEW2014/%D0%A0%D0%B5%D0%B0%D0%BB%D0%9C14/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928670"/>
            <a:ext cx="6286544" cy="242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antiege.ru/uploads/%D0%93%D0%98%D0%90/NEW2014/%D0%A0%D0%B5%D0%B0%D0%BB%D0%9C14/0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3857628"/>
            <a:ext cx="414340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5610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Площадь территории Казахстана составляет 2,7 </a:t>
            </a:r>
            <a:r>
              <a:rPr lang="ru-RU" dirty="0" err="1" smtClean="0"/>
              <a:t>млн</a:t>
            </a:r>
            <a:r>
              <a:rPr lang="ru-RU" dirty="0" smtClean="0"/>
              <a:t> км</a:t>
            </a:r>
            <a:r>
              <a:rPr lang="ru-RU" baseline="30000" dirty="0" smtClean="0"/>
              <a:t>2</a:t>
            </a:r>
            <a:r>
              <a:rPr lang="ru-RU" dirty="0" smtClean="0"/>
              <a:t>. Как эта величина записывается в стандартном виде?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1) 2,7·10</a:t>
            </a:r>
            <a:r>
              <a:rPr lang="ru-RU" baseline="30000" dirty="0" smtClean="0"/>
              <a:t>3</a:t>
            </a:r>
            <a:r>
              <a:rPr lang="ru-RU" dirty="0" smtClean="0"/>
              <a:t> км</a:t>
            </a:r>
            <a:r>
              <a:rPr lang="ru-RU" baseline="30000" dirty="0" smtClean="0"/>
              <a:t>2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2) 2,7·10</a:t>
            </a:r>
            <a:r>
              <a:rPr lang="ru-RU" baseline="30000" dirty="0" smtClean="0"/>
              <a:t>4</a:t>
            </a:r>
            <a:r>
              <a:rPr lang="ru-RU" dirty="0" smtClean="0"/>
              <a:t> км</a:t>
            </a:r>
            <a:r>
              <a:rPr lang="ru-RU" baseline="30000" dirty="0" smtClean="0"/>
              <a:t>2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3) 2,7·10</a:t>
            </a:r>
            <a:r>
              <a:rPr lang="ru-RU" baseline="30000" dirty="0" smtClean="0"/>
              <a:t>5</a:t>
            </a:r>
            <a:r>
              <a:rPr lang="ru-RU" dirty="0" smtClean="0"/>
              <a:t> км</a:t>
            </a:r>
            <a:r>
              <a:rPr lang="ru-RU" baseline="30000" dirty="0" smtClean="0"/>
              <a:t>2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4) 2,7·10</a:t>
            </a:r>
            <a:r>
              <a:rPr lang="ru-RU" baseline="30000" dirty="0" smtClean="0"/>
              <a:t>6</a:t>
            </a:r>
            <a:r>
              <a:rPr lang="ru-RU" dirty="0" smtClean="0"/>
              <a:t> км</a:t>
            </a:r>
            <a:r>
              <a:rPr lang="ru-RU" baseline="30000" dirty="0" smtClean="0"/>
              <a:t>2</a:t>
            </a:r>
          </a:p>
          <a:p>
            <a:endParaRPr lang="ru-RU" dirty="0" smtClean="0"/>
          </a:p>
          <a:p>
            <a:r>
              <a:rPr lang="ru-RU" dirty="0" smtClean="0"/>
              <a:t>РЕШЕНИЕ:</a:t>
            </a:r>
          </a:p>
          <a:p>
            <a:r>
              <a:rPr lang="ru-RU" dirty="0" smtClean="0"/>
              <a:t>Миллион это 1 000 000 = 10</a:t>
            </a:r>
            <a:r>
              <a:rPr lang="ru-RU" baseline="30000" dirty="0" smtClean="0"/>
              <a:t>6</a:t>
            </a:r>
            <a:r>
              <a:rPr lang="ru-RU" dirty="0" smtClean="0"/>
              <a:t>, значит 2,7 </a:t>
            </a:r>
            <a:r>
              <a:rPr lang="ru-RU" dirty="0" err="1" smtClean="0"/>
              <a:t>млн</a:t>
            </a:r>
            <a:r>
              <a:rPr lang="ru-RU" dirty="0" smtClean="0"/>
              <a:t> км</a:t>
            </a:r>
            <a:r>
              <a:rPr lang="ru-RU" baseline="30000" dirty="0" smtClean="0"/>
              <a:t>2</a:t>
            </a:r>
            <a:r>
              <a:rPr lang="ru-RU" dirty="0" smtClean="0"/>
              <a:t> записывается как 2,7·10</a:t>
            </a:r>
            <a:r>
              <a:rPr lang="ru-RU" baseline="30000" dirty="0" smtClean="0"/>
              <a:t>6</a:t>
            </a:r>
            <a:r>
              <a:rPr lang="ru-RU" dirty="0" smtClean="0"/>
              <a:t> км</a:t>
            </a:r>
            <a:r>
              <a:rPr lang="ru-RU" baseline="30000" dirty="0" smtClean="0"/>
              <a:t>2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7041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Условие: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таблице приведены расстояния от Солнца до четырёх планет Солнечной системы. Какая из этих планет ближе всех к Солнцу?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Решение: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1,427•10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=14,27•10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4,497•10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=44,97•10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Сравним числа, наименьшим является число 2,28•10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  <p:pic>
        <p:nvPicPr>
          <p:cNvPr id="4" name="Рисунок 3" descr="http://reshimvse.com/img/1462082608u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500306"/>
            <a:ext cx="621510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Выводы</a:t>
            </a:r>
            <a:r>
              <a:rPr lang="en-US" b="1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b="1" i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1428736"/>
          <a:ext cx="8072494" cy="4500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4374"/>
                <a:gridCol w="3948120"/>
              </a:tblGrid>
              <a:tr h="7368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mbria"/>
                          <a:cs typeface="Times New Roman" pitchFamily="18" charset="0"/>
                        </a:rPr>
                        <a:t>Цель</a:t>
                      </a:r>
                      <a:r>
                        <a:rPr lang="en-US" sz="2000" b="1" dirty="0" smtClean="0">
                          <a:latin typeface="Times New Roman" pitchFamily="18" charset="0"/>
                          <a:ea typeface="Cambria"/>
                          <a:cs typeface="Times New Roman" pitchFamily="18" charset="0"/>
                        </a:rPr>
                        <a:t>: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mbria"/>
                          <a:cs typeface="Times New Roman" pitchFamily="18" charset="0"/>
                        </a:rPr>
                        <a:t>Ученику необходимо</a:t>
                      </a:r>
                      <a:r>
                        <a:rPr lang="en-US" sz="2000" b="1" dirty="0" smtClean="0">
                          <a:latin typeface="Times New Roman" pitchFamily="18" charset="0"/>
                          <a:ea typeface="Cambria"/>
                          <a:cs typeface="Times New Roman" pitchFamily="18" charset="0"/>
                        </a:rPr>
                        <a:t>: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63786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Перспективность решения задач , путем более полной реализации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межпредметных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связей , способствующих систематизации знаний учащихся, выработке у них умений и навыков , способности синтезировать свои знания и умения на основе формирование общих понятий на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межпредметной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основе.</a:t>
                      </a:r>
                      <a:endParaRPr kumimoji="0" lang="ru-RU" sz="18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Самостоятельно использовать необходимые для раскрытия ведущих тем знания из других учебных предметов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lvl="0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процесс синтеза должен сочетаться с умением достичь высокого уровня обобщения, компактности знаний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0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умение применять усвоенные теоретические знания в различных ситуациях.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Выводы</a:t>
            </a:r>
            <a:r>
              <a:rPr lang="en-US" b="1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b="1" i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1142985"/>
          <a:ext cx="8001056" cy="4786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7876"/>
                <a:gridCol w="3913180"/>
              </a:tblGrid>
              <a:tr h="4072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mbria"/>
                          <a:cs typeface="Times New Roman" pitchFamily="18" charset="0"/>
                        </a:rPr>
                        <a:t>Учитель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mbria"/>
                          <a:cs typeface="Times New Roman" pitchFamily="18" charset="0"/>
                        </a:rPr>
                        <a:t>Ученику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379064">
                <a:tc>
                  <a:txBody>
                    <a:bodyPr/>
                    <a:lstStyle/>
                    <a:p>
                      <a:pPr lvl="0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Преподает учащимся знания.</a:t>
                      </a:r>
                    </a:p>
                    <a:p>
                      <a:pPr lvl="0"/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0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Выявляет логические знания между отдельными частями содержания.</a:t>
                      </a:r>
                    </a:p>
                    <a:p>
                      <a:pPr lvl="0"/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0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Показывает возможность использовать эти связи для приобретения новых знаний. </a:t>
                      </a:r>
                      <a:endParaRPr kumimoji="0" lang="ru-RU" sz="18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Усваивает эти знания. </a:t>
                      </a:r>
                    </a:p>
                    <a:p>
                      <a:pPr lvl="0"/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0"/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0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Приобретает индивидуальный опыт познания.</a:t>
                      </a:r>
                    </a:p>
                    <a:p>
                      <a:pPr lvl="0"/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0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Учится самостоятельно применять знания.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184664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Учащиеся умеют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Привлекать и привлекают понятия и факты из родственных дисциплин для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разширения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поля применимости теории, изучаемые в данном предмете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Привлекать и привлекают теории, изученные на уроках других предметов ,для объяснения  фактов, рассматриваемых в данной учебной дисциплине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Привлекать и привлекают практически умения и навыки , полученные на уроках родственных дисциплин , для получения новых экспериментальных </a:t>
            </a: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данных </a:t>
            </a: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Прямоугольник 2"/>
          <p:cNvSpPr>
            <a:spLocks noChangeArrowheads="1"/>
          </p:cNvSpPr>
          <p:nvPr/>
        </p:nvSpPr>
        <p:spPr bwMode="auto">
          <a:xfrm>
            <a:off x="2500298" y="1285860"/>
            <a:ext cx="642937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0638"/>
            <a:r>
              <a:rPr lang="ru-RU" sz="2400" b="1" dirty="0">
                <a:latin typeface="Calibri" pitchFamily="34" charset="0"/>
              </a:rPr>
              <a:t>В </a:t>
            </a:r>
            <a:r>
              <a:rPr lang="ru-RU" sz="2400" b="1" dirty="0" smtClean="0">
                <a:latin typeface="Calibri" pitchFamily="34" charset="0"/>
              </a:rPr>
              <a:t>завершении работы секции мы </a:t>
            </a:r>
            <a:r>
              <a:rPr lang="ru-RU" sz="2400" b="1" dirty="0">
                <a:latin typeface="Calibri" pitchFamily="34" charset="0"/>
              </a:rPr>
              <a:t>просим вас</a:t>
            </a:r>
          </a:p>
          <a:p>
            <a:pPr indent="20638"/>
            <a:r>
              <a:rPr lang="ru-RU" sz="2400" b="1" dirty="0">
                <a:latin typeface="Calibri" pitchFamily="34" charset="0"/>
              </a:rPr>
              <a:t> выразить свое       настроение с </a:t>
            </a:r>
          </a:p>
          <a:p>
            <a:pPr indent="20638"/>
            <a:r>
              <a:rPr lang="ru-RU" sz="2400" b="1" dirty="0">
                <a:latin typeface="Calibri" pitchFamily="34" charset="0"/>
              </a:rPr>
              <a:t>помощью одной из этих картинок</a:t>
            </a:r>
          </a:p>
        </p:txBody>
      </p:sp>
      <p:pic>
        <p:nvPicPr>
          <p:cNvPr id="4" name="Picture 0" descr="Без имени-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1930400" cy="1930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mpd="sng">
            <a:solidFill>
              <a:srgbClr val="7030A0"/>
            </a:solidFill>
          </a:ln>
        </p:spPr>
      </p:pic>
      <p:pic>
        <p:nvPicPr>
          <p:cNvPr id="24581" name="Picture 10" descr="Без имени-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2643182"/>
            <a:ext cx="1930400" cy="1881187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24582" name="Picture 8" descr="Без имени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143248"/>
            <a:ext cx="1930400" cy="1881188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24583" name="Picture 12" descr="Без имени-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3429000"/>
            <a:ext cx="1930400" cy="1930400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24584" name="Прямоугольник 7"/>
          <p:cNvSpPr>
            <a:spLocks noChangeArrowheads="1"/>
          </p:cNvSpPr>
          <p:nvPr/>
        </p:nvSpPr>
        <p:spPr bwMode="auto">
          <a:xfrm>
            <a:off x="357158" y="3643314"/>
            <a:ext cx="1857375" cy="46196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008000"/>
                </a:solidFill>
                <a:latin typeface="Calibri" pitchFamily="34" charset="0"/>
              </a:rPr>
              <a:t>Интерес</a:t>
            </a:r>
          </a:p>
        </p:txBody>
      </p:sp>
      <p:sp>
        <p:nvSpPr>
          <p:cNvPr id="24585" name="Прямоугольник 8"/>
          <p:cNvSpPr>
            <a:spLocks noChangeArrowheads="1"/>
          </p:cNvSpPr>
          <p:nvPr/>
        </p:nvSpPr>
        <p:spPr bwMode="auto">
          <a:xfrm>
            <a:off x="2500298" y="4572008"/>
            <a:ext cx="1857375" cy="83026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E62C58"/>
                </a:solidFill>
                <a:latin typeface="Calibri" pitchFamily="34" charset="0"/>
              </a:rPr>
              <a:t>Удовлетворение</a:t>
            </a:r>
          </a:p>
        </p:txBody>
      </p:sp>
      <p:sp>
        <p:nvSpPr>
          <p:cNvPr id="24586" name="Прямоугольник 9"/>
          <p:cNvSpPr>
            <a:spLocks noChangeArrowheads="1"/>
          </p:cNvSpPr>
          <p:nvPr/>
        </p:nvSpPr>
        <p:spPr bwMode="auto">
          <a:xfrm rot="10800000" flipV="1">
            <a:off x="4572000" y="5143512"/>
            <a:ext cx="2214562" cy="4619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chemeClr val="tx2"/>
                </a:solidFill>
                <a:latin typeface="Calibri" pitchFamily="34" charset="0"/>
              </a:rPr>
              <a:t>Непонимание</a:t>
            </a:r>
          </a:p>
        </p:txBody>
      </p:sp>
      <p:sp>
        <p:nvSpPr>
          <p:cNvPr id="24587" name="Прямоугольник 10"/>
          <p:cNvSpPr>
            <a:spLocks noChangeArrowheads="1"/>
          </p:cNvSpPr>
          <p:nvPr/>
        </p:nvSpPr>
        <p:spPr bwMode="auto">
          <a:xfrm flipH="1">
            <a:off x="6858000" y="5516563"/>
            <a:ext cx="2286000" cy="4572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chemeClr val="accent1"/>
                </a:solidFill>
                <a:latin typeface="Calibri" pitchFamily="34" charset="0"/>
              </a:rPr>
              <a:t>Безразличие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00364" y="357166"/>
            <a:ext cx="36700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Рефлексия: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02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2781300"/>
            <a:ext cx="2851150" cy="287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AutoShape 5"/>
          <p:cNvSpPr>
            <a:spLocks noChangeArrowheads="1"/>
          </p:cNvSpPr>
          <p:nvPr/>
        </p:nvSpPr>
        <p:spPr bwMode="auto">
          <a:xfrm>
            <a:off x="3708400" y="1268413"/>
            <a:ext cx="3816350" cy="2089150"/>
          </a:xfrm>
          <a:prstGeom prst="wedgeEllipseCallout">
            <a:avLst>
              <a:gd name="adj1" fmla="val -62769"/>
              <a:gd name="adj2" fmla="val 7697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3924300" y="1844675"/>
            <a:ext cx="33845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dirty="0" smtClean="0">
                <a:solidFill>
                  <a:srgbClr val="FF3300"/>
                </a:solidFill>
              </a:rPr>
              <a:t>Спасибо.</a:t>
            </a:r>
            <a:endParaRPr lang="ru-RU" sz="4400" b="1" dirty="0">
              <a:solidFill>
                <a:srgbClr val="FF3300"/>
              </a:solidFill>
            </a:endParaRPr>
          </a:p>
        </p:txBody>
      </p:sp>
      <p:sp>
        <p:nvSpPr>
          <p:cNvPr id="24581" name="Text Box 9"/>
          <p:cNvSpPr txBox="1">
            <a:spLocks noChangeArrowheads="1"/>
          </p:cNvSpPr>
          <p:nvPr/>
        </p:nvSpPr>
        <p:spPr bwMode="auto">
          <a:xfrm>
            <a:off x="7524750" y="6237288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</a:t>
            </a:r>
            <a:r>
              <a:rPr lang="ru-RU" sz="1400" b="1">
                <a:hlinkClick r:id="rId3" action="ppaction://hlinksldjump"/>
              </a:rPr>
              <a:t>1</a:t>
            </a:r>
            <a:r>
              <a:rPr lang="ru-RU" sz="1400" b="1"/>
              <a:t>   </a:t>
            </a:r>
            <a:r>
              <a:rPr lang="ru-RU" sz="1400" b="1">
                <a:hlinkClick r:id="rId4" action="ppaction://hlinksldjump"/>
              </a:rPr>
              <a:t>2</a:t>
            </a:r>
            <a:r>
              <a:rPr lang="ru-RU" sz="1400" b="1"/>
              <a:t>   </a:t>
            </a:r>
            <a:r>
              <a:rPr lang="ru-RU" sz="1400" b="1">
                <a:hlinkClick r:id="rId5" action="ppaction://hlinksldjump"/>
              </a:rPr>
              <a:t>3 </a:t>
            </a:r>
            <a:r>
              <a:rPr lang="ru-RU" sz="1400" b="1"/>
              <a:t>  </a:t>
            </a:r>
            <a:r>
              <a:rPr lang="ru-RU" sz="1400" b="1">
                <a:hlinkClick r:id="rId6" action="ppaction://hlinksldjump"/>
              </a:rPr>
              <a:t>4</a:t>
            </a:r>
            <a:r>
              <a:rPr lang="ru-RU" sz="1400" b="1"/>
              <a:t>   </a:t>
            </a:r>
            <a:r>
              <a:rPr lang="ru-RU" sz="1400" b="1">
                <a:hlinkClick r:id="rId7" action="ppaction://hlinksldjump"/>
              </a:rPr>
              <a:t>5</a:t>
            </a:r>
            <a:r>
              <a:rPr lang="ru-RU" sz="1400" b="1"/>
              <a:t>  </a:t>
            </a:r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Результаты </a:t>
            </a:r>
            <a:r>
              <a:rPr lang="ru-RU" b="1" dirty="0" err="1" smtClean="0">
                <a:solidFill>
                  <a:schemeClr val="accent1"/>
                </a:solidFill>
              </a:rPr>
              <a:t>межпредметной</a:t>
            </a:r>
            <a:r>
              <a:rPr lang="ru-RU" b="1" dirty="0" smtClean="0">
                <a:solidFill>
                  <a:schemeClr val="accent1"/>
                </a:solidFill>
              </a:rPr>
              <a:t> учебной деятельности для учителя.</a:t>
            </a:r>
            <a:endParaRPr lang="ru-RU" dirty="0" smtClean="0">
              <a:solidFill>
                <a:schemeClr val="accent1"/>
              </a:solidFill>
            </a:endParaRP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3" y="1643050"/>
          <a:ext cx="8215372" cy="4429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7686"/>
                <a:gridCol w="4107686"/>
              </a:tblGrid>
              <a:tr h="44413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Cambria"/>
                          <a:cs typeface="Times New Roman"/>
                        </a:rPr>
                        <a:t>Математика</a:t>
                      </a:r>
                      <a:endParaRPr lang="ru-RU" sz="1100" dirty="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 b="1">
                          <a:latin typeface="Times New Roman"/>
                          <a:ea typeface="Cambria"/>
                          <a:cs typeface="Times New Roman"/>
                        </a:rPr>
                        <a:t>Физика</a:t>
                      </a:r>
                      <a:endParaRPr lang="ru-RU" sz="110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8502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>
                          <a:latin typeface="Times New Roman"/>
                          <a:ea typeface="Cambria"/>
                          <a:cs typeface="Times New Roman"/>
                        </a:rPr>
                        <a:t>Готовность к выполнению заданий ОГЭ и ЕГЭ.</a:t>
                      </a:r>
                      <a:endParaRPr lang="ru-RU" sz="1100"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>
                          <a:latin typeface="Times New Roman"/>
                          <a:ea typeface="Cambria"/>
                          <a:cs typeface="Times New Roman"/>
                        </a:rPr>
                        <a:t>Понимание роли математики в повседневной действительности.</a:t>
                      </a:r>
                      <a:endParaRPr lang="ru-RU" sz="1100"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>
                          <a:latin typeface="Times New Roman"/>
                          <a:ea typeface="Cambria"/>
                          <a:cs typeface="Times New Roman"/>
                        </a:rPr>
                        <a:t>Применение предметных знаний в нестандартных ситуациях.</a:t>
                      </a:r>
                      <a:endParaRPr lang="ru-RU" sz="110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Cambria"/>
                          <a:cs typeface="Times New Roman"/>
                        </a:rPr>
                        <a:t>Использование возможностей компьютерного эксперимента.</a:t>
                      </a:r>
                      <a:endParaRPr lang="ru-RU" sz="1100" dirty="0"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Cambria"/>
                          <a:cs typeface="Times New Roman"/>
                        </a:rPr>
                        <a:t>Новые возможности и подходы к оформлению результатов экспериментальной работы.</a:t>
                      </a:r>
                      <a:endParaRPr lang="ru-RU" sz="1100" dirty="0"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54038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Cambria"/>
                          <a:cs typeface="Times New Roman"/>
                        </a:rPr>
                        <a:t>Готовность к выполнению заданий ОГЭ и ЕГЭ.</a:t>
                      </a:r>
                      <a:endParaRPr lang="ru-RU" sz="1100" dirty="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Результаты </a:t>
            </a:r>
            <a:r>
              <a:rPr lang="ru-RU" b="1" dirty="0" err="1" smtClean="0">
                <a:solidFill>
                  <a:schemeClr val="accent1"/>
                </a:solidFill>
              </a:rPr>
              <a:t>межпредметной</a:t>
            </a:r>
            <a:r>
              <a:rPr lang="ru-RU" b="1" dirty="0" smtClean="0">
                <a:solidFill>
                  <a:schemeClr val="accent1"/>
                </a:solidFill>
              </a:rPr>
              <a:t> учебной деятельности для учителя.</a:t>
            </a:r>
            <a:endParaRPr lang="ru-RU" dirty="0" smtClean="0">
              <a:solidFill>
                <a:schemeClr val="accent1"/>
              </a:solidFill>
            </a:endParaRP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1857364"/>
          <a:ext cx="8286808" cy="4143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6808"/>
              </a:tblGrid>
              <a:tr h="4143404">
                <a:tc>
                  <a:txBody>
                    <a:bodyPr/>
                    <a:lstStyle/>
                    <a:p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Оформление результатов своей деятельности с применением современных технологий и программ.</a:t>
                      </a:r>
                    </a:p>
                    <a:p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Формирование целостной картины мира.</a:t>
                      </a:r>
                    </a:p>
                    <a:p>
                      <a:r>
                        <a:rPr kumimoji="0"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Расширение познавательного поля учащихся, которое позволяет по максимуму реализовывать программу (ЕГЭ,ОГЭ), превосходить ее (творчество, проектная деятельность) и дает новые возможности для новой интеграции.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71472" y="1428736"/>
            <a:ext cx="8183880" cy="1051560"/>
          </a:xfrm>
        </p:spPr>
        <p:txBody>
          <a:bodyPr/>
          <a:lstStyle/>
          <a:p>
            <a:r>
              <a:rPr lang="ru-RU" dirty="0" smtClean="0"/>
              <a:t>5-6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1482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  <a:latin typeface="+mj-lt"/>
              </a:rPr>
              <a:t>Эволюция понятия степени в курсе основной школы.</a:t>
            </a:r>
            <a:endParaRPr lang="ru-RU" b="1" dirty="0">
              <a:solidFill>
                <a:schemeClr val="accent1"/>
              </a:solidFill>
              <a:latin typeface="+mj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1785926"/>
          <a:ext cx="8143932" cy="4214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78"/>
                <a:gridCol w="3238523"/>
                <a:gridCol w="2690831"/>
              </a:tblGrid>
              <a:tr h="9838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mbria"/>
                          <a:cs typeface="Times New Roman" pitchFamily="18" charset="0"/>
                        </a:rPr>
                        <a:t>Класс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mbria"/>
                          <a:cs typeface="Times New Roman" pitchFamily="18" charset="0"/>
                        </a:rPr>
                        <a:t>Математика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1125"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01295" algn="l"/>
                        </a:tabLst>
                      </a:pPr>
                      <a:r>
                        <a:rPr lang="ru-RU" sz="2000" b="1">
                          <a:latin typeface="Times New Roman" pitchFamily="18" charset="0"/>
                          <a:ea typeface="Cambria"/>
                          <a:cs typeface="Times New Roman" pitchFamily="18" charset="0"/>
                        </a:rPr>
                        <a:t>Физика</a:t>
                      </a:r>
                      <a:endParaRPr lang="ru-RU" sz="20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2310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mbria"/>
                          <a:cs typeface="Times New Roman" pitchFamily="18" charset="0"/>
                        </a:rPr>
                        <a:t>5-6 класс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mbria"/>
                          <a:cs typeface="Times New Roman" pitchFamily="18" charset="0"/>
                        </a:rPr>
                        <a:t>Квадрат и куб числа. Первоначальное знакомство с понятием </a:t>
                      </a:r>
                      <a:r>
                        <a:rPr lang="ru-RU" sz="2000" b="1" dirty="0" smtClean="0">
                          <a:latin typeface="Times New Roman" pitchFamily="18" charset="0"/>
                          <a:ea typeface="Cambria"/>
                          <a:cs typeface="Times New Roman" pitchFamily="18" charset="0"/>
                        </a:rPr>
                        <a:t>степени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b="1" dirty="0" smtClean="0">
                        <a:latin typeface="Times New Roman" pitchFamily="18" charset="0"/>
                        <a:ea typeface="Cambria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см=0,01м</a:t>
                      </a:r>
                      <a:r>
                        <a:rPr lang="en-US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</a:t>
                      </a: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1м=0,001км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1125"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01295" algn="l"/>
                        </a:tabLst>
                      </a:pPr>
                      <a:r>
                        <a:rPr lang="ru-RU" sz="2000" b="1" dirty="0">
                          <a:latin typeface="Times New Roman" pitchFamily="18" charset="0"/>
                          <a:ea typeface="Cambria"/>
                          <a:cs typeface="Times New Roman" pitchFamily="18" charset="0"/>
                        </a:rPr>
                        <a:t>Не изучается.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3357554" y="4286256"/>
          <a:ext cx="1643074" cy="415471"/>
        </p:xfrm>
        <a:graphic>
          <a:graphicData uri="http://schemas.openxmlformats.org/presentationml/2006/ole">
            <p:oleObj spid="_x0000_s1034" name="Формула" r:id="rId3" imgW="1142587" imgH="190707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11560" y="1412776"/>
            <a:ext cx="8183880" cy="1051560"/>
          </a:xfrm>
        </p:spPr>
        <p:txBody>
          <a:bodyPr/>
          <a:lstStyle/>
          <a:p>
            <a:r>
              <a:rPr lang="ru-RU" dirty="0" smtClean="0"/>
              <a:t>7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1482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571480"/>
          <a:ext cx="8115328" cy="5541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4030152"/>
                <a:gridCol w="2727854"/>
              </a:tblGrid>
              <a:tr h="5052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mbria"/>
                          <a:cs typeface="Times New Roman" pitchFamily="18" charset="0"/>
                        </a:rPr>
                        <a:t>Класс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Тема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Математические понятия.</a:t>
                      </a:r>
                    </a:p>
                  </a:txBody>
                  <a:tcPr marL="0" marR="0" marT="0" marB="0"/>
                </a:tc>
              </a:tr>
              <a:tr h="50367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mbria"/>
                          <a:cs typeface="Times New Roman" pitchFamily="18" charset="0"/>
                        </a:rPr>
                        <a:t>7  класс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Физические величины. Изменение физических 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величин.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endParaRPr lang="ru-RU" sz="16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Лабораторная работа «Изменение массы тела на рычажных весах»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Плотность. Расчет массы и объема тела по его плотности.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Архимедова сила. Плавание тел.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Лабораторная работа «Выяснение условий плавания тел в жидкостях».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Единицы длины, массы, 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скорости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Десятичные дроби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endParaRPr lang="ru-RU" sz="16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Уметь переводить единицы величины в кратные и дольные единицы.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Вычисление величин по формулам, решение уравнений с одним неизвестным.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Изменение и вычисление величин по формулам, единицы массы и объема, перевод в кратные и дольные единицы.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512</TotalTime>
  <Words>950</Words>
  <Application>Microsoft Macintosh PowerPoint</Application>
  <PresentationFormat>Экран (4:3)</PresentationFormat>
  <Paragraphs>195</Paragraphs>
  <Slides>37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37</vt:i4>
      </vt:variant>
    </vt:vector>
  </HeadingPairs>
  <TitlesOfParts>
    <vt:vector size="40" baseType="lpstr">
      <vt:lpstr>Аспект</vt:lpstr>
      <vt:lpstr>Формула</vt:lpstr>
      <vt:lpstr>Equation</vt:lpstr>
      <vt:lpstr>Мастер-класс</vt:lpstr>
      <vt:lpstr>«Пусть кто-нибудь попробует вычеркнуть из математики степени, и он увидит, что без них далеко не уедешь»  М.В. Ломоносов </vt:lpstr>
      <vt:lpstr>Слайд 3</vt:lpstr>
      <vt:lpstr>Слайд 4</vt:lpstr>
      <vt:lpstr>Слайд 5</vt:lpstr>
      <vt:lpstr>5-6 класс</vt:lpstr>
      <vt:lpstr>Слайд 7</vt:lpstr>
      <vt:lpstr>7 класс</vt:lpstr>
      <vt:lpstr>Слайд 9</vt:lpstr>
      <vt:lpstr>Слайд 10</vt:lpstr>
      <vt:lpstr>Пример решения задач в математике: </vt:lpstr>
      <vt:lpstr>Слайд 12</vt:lpstr>
      <vt:lpstr>Слайд 13</vt:lpstr>
      <vt:lpstr>Например, плотность льда равна 900 кг/м3 , а меди 8,9 г/см3. Значит, </vt:lpstr>
      <vt:lpstr>Пример решения задачи: </vt:lpstr>
      <vt:lpstr>8 класс</vt:lpstr>
      <vt:lpstr>Слайд 17</vt:lpstr>
      <vt:lpstr>Слайд 18</vt:lpstr>
      <vt:lpstr>Упростите выражение:</vt:lpstr>
      <vt:lpstr>Пример решения задач в математике:  </vt:lpstr>
      <vt:lpstr>Пример решения задачи: </vt:lpstr>
      <vt:lpstr>Запись удельных единиц в 8 классе</vt:lpstr>
      <vt:lpstr>Слайд 23</vt:lpstr>
      <vt:lpstr>Пример решения задачи: </vt:lpstr>
      <vt:lpstr>Слайд 25</vt:lpstr>
      <vt:lpstr>Пример решения задачи:</vt:lpstr>
      <vt:lpstr>      Пример решения задачи: </vt:lpstr>
      <vt:lpstr>Слайд 28</vt:lpstr>
      <vt:lpstr>Слайд 29</vt:lpstr>
      <vt:lpstr>Решение: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по теме:</dc:title>
  <dc:creator>User</dc:creator>
  <cp:lastModifiedBy>Admin</cp:lastModifiedBy>
  <cp:revision>134</cp:revision>
  <dcterms:created xsi:type="dcterms:W3CDTF">2016-01-30T06:04:22Z</dcterms:created>
  <dcterms:modified xsi:type="dcterms:W3CDTF">2017-03-25T18:28:16Z</dcterms:modified>
</cp:coreProperties>
</file>