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79" r:id="rId6"/>
    <p:sldId id="266" r:id="rId7"/>
    <p:sldId id="264" r:id="rId8"/>
    <p:sldId id="270" r:id="rId9"/>
    <p:sldId id="271" r:id="rId10"/>
    <p:sldId id="273" r:id="rId11"/>
    <p:sldId id="282" r:id="rId12"/>
    <p:sldId id="274" r:id="rId13"/>
    <p:sldId id="297" r:id="rId14"/>
    <p:sldId id="292" r:id="rId15"/>
    <p:sldId id="295" r:id="rId16"/>
    <p:sldId id="281" r:id="rId17"/>
    <p:sldId id="291" r:id="rId18"/>
    <p:sldId id="294" r:id="rId19"/>
    <p:sldId id="287" r:id="rId20"/>
    <p:sldId id="263" r:id="rId21"/>
    <p:sldId id="298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539369" y="957567"/>
            <a:ext cx="6120680" cy="3024336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Урок математики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в 3 классе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662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2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23728" y="1484784"/>
            <a:ext cx="2336112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1 см=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1484784"/>
            <a:ext cx="2336112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10 </a:t>
            </a:r>
            <a:r>
              <a:rPr lang="ru-RU" sz="4800" b="1" dirty="0">
                <a:solidFill>
                  <a:srgbClr val="7030A0"/>
                </a:solidFill>
              </a:rPr>
              <a:t>м</a:t>
            </a:r>
            <a:r>
              <a:rPr lang="ru-RU" sz="4800" b="1" dirty="0" smtClean="0">
                <a:solidFill>
                  <a:srgbClr val="7030A0"/>
                </a:solidFill>
              </a:rPr>
              <a:t>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49162" y="2674640"/>
            <a:ext cx="2336112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10 см=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72066" y="2714620"/>
            <a:ext cx="2336112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100 </a:t>
            </a:r>
            <a:r>
              <a:rPr lang="ru-RU" sz="4800" b="1" dirty="0">
                <a:solidFill>
                  <a:srgbClr val="7030A0"/>
                </a:solidFill>
              </a:rPr>
              <a:t>м</a:t>
            </a:r>
            <a:r>
              <a:rPr lang="ru-RU" sz="4800" b="1" dirty="0" smtClean="0">
                <a:solidFill>
                  <a:srgbClr val="7030A0"/>
                </a:solidFill>
              </a:rPr>
              <a:t>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28860" y="4000504"/>
            <a:ext cx="2336112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100 </a:t>
            </a:r>
            <a:r>
              <a:rPr lang="ru-RU" sz="4800" b="1" dirty="0" err="1" smtClean="0">
                <a:solidFill>
                  <a:srgbClr val="7030A0"/>
                </a:solidFill>
              </a:rPr>
              <a:t>см=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43504" y="4071942"/>
            <a:ext cx="2627784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1000 мм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664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34877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Запомни!!!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8761" y="1864271"/>
            <a:ext cx="6264696" cy="237626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1 м = 1000 мм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0395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67758" y="116632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Физминутка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556792"/>
            <a:ext cx="2687912" cy="2687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152082"/>
            <a:ext cx="2724150" cy="3333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57" y="2462731"/>
            <a:ext cx="3923963" cy="39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9860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34877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Ребус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605262" cy="3096344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79749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34877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Переведите в мм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1484784"/>
            <a:ext cx="259228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  2 м  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8366" y="1481758"/>
            <a:ext cx="331236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 2000 мм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663" y="5728705"/>
            <a:ext cx="5248289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медведь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lifeglobe.net/x/entry/0/10-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5055" y="2564904"/>
            <a:ext cx="4093890" cy="306776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145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34877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Ребус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4045"/>
            <a:ext cx="7787198" cy="33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0996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34877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Переведите в мм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1484784"/>
            <a:ext cx="2336112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7030A0"/>
                </a:solidFill>
              </a:rPr>
              <a:t>3</a:t>
            </a:r>
            <a:r>
              <a:rPr lang="ru-RU" sz="4800" b="1" dirty="0" smtClean="0">
                <a:solidFill>
                  <a:srgbClr val="7030A0"/>
                </a:solidFill>
              </a:rPr>
              <a:t> м 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1504045"/>
            <a:ext cx="331236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3000 мм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86422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43663" y="5728705"/>
            <a:ext cx="5248289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носорог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1457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34877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Переведите в мм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9242" y="1441029"/>
            <a:ext cx="2371674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   8 м  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1466156"/>
            <a:ext cx="331236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>
                <a:solidFill>
                  <a:srgbClr val="7030A0"/>
                </a:solidFill>
              </a:rPr>
              <a:t>8</a:t>
            </a:r>
            <a:r>
              <a:rPr lang="ru-RU" sz="4800" b="1" dirty="0" smtClean="0">
                <a:solidFill>
                  <a:srgbClr val="7030A0"/>
                </a:solidFill>
              </a:rPr>
              <a:t>000 мм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59290" y="5728705"/>
            <a:ext cx="5248289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слон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сл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940" y="2852936"/>
            <a:ext cx="4309914" cy="26922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8802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331640" y="404664"/>
            <a:ext cx="7200889" cy="4032448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/>
              <a:t> 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9955"/>
            <a:ext cx="4266009" cy="316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56877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34877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Переведите в мм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1484784"/>
            <a:ext cx="2336112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 18 м 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1504045"/>
            <a:ext cx="331236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 18000 мм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668230" cy="3678345"/>
          </a:xfrm>
          <a:prstGeom prst="rect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83768" y="5728705"/>
            <a:ext cx="5248289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Тигровая акула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0617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Ребус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1484784"/>
            <a:ext cx="7200889" cy="3528392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5517232"/>
            <a:ext cx="6552817" cy="934787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школа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038" y="1484784"/>
            <a:ext cx="5228059" cy="348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13773"/>
            <a:ext cx="7190706" cy="427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21723" y="153962"/>
            <a:ext cx="8932690" cy="1088903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Как нужно вести себя в школе?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082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Самооценка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692" y="1484784"/>
            <a:ext cx="7690748" cy="489654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778854" y="2046573"/>
            <a:ext cx="3816424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Всё понятно!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3429000"/>
            <a:ext cx="410445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Есть вопросы!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78853" y="4581128"/>
            <a:ext cx="4025393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Всё сложно!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742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Домашнее задание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612" y="1916832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</a:rPr>
              <a:t>Т.с.67-68 №148, 150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573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Итог урока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Я узнал…</a:t>
            </a:r>
          </a:p>
          <a:p>
            <a:r>
              <a:rPr lang="ru-RU" sz="6000" b="1" dirty="0" smtClean="0">
                <a:solidFill>
                  <a:srgbClr val="7030A0"/>
                </a:solidFill>
              </a:rPr>
              <a:t>Мне легко…</a:t>
            </a:r>
          </a:p>
          <a:p>
            <a:r>
              <a:rPr lang="ru-RU" sz="6000" b="1" dirty="0" smtClean="0">
                <a:solidFill>
                  <a:srgbClr val="7030A0"/>
                </a:solidFill>
              </a:rPr>
              <a:t>Мне пока сложно…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929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Настрой на урок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428736"/>
            <a:ext cx="5143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Одна хорошая минута</a:t>
            </a:r>
          </a:p>
          <a:p>
            <a:r>
              <a:rPr lang="ru-RU" sz="3600" dirty="0" smtClean="0"/>
              <a:t>Сделала одно хорошее дело.</a:t>
            </a:r>
          </a:p>
          <a:p>
            <a:r>
              <a:rPr lang="ru-RU" sz="3600" dirty="0" smtClean="0"/>
              <a:t>Десять хороших минут</a:t>
            </a:r>
          </a:p>
          <a:p>
            <a:r>
              <a:rPr lang="ru-RU" sz="3600" dirty="0" smtClean="0"/>
              <a:t>Сделали десять хороших дел</a:t>
            </a:r>
          </a:p>
          <a:p>
            <a:r>
              <a:rPr lang="ru-RU" sz="3600" dirty="0" smtClean="0"/>
              <a:t>А сколько хороших дел</a:t>
            </a:r>
          </a:p>
          <a:p>
            <a:r>
              <a:rPr lang="ru-RU" sz="3600" dirty="0" smtClean="0"/>
              <a:t>Можем мы сделать за урок?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263873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41202"/>
            <a:ext cx="7704856" cy="3403822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Запишите ответы на таблицу умножения на </a:t>
            </a:r>
            <a:r>
              <a:rPr lang="ru-RU" sz="4800" b="1" dirty="0">
                <a:solidFill>
                  <a:srgbClr val="7030A0"/>
                </a:solidFill>
              </a:rPr>
              <a:t>8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 порядке возрастания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3933056"/>
            <a:ext cx="8136903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8,16,24,32,40,48,56,64,72,80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898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692696"/>
            <a:ext cx="6390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000" b="1" dirty="0" smtClean="0">
                <a:solidFill>
                  <a:srgbClr val="7030A0"/>
                </a:solidFill>
              </a:rPr>
              <a:t>8 х 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1</a:t>
            </a:r>
            <a:r>
              <a:rPr lang="ru-RU" altLang="ru-RU" sz="6000" b="1" dirty="0">
                <a:solidFill>
                  <a:srgbClr val="7030A0"/>
                </a:solidFill>
                <a:latin typeface="Times New Roman" pitchFamily="18" charset="0"/>
              </a:rPr>
              <a:t>= </a:t>
            </a:r>
            <a:r>
              <a:rPr lang="ru-RU" altLang="ru-RU" sz="6000" b="1" dirty="0">
                <a:solidFill>
                  <a:srgbClr val="7030A0"/>
                </a:solidFill>
              </a:rPr>
              <a:t>8</a:t>
            </a:r>
          </a:p>
          <a:p>
            <a:r>
              <a:rPr lang="ru-RU" altLang="ru-RU" sz="6000" b="1" dirty="0" smtClean="0">
                <a:solidFill>
                  <a:srgbClr val="7030A0"/>
                </a:solidFill>
              </a:rPr>
              <a:t>8 х 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ru-RU" altLang="ru-RU" sz="6000" b="1" dirty="0">
                <a:solidFill>
                  <a:srgbClr val="7030A0"/>
                </a:solidFill>
                <a:latin typeface="Times New Roman" pitchFamily="18" charset="0"/>
              </a:rPr>
              <a:t>= </a:t>
            </a:r>
            <a:r>
              <a:rPr lang="ru-RU" altLang="ru-RU" sz="6000" b="1" dirty="0">
                <a:solidFill>
                  <a:srgbClr val="7030A0"/>
                </a:solidFill>
              </a:rPr>
              <a:t>16</a:t>
            </a:r>
          </a:p>
          <a:p>
            <a:r>
              <a:rPr lang="ru-RU" altLang="ru-RU" sz="6000" b="1" dirty="0" smtClean="0">
                <a:solidFill>
                  <a:srgbClr val="7030A0"/>
                </a:solidFill>
              </a:rPr>
              <a:t>8 х 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3</a:t>
            </a:r>
            <a:r>
              <a:rPr lang="ru-RU" altLang="ru-RU" sz="6000" b="1" dirty="0">
                <a:solidFill>
                  <a:srgbClr val="7030A0"/>
                </a:solidFill>
                <a:latin typeface="Times New Roman" pitchFamily="18" charset="0"/>
              </a:rPr>
              <a:t>= </a:t>
            </a:r>
            <a:r>
              <a:rPr lang="ru-RU" altLang="ru-RU" sz="6000" b="1" dirty="0">
                <a:solidFill>
                  <a:srgbClr val="7030A0"/>
                </a:solidFill>
              </a:rPr>
              <a:t>24</a:t>
            </a:r>
          </a:p>
          <a:p>
            <a:r>
              <a:rPr lang="ru-RU" altLang="ru-RU" sz="6000" b="1" dirty="0" smtClean="0">
                <a:solidFill>
                  <a:srgbClr val="7030A0"/>
                </a:solidFill>
              </a:rPr>
              <a:t>8 х 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4</a:t>
            </a:r>
            <a:r>
              <a:rPr lang="ru-RU" altLang="ru-RU" sz="6000" b="1" dirty="0">
                <a:solidFill>
                  <a:srgbClr val="7030A0"/>
                </a:solidFill>
                <a:latin typeface="Times New Roman" pitchFamily="18" charset="0"/>
              </a:rPr>
              <a:t>= </a:t>
            </a:r>
            <a:r>
              <a:rPr lang="ru-RU" altLang="ru-RU" sz="6000" b="1" dirty="0">
                <a:solidFill>
                  <a:srgbClr val="7030A0"/>
                </a:solidFill>
              </a:rPr>
              <a:t>32</a:t>
            </a:r>
          </a:p>
          <a:p>
            <a:r>
              <a:rPr lang="ru-RU" altLang="ru-RU" sz="6000" b="1" dirty="0" smtClean="0">
                <a:solidFill>
                  <a:srgbClr val="7030A0"/>
                </a:solidFill>
              </a:rPr>
              <a:t>8 х 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5</a:t>
            </a:r>
            <a:r>
              <a:rPr lang="ru-RU" altLang="ru-RU" sz="6000" b="1" dirty="0">
                <a:solidFill>
                  <a:srgbClr val="7030A0"/>
                </a:solidFill>
                <a:latin typeface="Times New Roman" pitchFamily="18" charset="0"/>
              </a:rPr>
              <a:t>= </a:t>
            </a:r>
            <a:r>
              <a:rPr lang="ru-RU" altLang="ru-RU" sz="6000" b="1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99992" y="764704"/>
            <a:ext cx="442969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 b="1" dirty="0" smtClean="0">
                <a:solidFill>
                  <a:srgbClr val="7030A0"/>
                </a:solidFill>
              </a:rPr>
              <a:t>8 х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6 = </a:t>
            </a:r>
            <a:r>
              <a:rPr lang="ru-RU" altLang="ru-RU" sz="6000" b="1" dirty="0">
                <a:solidFill>
                  <a:srgbClr val="7030A0"/>
                </a:solidFill>
              </a:rPr>
              <a:t>48</a:t>
            </a:r>
          </a:p>
          <a:p>
            <a:pPr eaLnBrk="1" hangingPunct="1"/>
            <a:r>
              <a:rPr lang="ru-RU" altLang="ru-RU" sz="6000" b="1" dirty="0" smtClean="0">
                <a:solidFill>
                  <a:srgbClr val="7030A0"/>
                </a:solidFill>
              </a:rPr>
              <a:t>8 х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7 = </a:t>
            </a:r>
            <a:r>
              <a:rPr lang="ru-RU" altLang="ru-RU" sz="6000" b="1" dirty="0">
                <a:solidFill>
                  <a:srgbClr val="7030A0"/>
                </a:solidFill>
              </a:rPr>
              <a:t>56</a:t>
            </a:r>
          </a:p>
          <a:p>
            <a:pPr eaLnBrk="1" hangingPunct="1"/>
            <a:r>
              <a:rPr lang="ru-RU" altLang="ru-RU" sz="6000" b="1" dirty="0" smtClean="0">
                <a:solidFill>
                  <a:srgbClr val="7030A0"/>
                </a:solidFill>
              </a:rPr>
              <a:t>8 х 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8</a:t>
            </a:r>
            <a:r>
              <a:rPr lang="ru-RU" altLang="ru-RU" sz="6000" b="1" dirty="0">
                <a:solidFill>
                  <a:srgbClr val="7030A0"/>
                </a:solidFill>
                <a:latin typeface="Times New Roman" pitchFamily="18" charset="0"/>
              </a:rPr>
              <a:t>= </a:t>
            </a:r>
            <a:r>
              <a:rPr lang="ru-RU" altLang="ru-RU" sz="6000" b="1" dirty="0">
                <a:solidFill>
                  <a:srgbClr val="7030A0"/>
                </a:solidFill>
              </a:rPr>
              <a:t>64</a:t>
            </a:r>
          </a:p>
          <a:p>
            <a:pPr eaLnBrk="1" hangingPunct="1"/>
            <a:r>
              <a:rPr lang="ru-RU" altLang="ru-RU" sz="6000" b="1" dirty="0" smtClean="0">
                <a:solidFill>
                  <a:srgbClr val="7030A0"/>
                </a:solidFill>
              </a:rPr>
              <a:t>8 х 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9</a:t>
            </a:r>
            <a:r>
              <a:rPr lang="ru-RU" altLang="ru-RU" sz="6000" b="1" dirty="0">
                <a:solidFill>
                  <a:srgbClr val="7030A0"/>
                </a:solidFill>
                <a:latin typeface="Times New Roman" pitchFamily="18" charset="0"/>
              </a:rPr>
              <a:t>= </a:t>
            </a:r>
            <a:r>
              <a:rPr lang="ru-RU" altLang="ru-RU" sz="6000" b="1" dirty="0">
                <a:solidFill>
                  <a:srgbClr val="7030A0"/>
                </a:solidFill>
              </a:rPr>
              <a:t>72</a:t>
            </a:r>
          </a:p>
          <a:p>
            <a:pPr eaLnBrk="1" hangingPunct="1"/>
            <a:r>
              <a:rPr lang="ru-RU" altLang="ru-RU" sz="6000" b="1" dirty="0" smtClean="0">
                <a:solidFill>
                  <a:srgbClr val="7030A0"/>
                </a:solidFill>
              </a:rPr>
              <a:t>8 х 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10=</a:t>
            </a:r>
            <a:r>
              <a:rPr lang="ru-RU" altLang="ru-RU" sz="6000" b="1" dirty="0" smtClean="0">
                <a:solidFill>
                  <a:srgbClr val="7030A0"/>
                </a:solidFill>
              </a:rPr>
              <a:t>8</a:t>
            </a:r>
            <a:r>
              <a:rPr lang="ru-RU" altLang="ru-RU" sz="6000" b="1" dirty="0" smtClean="0">
                <a:solidFill>
                  <a:srgbClr val="7030A0"/>
                </a:solidFill>
                <a:latin typeface="Times New Roman" pitchFamily="18" charset="0"/>
              </a:rPr>
              <a:t>0</a:t>
            </a:r>
            <a:endParaRPr lang="ru-RU" altLang="ru-RU" sz="6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10" name="Рисунок 9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74032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  <p:pic>
        <p:nvPicPr>
          <p:cNvPr id="11" name="Рисунок 10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20455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  <p:pic>
        <p:nvPicPr>
          <p:cNvPr id="12" name="Рисунок 11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80230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  <p:pic>
        <p:nvPicPr>
          <p:cNvPr id="13" name="Рисунок 12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23320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  <p:pic>
        <p:nvPicPr>
          <p:cNvPr id="14" name="Рисунок 13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59285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  <p:pic>
        <p:nvPicPr>
          <p:cNvPr id="15" name="Рисунок 14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88418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  <p:pic>
        <p:nvPicPr>
          <p:cNvPr id="16" name="Рисунок 15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174" y="1723828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  <p:pic>
        <p:nvPicPr>
          <p:cNvPr id="17" name="Рисунок 16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510" y="2646939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  <p:pic>
        <p:nvPicPr>
          <p:cNvPr id="18" name="Рисунок 17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864" y="3615193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  <p:pic>
        <p:nvPicPr>
          <p:cNvPr id="19" name="Рисунок 18" descr="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8059" y="4594195"/>
            <a:ext cx="914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6249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0000"/>
                </a:solidFill>
              </a:rPr>
              <a:t>Вырази</a:t>
            </a:r>
            <a:r>
              <a:rPr lang="ru-RU" sz="4800" b="1" dirty="0" smtClean="0">
                <a:solidFill>
                  <a:srgbClr val="FF0000"/>
                </a:solidFill>
              </a:rPr>
              <a:t> в см, мм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484784"/>
            <a:ext cx="3744416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1 </a:t>
            </a:r>
            <a:r>
              <a:rPr lang="ru-RU" sz="4800" b="1" dirty="0" err="1" smtClean="0">
                <a:solidFill>
                  <a:srgbClr val="7030A0"/>
                </a:solidFill>
              </a:rPr>
              <a:t>дм</a:t>
            </a:r>
            <a:r>
              <a:rPr lang="ru-RU" sz="4800" b="1" dirty="0" smtClean="0">
                <a:solidFill>
                  <a:srgbClr val="7030A0"/>
                </a:solidFill>
              </a:rPr>
              <a:t> 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454" y="2708920"/>
            <a:ext cx="3744416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3 </a:t>
            </a:r>
            <a:r>
              <a:rPr lang="ru-RU" sz="4800" b="1" dirty="0" err="1" smtClean="0">
                <a:solidFill>
                  <a:srgbClr val="7030A0"/>
                </a:solidFill>
              </a:rPr>
              <a:t>дм</a:t>
            </a:r>
            <a:r>
              <a:rPr lang="ru-RU" sz="4800" b="1" dirty="0" smtClean="0">
                <a:solidFill>
                  <a:srgbClr val="7030A0"/>
                </a:solidFill>
              </a:rPr>
              <a:t> 2 см 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6041" y="3789040"/>
            <a:ext cx="3744416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6 </a:t>
            </a:r>
            <a:r>
              <a:rPr lang="ru-RU" sz="4800" b="1" dirty="0" err="1" smtClean="0">
                <a:solidFill>
                  <a:srgbClr val="7030A0"/>
                </a:solidFill>
              </a:rPr>
              <a:t>дм</a:t>
            </a:r>
            <a:r>
              <a:rPr lang="ru-RU" sz="4800" b="1" dirty="0" smtClean="0">
                <a:solidFill>
                  <a:srgbClr val="7030A0"/>
                </a:solidFill>
              </a:rPr>
              <a:t> 9 см =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976" y="1484784"/>
            <a:ext cx="187220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10 см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5976" y="2708920"/>
            <a:ext cx="187220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32 см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5976" y="3789040"/>
            <a:ext cx="187220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69 см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1484784"/>
            <a:ext cx="259228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100 мм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8474" y="2708920"/>
            <a:ext cx="259228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320 мм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8353" y="3789040"/>
            <a:ext cx="2592288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690 мм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456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??????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301208"/>
            <a:ext cx="1872208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1 мм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365104"/>
            <a:ext cx="1944216" cy="2088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1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>
                <a:solidFill>
                  <a:srgbClr val="FFFF00"/>
                </a:solidFill>
              </a:rPr>
              <a:t>с</a:t>
            </a:r>
            <a:r>
              <a:rPr lang="ru-RU" sz="6000" b="1" dirty="0" smtClean="0">
                <a:solidFill>
                  <a:srgbClr val="FFFF00"/>
                </a:solidFill>
              </a:rPr>
              <a:t>м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2994273"/>
            <a:ext cx="1800200" cy="34563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1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</a:rPr>
              <a:t>дм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7191" y="1825749"/>
            <a:ext cx="1732434" cy="46089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336958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332656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Тема урока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844824"/>
            <a:ext cx="6624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Миллиметр и метр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823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155767" y="241203"/>
            <a:ext cx="6832465" cy="936104"/>
          </a:xfrm>
          <a:prstGeom prst="round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Цель урока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67007"/>
            <a:ext cx="7956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Уметь переводить метры в…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3933057"/>
            <a:ext cx="7880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70C0"/>
                </a:solidFill>
              </a:rPr>
              <a:t>м</a:t>
            </a:r>
            <a:r>
              <a:rPr lang="ru-RU" sz="6000" b="1" dirty="0" smtClean="0">
                <a:solidFill>
                  <a:srgbClr val="0070C0"/>
                </a:solidFill>
              </a:rPr>
              <a:t>м, см и </a:t>
            </a:r>
            <a:r>
              <a:rPr lang="ru-RU" sz="6000" b="1" dirty="0" err="1" smtClean="0">
                <a:solidFill>
                  <a:srgbClr val="0070C0"/>
                </a:solidFill>
              </a:rPr>
              <a:t>дм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911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252</Words>
  <Application>Microsoft Office PowerPoint</Application>
  <PresentationFormat>Экран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Андрей</cp:lastModifiedBy>
  <cp:revision>36</cp:revision>
  <dcterms:created xsi:type="dcterms:W3CDTF">2017-11-08T05:00:52Z</dcterms:created>
  <dcterms:modified xsi:type="dcterms:W3CDTF">2017-12-03T05:47:51Z</dcterms:modified>
</cp:coreProperties>
</file>