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0" r:id="rId4"/>
    <p:sldId id="275" r:id="rId5"/>
    <p:sldId id="280" r:id="rId6"/>
    <p:sldId id="261" r:id="rId7"/>
    <p:sldId id="266" r:id="rId8"/>
    <p:sldId id="270" r:id="rId9"/>
    <p:sldId id="263" r:id="rId10"/>
    <p:sldId id="265" r:id="rId11"/>
    <p:sldId id="269" r:id="rId12"/>
    <p:sldId id="267" r:id="rId13"/>
    <p:sldId id="272" r:id="rId14"/>
    <p:sldId id="273" r:id="rId15"/>
    <p:sldId id="282" r:id="rId16"/>
    <p:sldId id="271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April,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5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to jump/ skip rope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31944" r="39316" b="16270"/>
          <a:stretch/>
        </p:blipFill>
        <p:spPr bwMode="auto">
          <a:xfrm>
            <a:off x="1043608" y="1484783"/>
            <a:ext cx="7080568" cy="486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59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Look at these pictures and say: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Do you do physical exercise every day?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physical exercise do you do every day?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18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 Adverbs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manner 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Наречия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образа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1763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Adverbs of manner describe verbs. They show how someone does something. Adverbs usually go after verbs.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Наречия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образа действия описывают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Они показывают,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кто-то что-то делает.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Наречия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обычно идут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глаголов.</a:t>
            </a:r>
            <a:endParaRPr lang="en-US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 can skip quick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How?)</a:t>
            </a:r>
          </a:p>
          <a:p>
            <a:pPr marL="0" indent="0">
              <a:buNone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Он прыгает 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 как? Каким образом?)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2952" t="31119" r="63781" b="27648"/>
          <a:stretch/>
        </p:blipFill>
        <p:spPr bwMode="auto">
          <a:xfrm>
            <a:off x="5652120" y="2276872"/>
            <a:ext cx="2304256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8530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Forming adverbs from adjectives.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In </a:t>
            </a:r>
            <a:r>
              <a:rPr lang="en-US" dirty="0"/>
              <a:t>most cases, an </a:t>
            </a:r>
            <a:r>
              <a:rPr lang="en-US" b="1" dirty="0"/>
              <a:t>adverb</a:t>
            </a:r>
            <a:r>
              <a:rPr lang="en-US" dirty="0"/>
              <a:t> is formed by adding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</a:t>
            </a:r>
            <a:r>
              <a:rPr lang="en-US" b="1" dirty="0" err="1" smtClean="0">
                <a:solidFill>
                  <a:srgbClr val="FF0000"/>
                </a:solidFill>
              </a:rPr>
              <a:t>ly</a:t>
            </a:r>
            <a:r>
              <a:rPr lang="en-US" dirty="0" smtClean="0"/>
              <a:t> </a:t>
            </a:r>
            <a:r>
              <a:rPr lang="en-US" dirty="0"/>
              <a:t>to an </a:t>
            </a:r>
            <a:r>
              <a:rPr lang="en-US" b="1" dirty="0" smtClean="0"/>
              <a:t>adjective: </a:t>
            </a:r>
          </a:p>
          <a:p>
            <a:pPr marL="0" indent="0" fontAlgn="base">
              <a:buNone/>
            </a:pPr>
            <a:r>
              <a:rPr lang="en-US" dirty="0"/>
              <a:t> </a:t>
            </a:r>
            <a:r>
              <a:rPr lang="en-US" dirty="0" smtClean="0"/>
              <a:t>         			quick – quick</a:t>
            </a:r>
            <a:r>
              <a:rPr lang="en-US" b="1" dirty="0" smtClean="0">
                <a:solidFill>
                  <a:srgbClr val="FF0000"/>
                </a:solidFill>
              </a:rPr>
              <a:t>ly</a:t>
            </a:r>
            <a:r>
              <a:rPr lang="en-US" dirty="0" smtClean="0"/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dirty="0"/>
              <a:t>If the adjective ends in </a:t>
            </a:r>
            <a:r>
              <a:rPr lang="en-US" i="1" dirty="0"/>
              <a:t>y</a:t>
            </a:r>
            <a:r>
              <a:rPr lang="en-US" dirty="0"/>
              <a:t>, it should be replaced with </a:t>
            </a:r>
            <a:r>
              <a:rPr lang="en-US" b="1" i="1" dirty="0" err="1">
                <a:solidFill>
                  <a:srgbClr val="FF0000"/>
                </a:solidFill>
              </a:rPr>
              <a:t>ily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dirty="0" smtClean="0"/>
              <a:t>			Happy </a:t>
            </a:r>
            <a:r>
              <a:rPr lang="en-US" dirty="0"/>
              <a:t>→ </a:t>
            </a:r>
            <a:r>
              <a:rPr lang="en-US" dirty="0" smtClean="0"/>
              <a:t>Happ</a:t>
            </a:r>
            <a:r>
              <a:rPr lang="en-US" b="1" dirty="0" smtClean="0">
                <a:solidFill>
                  <a:srgbClr val="FF0000"/>
                </a:solidFill>
              </a:rPr>
              <a:t>ily</a:t>
            </a:r>
          </a:p>
          <a:p>
            <a:pPr marL="0" indent="0" fontAlgn="base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But!</a:t>
            </a:r>
          </a:p>
          <a:p>
            <a:pPr marL="0" indent="0" fontAlgn="base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 fontAlgn="base">
              <a:buNone/>
            </a:pPr>
            <a:r>
              <a:rPr lang="en-US" b="1" dirty="0" smtClean="0"/>
              <a:t>Good –well                           fast –fast </a:t>
            </a:r>
          </a:p>
          <a:p>
            <a:pPr marL="0" indent="0" fontAlgn="base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dirty="0" smtClean="0"/>
              <a:t>                    </a:t>
            </a:r>
            <a:endParaRPr lang="en-US" b="1" dirty="0">
              <a:solidFill>
                <a:srgbClr val="FF0000"/>
              </a:solidFill>
            </a:endParaRPr>
          </a:p>
          <a:p>
            <a:pPr fontAlgn="base"/>
            <a:endParaRPr lang="en-US" b="1" dirty="0">
              <a:solidFill>
                <a:srgbClr val="FF0000"/>
              </a:solidFill>
            </a:endParaRPr>
          </a:p>
          <a:p>
            <a:pPr fontAlgn="base"/>
            <a:endParaRPr lang="en-US" b="1" dirty="0" smtClean="0">
              <a:solidFill>
                <a:srgbClr val="FF0000"/>
              </a:solidFill>
            </a:endParaRPr>
          </a:p>
          <a:p>
            <a:pPr fontAlgn="base"/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694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4) Make</a:t>
            </a:r>
            <a:r>
              <a:rPr lang="en-US" b="1" dirty="0">
                <a:solidFill>
                  <a:srgbClr val="FF0000"/>
                </a:solidFill>
              </a:rPr>
              <a:t> adverbs from the adjectives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–                       </a:t>
            </a:r>
          </a:p>
          <a:p>
            <a:r>
              <a:rPr lang="en-US" dirty="0" smtClean="0"/>
              <a:t>Easy</a:t>
            </a:r>
            <a:r>
              <a:rPr lang="kk-KZ" dirty="0" smtClean="0"/>
              <a:t> - </a:t>
            </a:r>
            <a:endParaRPr lang="en-US" dirty="0" smtClean="0"/>
          </a:p>
          <a:p>
            <a:r>
              <a:rPr lang="en-US" dirty="0" smtClean="0"/>
              <a:t>Bad – </a:t>
            </a:r>
          </a:p>
          <a:p>
            <a:r>
              <a:rPr lang="en-US" dirty="0" smtClean="0"/>
              <a:t>Good –</a:t>
            </a:r>
          </a:p>
          <a:p>
            <a:r>
              <a:rPr lang="en-US" dirty="0" smtClean="0"/>
              <a:t>Fast -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078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Translate the sentences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k-KZ" dirty="0" smtClean="0"/>
              <a:t>Он пишет медленно (</a:t>
            </a:r>
            <a:r>
              <a:rPr lang="en-US" dirty="0" smtClean="0"/>
              <a:t>Slow)</a:t>
            </a: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Мой брат бегает быстро</a:t>
            </a:r>
            <a:r>
              <a:rPr lang="en-US" dirty="0" smtClean="0"/>
              <a:t> (fast)</a:t>
            </a: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Я читает плохо</a:t>
            </a:r>
            <a:r>
              <a:rPr lang="en-US" dirty="0" smtClean="0"/>
              <a:t> (bad)</a:t>
            </a: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Я говорю  на англиском хорошо</a:t>
            </a:r>
            <a:r>
              <a:rPr lang="ru-RU" dirty="0" smtClean="0"/>
              <a:t>.</a:t>
            </a:r>
            <a:r>
              <a:rPr lang="en-US" dirty="0" smtClean="0"/>
              <a:t> (well)</a:t>
            </a:r>
            <a:endParaRPr lang="kk-KZ" dirty="0" smtClean="0"/>
          </a:p>
          <a:p>
            <a:pPr marL="514350" indent="-514350">
              <a:buFont typeface="+mj-lt"/>
              <a:buAutoNum type="arabicPeriod"/>
            </a:pPr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93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What can Khan Sultan do? </a:t>
            </a:r>
            <a:r>
              <a:rPr lang="en-US" dirty="0" smtClean="0"/>
              <a:t>Ex. 20. p. 101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He can skateboard very carefully.</a:t>
            </a:r>
          </a:p>
          <a:p>
            <a:pPr marL="514350" indent="-514350">
              <a:buAutoNum type="arabicParenR"/>
            </a:pPr>
            <a:r>
              <a:rPr lang="en-US" dirty="0" smtClean="0"/>
              <a:t>He can play the violin beautifully.</a:t>
            </a:r>
          </a:p>
          <a:p>
            <a:pPr marL="514350" indent="-514350">
              <a:buAutoNum type="arabicParenR"/>
            </a:pPr>
            <a:r>
              <a:rPr lang="en-US" dirty="0" smtClean="0"/>
              <a:t>He can do karate well.</a:t>
            </a:r>
          </a:p>
          <a:p>
            <a:pPr marL="514350" indent="-514350">
              <a:buAutoNum type="arabicParenR"/>
            </a:pPr>
            <a:r>
              <a:rPr lang="en-US" dirty="0" smtClean="0"/>
              <a:t>He can skip quickly.</a:t>
            </a:r>
          </a:p>
          <a:p>
            <a:pPr marL="514350" indent="-514350">
              <a:buAutoNum type="arabicParenR"/>
            </a:pPr>
            <a:r>
              <a:rPr lang="en-US" dirty="0" smtClean="0"/>
              <a:t>He can ride a bike fast.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00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Let’s play what you can do!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Can you do push-ups?</a:t>
            </a:r>
          </a:p>
          <a:p>
            <a:pPr marL="514350" indent="-514350">
              <a:buAutoNum type="arabicParenR"/>
            </a:pPr>
            <a:r>
              <a:rPr lang="en-US" dirty="0" smtClean="0"/>
              <a:t>How many sit-ups can you do?</a:t>
            </a:r>
          </a:p>
          <a:p>
            <a:pPr marL="514350" indent="-514350">
              <a:buAutoNum type="arabicParenR"/>
            </a:pPr>
            <a:r>
              <a:rPr lang="en-US" dirty="0" smtClean="0"/>
              <a:t> Can you roll a hoop?</a:t>
            </a:r>
          </a:p>
          <a:p>
            <a:pPr marL="514350" indent="-514350">
              <a:buAutoNum type="arabicParenR"/>
            </a:pPr>
            <a:r>
              <a:rPr lang="en-US" dirty="0" smtClean="0"/>
              <a:t>Can you skip along?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7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this lesson we will:</a:t>
            </a:r>
            <a:br>
              <a:rPr lang="en-US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63272" cy="561662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Talk about ability; talk about physical exercises; describe actions;</a:t>
            </a:r>
          </a:p>
          <a:p>
            <a:pPr marL="514350" indent="-514350">
              <a:buAutoNum type="arabicParenR"/>
            </a:pPr>
            <a:r>
              <a:rPr lang="en-US" dirty="0" smtClean="0"/>
              <a:t>Learn how to use adverbs of manner correctly, practise using the modal verbs “ Can with adverbs of manner.</a:t>
            </a:r>
          </a:p>
          <a:p>
            <a:pPr marL="514350" indent="-514350">
              <a:buAutoNum type="arabicParenR"/>
            </a:pPr>
            <a:r>
              <a:rPr lang="en-US" dirty="0" smtClean="0"/>
              <a:t>Learn some interesting phrases  about physical activity;</a:t>
            </a:r>
          </a:p>
          <a:p>
            <a:pPr marL="514350" indent="-514350">
              <a:buAutoNum type="arabicParenR"/>
            </a:pPr>
            <a:r>
              <a:rPr lang="en-US" dirty="0" smtClean="0"/>
              <a:t>Do some writing, reading exercise to improve our writing and reading skills</a:t>
            </a:r>
          </a:p>
          <a:p>
            <a:pPr marL="514350" indent="-514350">
              <a:buAutoNum type="arabicParenR"/>
            </a:pPr>
            <a:r>
              <a:rPr lang="en-US" dirty="0" smtClean="0"/>
              <a:t>Play a game to show our abilities.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10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Make </a:t>
            </a:r>
            <a:r>
              <a:rPr lang="en-US" b="1" dirty="0">
                <a:solidFill>
                  <a:srgbClr val="FF0000"/>
                </a:solidFill>
              </a:rPr>
              <a:t>up questions.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b="1" u="sng" dirty="0"/>
              <a:t>Mike</a:t>
            </a:r>
            <a:r>
              <a:rPr lang="en-US" dirty="0"/>
              <a:t> can play the violin.  </a:t>
            </a:r>
            <a:r>
              <a:rPr lang="en-US" dirty="0" smtClean="0"/>
              <a:t>______________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Alex can </a:t>
            </a:r>
            <a:r>
              <a:rPr lang="en-US" b="1" u="sng" dirty="0"/>
              <a:t>hop along</a:t>
            </a:r>
            <a:r>
              <a:rPr lang="en-US" dirty="0"/>
              <a:t>.  </a:t>
            </a:r>
            <a:r>
              <a:rPr lang="en-US" dirty="0" smtClean="0"/>
              <a:t>_____________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b="1" u="sng" dirty="0"/>
              <a:t>I</a:t>
            </a:r>
            <a:r>
              <a:rPr lang="en-US" dirty="0"/>
              <a:t> can do judo. </a:t>
            </a:r>
            <a:r>
              <a:rPr lang="en-US" dirty="0" smtClean="0"/>
              <a:t>___________________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en-US" b="1" u="sng" dirty="0"/>
              <a:t>She </a:t>
            </a:r>
            <a:r>
              <a:rPr lang="en-US" dirty="0"/>
              <a:t>can do gymnastics.  </a:t>
            </a:r>
            <a:r>
              <a:rPr lang="en-US" dirty="0" smtClean="0"/>
              <a:t>____________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40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Can / can’t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Can</a:t>
            </a:r>
            <a:r>
              <a:rPr lang="en-US" dirty="0"/>
              <a:t> is to say that you know how to do something.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              I </a:t>
            </a:r>
            <a:r>
              <a:rPr lang="en-US" b="1" dirty="0" smtClean="0">
                <a:solidFill>
                  <a:srgbClr val="FF0000"/>
                </a:solidFill>
              </a:rPr>
              <a:t>can</a:t>
            </a:r>
            <a:r>
              <a:rPr lang="en-US" dirty="0" smtClean="0"/>
              <a:t> skip. </a:t>
            </a:r>
            <a:endParaRPr lang="ru-RU" dirty="0"/>
          </a:p>
          <a:p>
            <a:pPr lvl="0"/>
            <a:r>
              <a:rPr lang="en-US" b="1" dirty="0">
                <a:solidFill>
                  <a:srgbClr val="FF0000"/>
                </a:solidFill>
              </a:rPr>
              <a:t>Can't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say that you don't know how to do something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I </a:t>
            </a:r>
            <a:r>
              <a:rPr lang="en-US" b="1" dirty="0" smtClean="0">
                <a:solidFill>
                  <a:srgbClr val="FF0000"/>
                </a:solidFill>
              </a:rPr>
              <a:t>can’t</a:t>
            </a:r>
            <a:r>
              <a:rPr lang="en-US" dirty="0" smtClean="0"/>
              <a:t> skateboard.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082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Ex. 19 P. 101 Make sentences with </a:t>
            </a:r>
            <a:r>
              <a:rPr lang="en-US" b="1" dirty="0" smtClean="0"/>
              <a:t>Can/ can’t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770984" cy="32689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Gulnara</a:t>
            </a:r>
            <a:r>
              <a:rPr lang="en-US" dirty="0" smtClean="0"/>
              <a:t> /do karate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 / have a picnic today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Sanzhar</a:t>
            </a:r>
            <a:r>
              <a:rPr lang="en-US" dirty="0" smtClean="0"/>
              <a:t> / jog all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Bakhytzhan</a:t>
            </a:r>
            <a:r>
              <a:rPr lang="en-US" dirty="0" smtClean="0"/>
              <a:t>  / surf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Ayaulym</a:t>
            </a:r>
            <a:r>
              <a:rPr lang="en-US" dirty="0" smtClean="0"/>
              <a:t> /sail with us   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427984" y="1553402"/>
            <a:ext cx="720080" cy="6480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507" t="32212" r="56731" b="18758"/>
          <a:stretch/>
        </p:blipFill>
        <p:spPr bwMode="auto">
          <a:xfrm>
            <a:off x="5292080" y="2175222"/>
            <a:ext cx="51752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Улыбающееся лицо 5"/>
          <p:cNvSpPr/>
          <p:nvPr/>
        </p:nvSpPr>
        <p:spPr>
          <a:xfrm>
            <a:off x="4408481" y="2708622"/>
            <a:ext cx="720080" cy="6480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16507" t="32212" r="56731" b="18758"/>
          <a:stretch/>
        </p:blipFill>
        <p:spPr bwMode="auto">
          <a:xfrm>
            <a:off x="5167032" y="3332507"/>
            <a:ext cx="517525" cy="53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Улыбающееся лицо 7"/>
          <p:cNvSpPr/>
          <p:nvPr/>
        </p:nvSpPr>
        <p:spPr>
          <a:xfrm>
            <a:off x="4705714" y="3935238"/>
            <a:ext cx="720080" cy="648072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5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0000"/>
                </a:solidFill>
              </a:rPr>
              <a:t>1)            to </a:t>
            </a:r>
            <a:r>
              <a:rPr lang="en-US" sz="6000" b="1" dirty="0" smtClean="0">
                <a:solidFill>
                  <a:srgbClr val="FF0000"/>
                </a:solidFill>
              </a:rPr>
              <a:t>do push - ups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6" t="31746" r="46932" b="25000"/>
          <a:stretch/>
        </p:blipFill>
        <p:spPr bwMode="auto">
          <a:xfrm>
            <a:off x="395536" y="1403523"/>
            <a:ext cx="3960440" cy="31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3929" r="58725" b="26587"/>
          <a:stretch/>
        </p:blipFill>
        <p:spPr bwMode="auto">
          <a:xfrm>
            <a:off x="4434087" y="2996952"/>
            <a:ext cx="4709913" cy="327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69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to sit-ups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35516" r="62184" b="25595"/>
          <a:stretch/>
        </p:blipFill>
        <p:spPr bwMode="auto">
          <a:xfrm>
            <a:off x="2521073" y="1124744"/>
            <a:ext cx="4163776" cy="488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03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 do </a:t>
            </a:r>
            <a:r>
              <a:rPr lang="en-US" b="1" dirty="0" smtClean="0">
                <a:solidFill>
                  <a:srgbClr val="FF0000"/>
                </a:solidFill>
              </a:rPr>
              <a:t>push-ups</a:t>
            </a:r>
            <a:r>
              <a:rPr lang="en-US" b="1" dirty="0">
                <a:solidFill>
                  <a:srgbClr val="FF0000"/>
                </a:solidFill>
              </a:rPr>
              <a:t> on the bars.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1" t="34524" r="51698" b="24008"/>
          <a:stretch/>
        </p:blipFill>
        <p:spPr bwMode="auto">
          <a:xfrm>
            <a:off x="1043608" y="1412776"/>
            <a:ext cx="7320254" cy="465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89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to roll a hoop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31746" r="52701" b="25198"/>
          <a:stretch/>
        </p:blipFill>
        <p:spPr bwMode="auto">
          <a:xfrm>
            <a:off x="1259632" y="1546832"/>
            <a:ext cx="6767318" cy="45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11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404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April, 13th </vt:lpstr>
      <vt:lpstr>In this lesson we will: </vt:lpstr>
      <vt:lpstr> Make up questions. </vt:lpstr>
      <vt:lpstr>Can / can’t </vt:lpstr>
      <vt:lpstr>Ex. 19 P. 101 Make sentences with Can/ can’t </vt:lpstr>
      <vt:lpstr>1)            to do push - ups</vt:lpstr>
      <vt:lpstr>to sit-ups</vt:lpstr>
      <vt:lpstr>to do push-ups on the bars.</vt:lpstr>
      <vt:lpstr>to roll a hoop</vt:lpstr>
      <vt:lpstr>to jump/ skip rope</vt:lpstr>
      <vt:lpstr>Look at these pictures and say:</vt:lpstr>
      <vt:lpstr>3) Adverbs of manner    Наречия образа действия</vt:lpstr>
      <vt:lpstr>Forming adverbs from adjectives. </vt:lpstr>
      <vt:lpstr>4) Make adverbs from the adjectives </vt:lpstr>
      <vt:lpstr>Translate the sentences</vt:lpstr>
      <vt:lpstr>What can Khan Sultan do? Ex. 20. p. 101</vt:lpstr>
      <vt:lpstr>Let’s play what you can 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April, 13th </dc:title>
  <dc:creator>User</dc:creator>
  <cp:lastModifiedBy>User</cp:lastModifiedBy>
  <cp:revision>15</cp:revision>
  <dcterms:created xsi:type="dcterms:W3CDTF">2021-04-12T17:55:22Z</dcterms:created>
  <dcterms:modified xsi:type="dcterms:W3CDTF">2021-04-16T04:54:36Z</dcterms:modified>
</cp:coreProperties>
</file>