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1" r:id="rId5"/>
    <p:sldId id="264" r:id="rId6"/>
    <p:sldId id="260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00000"/>
    <a:srgbClr val="0066FF"/>
    <a:srgbClr val="0033CC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538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6D6B567-8931-4CB3-A106-A580B167017F}" type="datetimeFigureOut">
              <a:rPr lang="ru-RU" altLang="ru-RU"/>
              <a:pPr>
                <a:defRPr/>
              </a:pPr>
              <a:t>06.02.2017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7CB95B9-05D7-4C8F-9D58-A7086F26E6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altLang="ru-RU" smtClean="0">
              <a:ea typeface="ＭＳ Ｐゴシック" pitchFamily="34" charset="-128"/>
            </a:endParaRP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C71835-E0EF-47C9-85D1-36CE6E551447}" type="slidenum">
              <a:rPr lang="ru-RU" altLang="ru-RU" smtClean="0">
                <a:latin typeface="Arial" charset="0"/>
              </a:rPr>
              <a:pPr/>
              <a:t>1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700504-A9F6-4EC1-BD48-1E2575F65DBF}" type="slidenum">
              <a:rPr lang="ru-RU" smtClean="0">
                <a:latin typeface="Arial" charset="0"/>
              </a:rPr>
              <a:pPr/>
              <a:t>4</a:t>
            </a:fld>
            <a:endParaRPr lang="ru-RU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  <a:ea typeface="ＭＳ Ｐゴシック" pitchFamily="34" charset="-128"/>
              </a:rPr>
              <a:t>   Качество усвоения знаний определяется </a:t>
            </a:r>
            <a:r>
              <a:rPr lang="ru-RU" b="1" smtClean="0">
                <a:latin typeface="Times New Roman" pitchFamily="18" charset="0"/>
                <a:ea typeface="ＭＳ Ｐゴシック" pitchFamily="34" charset="-128"/>
              </a:rPr>
              <a:t>многообразием и характером</a:t>
            </a:r>
            <a:r>
              <a:rPr lang="ru-RU" smtClean="0">
                <a:latin typeface="Times New Roman" pitchFamily="18" charset="0"/>
                <a:ea typeface="ＭＳ Ｐゴシック" pitchFamily="34" charset="-128"/>
              </a:rPr>
              <a:t> видов универсальных действий.</a:t>
            </a:r>
          </a:p>
          <a:p>
            <a:r>
              <a:rPr lang="ru-RU" smtClean="0">
                <a:latin typeface="Times New Roman" pitchFamily="18" charset="0"/>
                <a:ea typeface="ＭＳ Ｐゴシック" pitchFamily="34" charset="-128"/>
              </a:rPr>
              <a:t>   В качестве основных видов универсальных учебных действий разработчики стандарта выделяют личностные, регулятивные, познавательные и коммуникативные УУД.</a:t>
            </a:r>
          </a:p>
          <a:p>
            <a:r>
              <a:rPr lang="ru-RU" smtClean="0">
                <a:latin typeface="Times New Roman" pitchFamily="18" charset="0"/>
                <a:ea typeface="ＭＳ Ｐゴシック" pitchFamily="34" charset="-128"/>
              </a:rPr>
              <a:t>   Овладение ими происходит в контексте </a:t>
            </a:r>
            <a:r>
              <a:rPr lang="ru-RU" b="1" smtClean="0">
                <a:latin typeface="Times New Roman" pitchFamily="18" charset="0"/>
                <a:ea typeface="ＭＳ Ｐゴシック" pitchFamily="34" charset="-128"/>
              </a:rPr>
              <a:t>разных </a:t>
            </a:r>
            <a:r>
              <a:rPr lang="ru-RU" smtClean="0">
                <a:latin typeface="Times New Roman" pitchFamily="18" charset="0"/>
                <a:ea typeface="ＭＳ Ｐゴシック" pitchFamily="34" charset="-128"/>
              </a:rPr>
              <a:t>учебных предметов. Каждый учебный предмет раскрывает свои собственные, специфические возможности для формирования УУД, определяемые, в первую очередь, функцией учебного предмета и его предметным содержанием.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altLang="ru-RU" smtClean="0">
              <a:ea typeface="ＭＳ Ｐゴシック" pitchFamily="34" charset="-128"/>
            </a:endParaRP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453447-588A-438B-8F2D-41ABC12D0CB9}" type="slidenum">
              <a:rPr lang="ru-RU" altLang="ru-RU" smtClean="0">
                <a:latin typeface="Arial" charset="0"/>
              </a:rPr>
              <a:pPr/>
              <a:t>8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C12AD1-7031-45A4-A785-06F41097CF47}" type="slidenum">
              <a:rPr lang="ru-RU" smtClean="0">
                <a:latin typeface="Arial" charset="0"/>
              </a:rPr>
              <a:pPr/>
              <a:t>10</a:t>
            </a:fld>
            <a:endParaRPr lang="ru-RU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  <a:ea typeface="ＭＳ Ｐゴシック" pitchFamily="34" charset="-128"/>
              </a:rPr>
              <a:t>   Качество усвоения знаний определяется </a:t>
            </a:r>
            <a:r>
              <a:rPr lang="ru-RU" b="1" smtClean="0">
                <a:latin typeface="Times New Roman" pitchFamily="18" charset="0"/>
                <a:ea typeface="ＭＳ Ｐゴシック" pitchFamily="34" charset="-128"/>
              </a:rPr>
              <a:t>многообразием и характером</a:t>
            </a:r>
            <a:r>
              <a:rPr lang="ru-RU" smtClean="0">
                <a:latin typeface="Times New Roman" pitchFamily="18" charset="0"/>
                <a:ea typeface="ＭＳ Ｐゴシック" pitchFamily="34" charset="-128"/>
              </a:rPr>
              <a:t> видов универсальных действий.</a:t>
            </a:r>
          </a:p>
          <a:p>
            <a:r>
              <a:rPr lang="ru-RU" smtClean="0">
                <a:latin typeface="Times New Roman" pitchFamily="18" charset="0"/>
                <a:ea typeface="ＭＳ Ｐゴシック" pitchFamily="34" charset="-128"/>
              </a:rPr>
              <a:t>   В качестве основных видов универсальных учебных действий разработчики стандарта выделяют личностные, регулятивные, познавательные и коммуникативные УУД.</a:t>
            </a:r>
          </a:p>
          <a:p>
            <a:r>
              <a:rPr lang="ru-RU" smtClean="0">
                <a:latin typeface="Times New Roman" pitchFamily="18" charset="0"/>
                <a:ea typeface="ＭＳ Ｐゴシック" pitchFamily="34" charset="-128"/>
              </a:rPr>
              <a:t>   Овладение ими происходит в контексте </a:t>
            </a:r>
            <a:r>
              <a:rPr lang="ru-RU" b="1" smtClean="0">
                <a:latin typeface="Times New Roman" pitchFamily="18" charset="0"/>
                <a:ea typeface="ＭＳ Ｐゴシック" pitchFamily="34" charset="-128"/>
              </a:rPr>
              <a:t>разных </a:t>
            </a:r>
            <a:r>
              <a:rPr lang="ru-RU" smtClean="0">
                <a:latin typeface="Times New Roman" pitchFamily="18" charset="0"/>
                <a:ea typeface="ＭＳ Ｐゴシック" pitchFamily="34" charset="-128"/>
              </a:rPr>
              <a:t>учебных предметов. Каждый учебный предмет раскрывает свои собственные, специфические возможности для формирования УУД, определяемые, в первую очередь, функцией учебного предмета и его предметным содержанием.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81815-6F05-4EC9-A54B-8ED4479E3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D:\Anna\$$$\! Эриксон\дизайн\Power Point\3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3214688" y="6215063"/>
            <a:ext cx="58578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ru-RU" altLang="ru-RU" sz="800" smtClean="0">
                <a:solidFill>
                  <a:srgbClr val="7F7F7F"/>
                </a:solidFill>
                <a:latin typeface="Verdana" pitchFamily="34" charset="0"/>
              </a:rPr>
              <a:t>Международный Эриксоновский Университет коучинга</a:t>
            </a:r>
            <a:r>
              <a:rPr lang="en-US" altLang="ru-RU" sz="800" smtClean="0">
                <a:solidFill>
                  <a:srgbClr val="7F7F7F"/>
                </a:solidFill>
                <a:latin typeface="Verdana" pitchFamily="34" charset="0"/>
              </a:rPr>
              <a:t>, www.erickson.ru</a:t>
            </a:r>
            <a:r>
              <a:rPr lang="ru-RU" altLang="ru-RU" sz="800" smtClean="0">
                <a:solidFill>
                  <a:srgbClr val="7F7F7F"/>
                </a:solidFill>
                <a:latin typeface="Verdana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3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Verdana" pitchFamily="34" charset="0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Verdana" pitchFamily="34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gulchevskaya.ru/?p=2225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D:\Anna\$$$\! Эриксон\дизайн\Power Point\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71438" y="6215063"/>
            <a:ext cx="507682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ru-RU" altLang="ru-RU" sz="800" b="1" dirty="0" smtClean="0">
                <a:solidFill>
                  <a:srgbClr val="595959"/>
                </a:solidFill>
                <a:latin typeface="Verdana" pitchFamily="34" charset="0"/>
              </a:rPr>
              <a:t>Международный </a:t>
            </a:r>
            <a:r>
              <a:rPr lang="ru-RU" altLang="ru-RU" sz="800" b="1" dirty="0" err="1" smtClean="0">
                <a:solidFill>
                  <a:srgbClr val="595959"/>
                </a:solidFill>
                <a:latin typeface="Verdana" pitchFamily="34" charset="0"/>
              </a:rPr>
              <a:t>Эриксоновский</a:t>
            </a:r>
            <a:r>
              <a:rPr lang="ru-RU" altLang="ru-RU" sz="800" b="1" dirty="0" smtClean="0">
                <a:solidFill>
                  <a:srgbClr val="595959"/>
                </a:solidFill>
                <a:latin typeface="Verdana" pitchFamily="34" charset="0"/>
              </a:rPr>
              <a:t> Университет </a:t>
            </a:r>
            <a:r>
              <a:rPr lang="ru-RU" altLang="ru-RU" sz="800" b="1" dirty="0" err="1" smtClean="0">
                <a:solidFill>
                  <a:srgbClr val="595959"/>
                </a:solidFill>
                <a:latin typeface="Verdana" pitchFamily="34" charset="0"/>
              </a:rPr>
              <a:t>коучинга</a:t>
            </a:r>
            <a:r>
              <a:rPr lang="en-US" altLang="ru-RU" sz="800" b="1" dirty="0" smtClean="0">
                <a:solidFill>
                  <a:srgbClr val="595959"/>
                </a:solidFill>
                <a:latin typeface="Verdana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ru-RU" sz="800" b="1" dirty="0" smtClean="0">
                <a:solidFill>
                  <a:srgbClr val="595959"/>
                </a:solidFill>
                <a:latin typeface="Verdana" pitchFamily="34" charset="0"/>
              </a:rPr>
              <a:t>www.erickson.ru</a:t>
            </a:r>
            <a:r>
              <a:rPr lang="ru-RU" altLang="ru-RU" sz="800" b="1" dirty="0" smtClean="0">
                <a:solidFill>
                  <a:srgbClr val="595959"/>
                </a:solidFill>
                <a:latin typeface="Verdana" pitchFamily="34" charset="0"/>
              </a:rPr>
              <a:t> </a:t>
            </a:r>
            <a:endParaRPr lang="en-US" altLang="ru-RU" sz="800" b="1" dirty="0" smtClean="0">
              <a:solidFill>
                <a:srgbClr val="595959"/>
              </a:solidFill>
              <a:latin typeface="Verdana" pitchFamily="34" charset="0"/>
            </a:endParaRPr>
          </a:p>
          <a:p>
            <a:pPr eaLnBrk="1" hangingPunct="1">
              <a:defRPr/>
            </a:pPr>
            <a:r>
              <a:rPr lang="ru-RU" altLang="ru-RU" sz="800" b="1" dirty="0" smtClean="0">
                <a:solidFill>
                  <a:srgbClr val="595959"/>
                </a:solidFill>
                <a:latin typeface="Verdana" pitchFamily="34" charset="0"/>
              </a:rPr>
              <a:t>Коучинг в образовании </a:t>
            </a:r>
            <a:r>
              <a:rPr lang="en-US" altLang="ru-RU" sz="800" b="1" dirty="0" smtClean="0">
                <a:solidFill>
                  <a:srgbClr val="595959"/>
                </a:solidFill>
                <a:latin typeface="Verdana" pitchFamily="34" charset="0"/>
              </a:rPr>
              <a:t>CoachingInEducation.ru</a:t>
            </a:r>
            <a:endParaRPr lang="ru-RU" altLang="ru-RU" sz="800" b="1" dirty="0" smtClean="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71438" y="1341438"/>
            <a:ext cx="5364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600" u="sng">
                <a:solidFill>
                  <a:schemeClr val="tx2"/>
                </a:solidFill>
              </a:rPr>
              <a:t>: CoachingInEducation.ru</a:t>
            </a:r>
            <a:endParaRPr lang="ru-RU" altLang="ru-RU" sz="1600" u="sng">
              <a:solidFill>
                <a:schemeClr val="tx2"/>
              </a:solidFill>
            </a:endParaRPr>
          </a:p>
        </p:txBody>
      </p:sp>
      <p:sp>
        <p:nvSpPr>
          <p:cNvPr id="6149" name="Заголовок 1"/>
          <p:cNvSpPr txBox="1">
            <a:spLocks/>
          </p:cNvSpPr>
          <p:nvPr/>
        </p:nvSpPr>
        <p:spPr bwMode="auto">
          <a:xfrm>
            <a:off x="214313" y="1916113"/>
            <a:ext cx="6734175" cy="2520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altLang="ru-RU" sz="2800" dirty="0">
                <a:latin typeface="Verdana" pitchFamily="34" charset="0"/>
              </a:rPr>
              <a:t>Модель современного урока с позиции </a:t>
            </a:r>
            <a:r>
              <a:rPr lang="ru-RU" altLang="ru-RU" sz="2800" dirty="0" err="1">
                <a:latin typeface="Verdana" pitchFamily="34" charset="0"/>
              </a:rPr>
              <a:t>коуч</a:t>
            </a:r>
            <a:r>
              <a:rPr lang="ru-RU" altLang="ru-RU" sz="2800" dirty="0">
                <a:latin typeface="Verdana" pitchFamily="34" charset="0"/>
              </a:rPr>
              <a:t> - подхода</a:t>
            </a:r>
            <a:endParaRPr lang="ru-RU" altLang="ru-RU" dirty="0">
              <a:solidFill>
                <a:srgbClr val="7F7F7F"/>
              </a:solidFill>
              <a:latin typeface="Verdana" pitchFamily="34" charset="0"/>
            </a:endParaRP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4000500" y="4357688"/>
            <a:ext cx="45005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Разработала: </a:t>
            </a:r>
            <a:endParaRPr lang="ru-RU" dirty="0"/>
          </a:p>
          <a:p>
            <a:r>
              <a:rPr lang="ru-RU" dirty="0"/>
              <a:t>Виткина И.В., учитель географии, высшая категория</a:t>
            </a:r>
          </a:p>
          <a:p>
            <a:r>
              <a:rPr lang="ru-RU" dirty="0" smtClean="0"/>
              <a:t>МБОУ </a:t>
            </a:r>
            <a:r>
              <a:rPr lang="ru-RU" dirty="0"/>
              <a:t>СОШ № 5</a:t>
            </a:r>
          </a:p>
          <a:p>
            <a:r>
              <a:rPr lang="ru-RU" dirty="0"/>
              <a:t>Г. Красный Сулин Ростовской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20" name="AutoShape 4"/>
          <p:cNvSpPr>
            <a:spLocks noChangeArrowheads="1"/>
          </p:cNvSpPr>
          <p:nvPr/>
        </p:nvSpPr>
        <p:spPr bwMode="gray">
          <a:xfrm>
            <a:off x="684213" y="620713"/>
            <a:ext cx="6767512" cy="50482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38100" algn="ctr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Планируемые  УУД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477838" y="1663700"/>
            <a:ext cx="2016125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Verdana" pitchFamily="34" charset="0"/>
              </a:rPr>
              <a:t>Личностные</a:t>
            </a:r>
            <a:endParaRPr lang="en-US" b="1">
              <a:latin typeface="Verdana" pitchFamily="34" charset="0"/>
            </a:endParaRPr>
          </a:p>
        </p:txBody>
      </p:sp>
      <p:sp>
        <p:nvSpPr>
          <p:cNvPr id="15364" name="Text Box 18"/>
          <p:cNvSpPr txBox="1">
            <a:spLocks noChangeArrowheads="1"/>
          </p:cNvSpPr>
          <p:nvPr/>
        </p:nvSpPr>
        <p:spPr bwMode="auto">
          <a:xfrm>
            <a:off x="417513" y="2844800"/>
            <a:ext cx="2305050" cy="471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Verdana" pitchFamily="34" charset="0"/>
              </a:rPr>
              <a:t>Регулятивные</a:t>
            </a:r>
            <a:endParaRPr lang="en-US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365" name="Text Box 25"/>
          <p:cNvSpPr txBox="1">
            <a:spLocks noChangeArrowheads="1"/>
          </p:cNvSpPr>
          <p:nvPr/>
        </p:nvSpPr>
        <p:spPr bwMode="auto">
          <a:xfrm>
            <a:off x="434975" y="4122738"/>
            <a:ext cx="2525713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Verdana" pitchFamily="34" charset="0"/>
              </a:rPr>
              <a:t>Познавательные</a:t>
            </a:r>
            <a:r>
              <a:rPr lang="ru-RU" b="1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US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366" name="Text Box 32"/>
          <p:cNvSpPr txBox="1">
            <a:spLocks noChangeArrowheads="1"/>
          </p:cNvSpPr>
          <p:nvPr/>
        </p:nvSpPr>
        <p:spPr bwMode="auto">
          <a:xfrm>
            <a:off x="381000" y="5483225"/>
            <a:ext cx="2520950" cy="511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Verdana" pitchFamily="34" charset="0"/>
              </a:rPr>
              <a:t>Коммуникативные</a:t>
            </a:r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en-US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367" name="Прямоугольник 3"/>
          <p:cNvSpPr>
            <a:spLocks noChangeArrowheads="1"/>
          </p:cNvSpPr>
          <p:nvPr/>
        </p:nvSpPr>
        <p:spPr bwMode="auto">
          <a:xfrm>
            <a:off x="3295650" y="1503363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6088" indent="-446088">
              <a:buFont typeface="Wingdings" pitchFamily="2" charset="2"/>
              <a:buChar char="Ø"/>
            </a:pPr>
            <a:r>
              <a:rPr lang="ru-RU" sz="1600" b="1"/>
              <a:t>формируется внутренняя позиция;</a:t>
            </a:r>
          </a:p>
          <a:p>
            <a:pPr marL="446088" indent="-446088">
              <a:buFont typeface="Wingdings" pitchFamily="2" charset="2"/>
              <a:buChar char="Ø"/>
            </a:pPr>
            <a:r>
              <a:rPr lang="ru-RU" sz="1600" b="1"/>
              <a:t>мотивация;</a:t>
            </a:r>
          </a:p>
          <a:p>
            <a:pPr marL="446088" indent="-446088">
              <a:buFont typeface="Wingdings" pitchFamily="2" charset="2"/>
              <a:buChar char="Ø"/>
            </a:pPr>
            <a:r>
              <a:rPr lang="ru-RU" sz="1600" b="1"/>
              <a:t>нравственно-этическая оценка;</a:t>
            </a:r>
            <a:r>
              <a:rPr lang="ru-RU" sz="1600"/>
              <a:t> </a:t>
            </a:r>
          </a:p>
        </p:txBody>
      </p:sp>
      <p:sp>
        <p:nvSpPr>
          <p:cNvPr id="15368" name="Прямоугольник 4"/>
          <p:cNvSpPr>
            <a:spLocks noChangeArrowheads="1"/>
          </p:cNvSpPr>
          <p:nvPr/>
        </p:nvSpPr>
        <p:spPr bwMode="auto">
          <a:xfrm>
            <a:off x="3321050" y="2924175"/>
            <a:ext cx="4572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600" b="1"/>
              <a:t>волевая саморегуляция;</a:t>
            </a:r>
          </a:p>
        </p:txBody>
      </p:sp>
      <p:sp>
        <p:nvSpPr>
          <p:cNvPr id="15369" name="Прямоугольник 5"/>
          <p:cNvSpPr>
            <a:spLocks noChangeArrowheads="1"/>
          </p:cNvSpPr>
          <p:nvPr/>
        </p:nvSpPr>
        <p:spPr bwMode="auto">
          <a:xfrm>
            <a:off x="3295650" y="3848100"/>
            <a:ext cx="56927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b="1"/>
              <a:t>постановка и решение проблем;</a:t>
            </a:r>
          </a:p>
          <a:p>
            <a:pPr marL="285750" indent="-285750">
              <a:buClr>
                <a:srgbClr val="000099"/>
              </a:buClr>
              <a:buFont typeface="Wingdings" pitchFamily="2" charset="2"/>
              <a:buChar char="Ø"/>
            </a:pPr>
            <a:r>
              <a:rPr lang="ru-RU" sz="1600" b="1"/>
              <a:t>установление причинно-следственных связей.</a:t>
            </a:r>
          </a:p>
          <a:p>
            <a:pPr marL="285750" indent="-285750">
              <a:buClr>
                <a:srgbClr val="000099"/>
              </a:buClr>
              <a:buFont typeface="Wingdings" pitchFamily="2" charset="2"/>
              <a:buChar char="Ø"/>
            </a:pPr>
            <a:r>
              <a:rPr lang="ru-RU" sz="1600" b="1"/>
              <a:t>построение логической цепи рассуждений</a:t>
            </a:r>
            <a:r>
              <a:rPr lang="ru-RU" b="1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b="1">
              <a:solidFill>
                <a:srgbClr val="3333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8350" y="5116513"/>
            <a:ext cx="5511800" cy="18780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b="1" dirty="0"/>
              <a:t>планирование учебного сотрудничества с учителем и сверстникам;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b="1" dirty="0"/>
              <a:t>постановка вопросов;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b="1" dirty="0"/>
              <a:t>умение с достаточной полнотой и точностью выражать свои мысли. </a:t>
            </a:r>
            <a:endParaRPr lang="en-US" sz="1600" b="1" dirty="0"/>
          </a:p>
          <a:p>
            <a:pPr>
              <a:defRPr/>
            </a:pPr>
            <a:endParaRPr lang="ru-RU" b="1" dirty="0">
              <a:solidFill>
                <a:srgbClr val="0000CC"/>
              </a:solidFill>
            </a:endParaRPr>
          </a:p>
          <a:p>
            <a:pPr>
              <a:defRPr/>
            </a:pP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5371" name="TextBox 2"/>
          <p:cNvSpPr txBox="1">
            <a:spLocks noChangeArrowheads="1"/>
          </p:cNvSpPr>
          <p:nvPr/>
        </p:nvSpPr>
        <p:spPr bwMode="auto">
          <a:xfrm>
            <a:off x="207963" y="174625"/>
            <a:ext cx="612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600" u="sng">
                <a:solidFill>
                  <a:schemeClr val="tx2"/>
                </a:solidFill>
              </a:rPr>
              <a:t>: CoachingInEducation.ru</a:t>
            </a:r>
            <a:endParaRPr lang="ru-RU" altLang="ru-RU" sz="1600" u="sng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14313" y="203200"/>
            <a:ext cx="612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600" u="sng">
                <a:solidFill>
                  <a:schemeClr val="tx2"/>
                </a:solidFill>
              </a:rPr>
              <a:t>: CoachingInEducation.ru</a:t>
            </a:r>
            <a:endParaRPr lang="ru-RU" altLang="ru-RU" sz="1600" u="sng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0" y="6294438"/>
            <a:ext cx="6119813" cy="230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Коучинг в образовании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: CoachingInEducation.ru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6388" name="Заголовок 1"/>
          <p:cNvSpPr txBox="1">
            <a:spLocks/>
          </p:cNvSpPr>
          <p:nvPr/>
        </p:nvSpPr>
        <p:spPr bwMode="auto">
          <a:xfrm>
            <a:off x="250825" y="1268413"/>
            <a:ext cx="85693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u="sng"/>
              <a:t>Цели занятия для учителя:</a:t>
            </a:r>
            <a:endParaRPr lang="ru-RU" sz="2000"/>
          </a:p>
          <a:p>
            <a:pPr eaLnBrk="0" hangingPunct="0"/>
            <a:r>
              <a:rPr lang="ru-RU" sz="2000"/>
              <a:t>Актуализация личностного смысла учащихся к изучаемому материалу; развитие умений самостоятельно в комплексе применять полученные знания, умения, навыки, осуществлять их перенос в новые условия; создание условий для развития навыков общения, создать на уроке ситуацию, в которой учащиеся смогут увидеть связь между предметами: историей и географией.</a:t>
            </a:r>
          </a:p>
          <a:p>
            <a:pPr eaLnBrk="0" hangingPunct="0"/>
            <a:endParaRPr lang="ru-RU" sz="2000"/>
          </a:p>
          <a:p>
            <a:pPr eaLnBrk="0" hangingPunct="0"/>
            <a:r>
              <a:rPr lang="ru-RU" sz="2000" u="sng"/>
              <a:t>Цели занятия для учащихся</a:t>
            </a:r>
            <a:endParaRPr lang="ru-RU" sz="2000"/>
          </a:p>
          <a:p>
            <a:pPr eaLnBrk="0" hangingPunct="0"/>
            <a:r>
              <a:rPr lang="ru-RU" sz="2000"/>
              <a:t>Углубление знания учащихся о форме Земли, знакомство  с ее размерами.</a:t>
            </a:r>
          </a:p>
          <a:p>
            <a:pPr eaLnBrk="0" hangingPunct="0"/>
            <a:r>
              <a:rPr lang="ru-RU" sz="2000"/>
              <a:t>Знакомство  с глобусом – моделью Земли, с географическими картами.</a:t>
            </a:r>
          </a:p>
          <a:p>
            <a:pPr eaLnBrk="0" hangingPunct="0"/>
            <a:r>
              <a:rPr lang="ru-RU" sz="2000"/>
              <a:t>Развитие умений  применять ранее полученные знания в новых условиях.</a:t>
            </a:r>
          </a:p>
          <a:p>
            <a:pPr eaLnBrk="0" hangingPunct="0"/>
            <a:r>
              <a:rPr lang="ru-RU" sz="2000"/>
              <a:t>Активизировать деятельность учащихся на уроке, развивать умение логически мыслить, доказывать свою точку зрения, терпимо относиться к чужому мнению.</a:t>
            </a:r>
          </a:p>
          <a:p>
            <a:pPr eaLnBrk="0" hangingPunct="0"/>
            <a:r>
              <a:rPr lang="ru-RU" sz="2000"/>
              <a:t>Увидеть связь между предметами: историей и географией.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395288" y="503238"/>
            <a:ext cx="7848600" cy="1293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1 этап – </a:t>
            </a:r>
          </a:p>
          <a:p>
            <a:pPr algn="ctr"/>
            <a:r>
              <a:rPr lang="ru-RU" sz="2000" b="1" u="sng"/>
              <a:t>Вхождение или погружение в тему, актуализация</a:t>
            </a:r>
          </a:p>
          <a:p>
            <a:pPr algn="ctr"/>
            <a:r>
              <a:rPr lang="ru-RU" sz="2000" b="1" u="sng"/>
              <a:t>прежних знаний и умений</a:t>
            </a:r>
          </a:p>
          <a:p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140200" y="1522413"/>
            <a:ext cx="0" cy="5762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171950" y="3808413"/>
            <a:ext cx="0" cy="5762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TextBox 18"/>
          <p:cNvSpPr txBox="1">
            <a:spLocks noChangeArrowheads="1"/>
          </p:cNvSpPr>
          <p:nvPr/>
        </p:nvSpPr>
        <p:spPr bwMode="auto">
          <a:xfrm>
            <a:off x="539750" y="2065338"/>
            <a:ext cx="7993063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Как называется наша планета?</a:t>
            </a:r>
          </a:p>
          <a:p>
            <a:pPr algn="ctr"/>
            <a:r>
              <a:rPr lang="ru-RU"/>
              <a:t>В какой системе планет она расположена?</a:t>
            </a:r>
          </a:p>
          <a:p>
            <a:pPr algn="ctr"/>
            <a:r>
              <a:rPr lang="ru-RU"/>
              <a:t>Какие еще планеты Солнечной системы вы знаете?</a:t>
            </a:r>
          </a:p>
          <a:p>
            <a:pPr algn="ctr"/>
            <a:r>
              <a:rPr lang="ru-RU"/>
              <a:t>Что общего есть у всех планет Солнечной системы?</a:t>
            </a:r>
          </a:p>
          <a:p>
            <a:pPr algn="ctr"/>
            <a:r>
              <a:rPr lang="ru-RU"/>
              <a:t>Что мы знаем о Земле как о планете?</a:t>
            </a:r>
          </a:p>
          <a:p>
            <a:pPr algn="ctr"/>
            <a:r>
              <a:rPr lang="ru-RU"/>
              <a:t>Как вы думаете, о чем сегодня пойдет речь на уроке?</a:t>
            </a:r>
          </a:p>
          <a:p>
            <a:endParaRPr lang="ru-RU"/>
          </a:p>
        </p:txBody>
      </p:sp>
      <p:sp>
        <p:nvSpPr>
          <p:cNvPr id="17414" name="TextBox 21"/>
          <p:cNvSpPr txBox="1">
            <a:spLocks noChangeArrowheads="1"/>
          </p:cNvSpPr>
          <p:nvPr/>
        </p:nvSpPr>
        <p:spPr bwMode="auto">
          <a:xfrm>
            <a:off x="900113" y="4560888"/>
            <a:ext cx="6838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Формулируем тему урока</a:t>
            </a:r>
          </a:p>
        </p:txBody>
      </p:sp>
      <p:sp>
        <p:nvSpPr>
          <p:cNvPr id="17415" name="TextBox 2"/>
          <p:cNvSpPr txBox="1">
            <a:spLocks noChangeArrowheads="1"/>
          </p:cNvSpPr>
          <p:nvPr/>
        </p:nvSpPr>
        <p:spPr bwMode="auto">
          <a:xfrm>
            <a:off x="207963" y="174625"/>
            <a:ext cx="612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600" u="sng">
                <a:solidFill>
                  <a:schemeClr val="tx2"/>
                </a:solidFill>
              </a:rPr>
              <a:t>: CoachingInEducation.ru</a:t>
            </a:r>
            <a:endParaRPr lang="ru-RU" altLang="ru-RU" sz="1600" u="sng">
              <a:solidFill>
                <a:schemeClr val="tx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71550" y="5661025"/>
            <a:ext cx="7272338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УУД – личностные (формируется внутренняя позиция; мотивация)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331913" y="476250"/>
            <a:ext cx="63357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2 этап</a:t>
            </a:r>
          </a:p>
          <a:p>
            <a:pPr algn="ctr"/>
            <a:r>
              <a:rPr lang="ru-RU" sz="2400" b="1"/>
              <a:t>Формирование ожиданий обучающихся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79388" y="1628775"/>
            <a:ext cx="4321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u="sng">
                <a:latin typeface="Times New Roman" pitchFamily="18" charset="0"/>
                <a:cs typeface="Times New Roman" pitchFamily="18" charset="0"/>
              </a:rPr>
              <a:t>Открытые вопросы</a:t>
            </a:r>
          </a:p>
          <a:p>
            <a:r>
              <a:rPr lang="ru-RU"/>
              <a:t>-  Почему эта цель важна для тебя?</a:t>
            </a:r>
          </a:p>
          <a:p>
            <a:r>
              <a:rPr lang="ru-RU"/>
              <a:t> - Как ты поймешь, что достиг цели?</a:t>
            </a:r>
          </a:p>
          <a:p>
            <a:endParaRPr lang="ru-RU"/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4787900" y="1643063"/>
            <a:ext cx="388778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Times New Roman" pitchFamily="18" charset="0"/>
                <a:cs typeface="Times New Roman" pitchFamily="18" charset="0"/>
              </a:rPr>
              <a:t>Шкала развития</a:t>
            </a:r>
          </a:p>
          <a:p>
            <a:r>
              <a:rPr lang="ru-RU"/>
              <a:t>«Какого наилучшего результата каждый из вас ожидает от урока? Запишите свои ожидания в рабочих тетрадях. Рядом с записью, на шкале от 1 до 10 отметьте, где вы сейчас находитесь по отношению к  идеальному  для вас результату».</a:t>
            </a:r>
          </a:p>
          <a:p>
            <a:endParaRPr lang="ru-RU"/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758825" y="3073400"/>
            <a:ext cx="2228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Times New Roman" pitchFamily="18" charset="0"/>
                <a:cs typeface="Times New Roman" pitchFamily="18" charset="0"/>
              </a:rPr>
              <a:t>Лист ожидания</a:t>
            </a:r>
          </a:p>
          <a:p>
            <a:endParaRPr lang="ru-RU"/>
          </a:p>
        </p:txBody>
      </p:sp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207963" y="174625"/>
            <a:ext cx="612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600" u="sng">
                <a:solidFill>
                  <a:schemeClr val="tx2"/>
                </a:solidFill>
              </a:rPr>
              <a:t>: CoachingInEducation.ru</a:t>
            </a:r>
            <a:endParaRPr lang="ru-RU" altLang="ru-RU" sz="1600" u="sng">
              <a:solidFill>
                <a:schemeClr val="tx2"/>
              </a:solidFill>
            </a:endParaRPr>
          </a:p>
        </p:txBody>
      </p:sp>
      <p:pic>
        <p:nvPicPr>
          <p:cNvPr id="18439" name="Picture 2" descr="D:\Мои документы\Ирина\выступления и курсы\конкурс ноябрь 2013\Фото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3600450"/>
            <a:ext cx="2411413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71550" y="5661025"/>
            <a:ext cx="7272338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УУД – личностные (формируется внутренняя позиция; мотивация)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4554538" y="2852738"/>
            <a:ext cx="36512" cy="23018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2" name="TextBox 14"/>
          <p:cNvSpPr txBox="1">
            <a:spLocks noChangeArrowheads="1"/>
          </p:cNvSpPr>
          <p:nvPr/>
        </p:nvSpPr>
        <p:spPr bwMode="auto">
          <a:xfrm>
            <a:off x="4319588" y="5013325"/>
            <a:ext cx="360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1</a:t>
            </a:r>
          </a:p>
        </p:txBody>
      </p:sp>
      <p:sp>
        <p:nvSpPr>
          <p:cNvPr id="18443" name="TextBox 15"/>
          <p:cNvSpPr txBox="1">
            <a:spLocks noChangeArrowheads="1"/>
          </p:cNvSpPr>
          <p:nvPr/>
        </p:nvSpPr>
        <p:spPr bwMode="auto">
          <a:xfrm>
            <a:off x="4140200" y="2997200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10</a:t>
            </a:r>
          </a:p>
        </p:txBody>
      </p:sp>
      <p:cxnSp>
        <p:nvCxnSpPr>
          <p:cNvPr id="18" name="Прямая соединительная линия 17"/>
          <p:cNvCxnSpPr>
            <a:endCxn id="18442" idx="3"/>
          </p:cNvCxnSpPr>
          <p:nvPr/>
        </p:nvCxnSpPr>
        <p:spPr>
          <a:xfrm flipV="1">
            <a:off x="4500563" y="5151438"/>
            <a:ext cx="179387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4"/>
          <p:cNvSpPr txBox="1">
            <a:spLocks noChangeArrowheads="1"/>
          </p:cNvSpPr>
          <p:nvPr/>
        </p:nvSpPr>
        <p:spPr bwMode="auto">
          <a:xfrm>
            <a:off x="207963" y="2647950"/>
            <a:ext cx="4508500" cy="308768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700"/>
              </a:lnSpc>
              <a:spcAft>
                <a:spcPts val="1000"/>
              </a:spcAft>
            </a:pPr>
            <a:r>
              <a:rPr lang="ru-RU" sz="600">
                <a:latin typeface="Calibri" pitchFamily="34" charset="0"/>
              </a:rPr>
              <a:t> </a:t>
            </a:r>
            <a:r>
              <a:rPr lang="ru-RU" sz="1000" u="sng">
                <a:latin typeface="Calibri" pitchFamily="34" charset="0"/>
              </a:rPr>
              <a:t>Для всех терминов:</a:t>
            </a:r>
          </a:p>
          <a:p>
            <a:pPr>
              <a:lnSpc>
                <a:spcPts val="700"/>
              </a:lnSpc>
              <a:spcAft>
                <a:spcPts val="1000"/>
              </a:spcAft>
            </a:pPr>
            <a:r>
              <a:rPr lang="ru-RU" sz="1000">
                <a:latin typeface="Calibri" pitchFamily="34" charset="0"/>
              </a:rPr>
              <a:t>1 – слышал этот термин, </a:t>
            </a:r>
          </a:p>
          <a:p>
            <a:pPr>
              <a:lnSpc>
                <a:spcPts val="700"/>
              </a:lnSpc>
              <a:spcAft>
                <a:spcPts val="1000"/>
              </a:spcAft>
            </a:pPr>
            <a:r>
              <a:rPr lang="ru-RU" sz="1000" u="sng">
                <a:latin typeface="Calibri" pitchFamily="34" charset="0"/>
              </a:rPr>
              <a:t>Термины: полюс, экватор:</a:t>
            </a:r>
          </a:p>
          <a:p>
            <a:pPr>
              <a:lnSpc>
                <a:spcPts val="700"/>
              </a:lnSpc>
              <a:spcAft>
                <a:spcPts val="1000"/>
              </a:spcAft>
            </a:pPr>
            <a:r>
              <a:rPr lang="ru-RU" sz="1000">
                <a:latin typeface="Calibri" pitchFamily="34" charset="0"/>
              </a:rPr>
              <a:t>10 – знаю точное определение термина, могу показать на глобусе или карте, выявить взаимозависимость природы и расположения экватора и полюсов </a:t>
            </a:r>
          </a:p>
          <a:p>
            <a:pPr>
              <a:lnSpc>
                <a:spcPts val="700"/>
              </a:lnSpc>
              <a:spcAft>
                <a:spcPts val="1000"/>
              </a:spcAft>
            </a:pPr>
            <a:r>
              <a:rPr lang="ru-RU" sz="1000" u="sng">
                <a:latin typeface="Calibri" pitchFamily="34" charset="0"/>
              </a:rPr>
              <a:t>Термин: земная орбита</a:t>
            </a:r>
          </a:p>
          <a:p>
            <a:pPr>
              <a:lnSpc>
                <a:spcPts val="700"/>
              </a:lnSpc>
              <a:spcAft>
                <a:spcPts val="1000"/>
              </a:spcAft>
            </a:pPr>
            <a:r>
              <a:rPr lang="ru-RU" sz="1000">
                <a:latin typeface="Calibri" pitchFamily="34" charset="0"/>
              </a:rPr>
              <a:t>10 – знаю точное определение термина, могу показать путь земли вокруг Солнца на схемах, выявить взаимосвязь расположения Земли по отношению к Солнцу и времен года</a:t>
            </a:r>
          </a:p>
          <a:p>
            <a:pPr>
              <a:lnSpc>
                <a:spcPts val="700"/>
              </a:lnSpc>
              <a:spcAft>
                <a:spcPts val="1000"/>
              </a:spcAft>
            </a:pPr>
            <a:r>
              <a:rPr lang="ru-RU" sz="1000" u="sng">
                <a:latin typeface="Calibri" pitchFamily="34" charset="0"/>
              </a:rPr>
              <a:t>Термин: географическая карта:</a:t>
            </a:r>
          </a:p>
          <a:p>
            <a:pPr>
              <a:lnSpc>
                <a:spcPts val="700"/>
              </a:lnSpc>
              <a:spcAft>
                <a:spcPts val="1000"/>
              </a:spcAft>
            </a:pPr>
            <a:r>
              <a:rPr lang="ru-RU" sz="1000">
                <a:latin typeface="Calibri" pitchFamily="34" charset="0"/>
              </a:rPr>
              <a:t>10 – знаю точное определение этого термина, могу привести примеры различных видов карт и показать их в атласе, определять их масштаб</a:t>
            </a:r>
          </a:p>
          <a:p>
            <a:pPr>
              <a:lnSpc>
                <a:spcPts val="700"/>
              </a:lnSpc>
              <a:spcAft>
                <a:spcPts val="1000"/>
              </a:spcAft>
            </a:pPr>
            <a:r>
              <a:rPr lang="ru-RU" sz="1000">
                <a:latin typeface="Calibri" pitchFamily="34" charset="0"/>
              </a:rPr>
              <a:t>Термины: геоид, размеры Земли</a:t>
            </a:r>
          </a:p>
          <a:p>
            <a:pPr>
              <a:lnSpc>
                <a:spcPts val="700"/>
              </a:lnSpc>
              <a:spcAft>
                <a:spcPts val="1000"/>
              </a:spcAft>
            </a:pPr>
            <a:r>
              <a:rPr lang="ru-RU" sz="1000">
                <a:latin typeface="Calibri" pitchFamily="34" charset="0"/>
              </a:rPr>
              <a:t>10 – знаю точное определение этих терминов, доказательства щарообразности Земли, ученых, работавших над этой проблемой,  размеры радиусов Земли.</a:t>
            </a:r>
          </a:p>
          <a:p>
            <a:pPr>
              <a:spcAft>
                <a:spcPts val="1000"/>
              </a:spcAft>
            </a:pPr>
            <a:endParaRPr lang="ru-RU" sz="800">
              <a:latin typeface="Calibri" pitchFamily="34" charset="0"/>
            </a:endParaRPr>
          </a:p>
          <a:p>
            <a:endParaRPr lang="ru-RU" sz="800"/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2286000" y="357188"/>
            <a:ext cx="648176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3 этап- </a:t>
            </a:r>
          </a:p>
          <a:p>
            <a:pPr algn="ctr"/>
            <a:r>
              <a:rPr lang="ru-RU" sz="2000" b="1"/>
              <a:t>Проработка содержания темы</a:t>
            </a:r>
          </a:p>
          <a:p>
            <a:endParaRPr lang="ru-RU"/>
          </a:p>
        </p:txBody>
      </p:sp>
      <p:pic>
        <p:nvPicPr>
          <p:cNvPr id="19460" name="Рисунок 1"/>
          <p:cNvPicPr>
            <a:picLocks noChangeAspect="1" noChangeArrowheads="1"/>
          </p:cNvPicPr>
          <p:nvPr/>
        </p:nvPicPr>
        <p:blipFill>
          <a:blip r:embed="rId2" cstate="print"/>
          <a:srcRect l="17052" t="24243" r="53433" b="22589"/>
          <a:stretch>
            <a:fillRect/>
          </a:stretch>
        </p:blipFill>
        <p:spPr bwMode="auto">
          <a:xfrm>
            <a:off x="207963" y="312738"/>
            <a:ext cx="2625725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3"/>
          <p:cNvSpPr>
            <a:spLocks noChangeArrowheads="1"/>
          </p:cNvSpPr>
          <p:nvPr/>
        </p:nvSpPr>
        <p:spPr bwMode="auto">
          <a:xfrm>
            <a:off x="4357688" y="1214438"/>
            <a:ext cx="43942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ru-RU" sz="1200" b="1"/>
              <a:t>Какие понятия вам знакомы? 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200" b="1"/>
              <a:t>Знания о каких вам хотелось бы углубить? 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200" b="1"/>
              <a:t>Какие понятия для вас оказались новыми? 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200" b="1"/>
              <a:t>Что нужно сделать, чтобы узнать о них? 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200" b="1"/>
              <a:t>Для чего вам нужны знания о этих понятиях?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4143375" y="2616200"/>
            <a:ext cx="46053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Определение целей урока</a:t>
            </a:r>
          </a:p>
          <a:p>
            <a:pPr algn="ctr"/>
            <a:r>
              <a:rPr lang="ru-RU" sz="1600"/>
              <a:t>Проблема: </a:t>
            </a:r>
            <a:r>
              <a:rPr lang="ru-RU" sz="1600" b="1"/>
              <a:t>Земля – шар?</a:t>
            </a:r>
          </a:p>
          <a:p>
            <a:pPr algn="ctr"/>
            <a:endParaRPr lang="ru-RU" sz="1600"/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5616575" y="3500438"/>
            <a:ext cx="35274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600"/>
              <a:t>Форма и размеры Земли</a:t>
            </a:r>
          </a:p>
          <a:p>
            <a:pPr marL="342900" indent="-342900">
              <a:buFontTx/>
              <a:buAutoNum type="arabicPeriod"/>
            </a:pPr>
            <a:r>
              <a:rPr lang="ru-RU" sz="1600"/>
              <a:t>Географические карты</a:t>
            </a:r>
          </a:p>
        </p:txBody>
      </p:sp>
      <p:sp>
        <p:nvSpPr>
          <p:cNvPr id="19464" name="TextBox 2"/>
          <p:cNvSpPr txBox="1">
            <a:spLocks noChangeArrowheads="1"/>
          </p:cNvSpPr>
          <p:nvPr/>
        </p:nvSpPr>
        <p:spPr bwMode="auto">
          <a:xfrm>
            <a:off x="207963" y="174625"/>
            <a:ext cx="6121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200" u="sng">
                <a:solidFill>
                  <a:schemeClr val="tx2"/>
                </a:solidFill>
              </a:rPr>
              <a:t>: CoachingInEducation.ru</a:t>
            </a:r>
            <a:endParaRPr lang="ru-RU" altLang="ru-RU" sz="1200" u="sng">
              <a:solidFill>
                <a:schemeClr val="tx2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286375" y="2286000"/>
            <a:ext cx="358775" cy="361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86438" y="3143250"/>
            <a:ext cx="273050" cy="234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7" name="Picture 6" descr="D:\Мои документы\Ирина\выступления и курсы\конкурс ноябрь 2013\Фото0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071938"/>
            <a:ext cx="1363662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207963" y="5589588"/>
            <a:ext cx="8540750" cy="1103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УУД – </a:t>
            </a:r>
            <a:r>
              <a:rPr lang="ru-RU" sz="1200" u="sng" dirty="0">
                <a:solidFill>
                  <a:schemeClr val="tx1"/>
                </a:solidFill>
              </a:rPr>
              <a:t>познавательные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(постановка и решение проблем; установление причинно-следственных связей, построение логической цепи рассуждений)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-  </a:t>
            </a:r>
            <a:r>
              <a:rPr lang="ru-RU" sz="1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коммуникативные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(планирование учебного сотрудничества с учителем и сверстникам; постановка вопросов;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с достаточной полнотой и точностью выражать свои мысли.)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-  </a:t>
            </a:r>
            <a:r>
              <a:rPr lang="ru-RU" sz="1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регулятивные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(волевая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саморегуляция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207963" y="174625"/>
            <a:ext cx="6121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200" u="sng">
                <a:solidFill>
                  <a:schemeClr val="tx2"/>
                </a:solidFill>
              </a:rPr>
              <a:t>: CoachingInEducation.ru</a:t>
            </a:r>
            <a:endParaRPr lang="ru-RU" altLang="ru-RU" sz="1200" u="sng">
              <a:solidFill>
                <a:schemeClr val="tx2"/>
              </a:solidFill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584450" y="620713"/>
            <a:ext cx="3744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Работа на уроке</a:t>
            </a:r>
          </a:p>
        </p:txBody>
      </p:sp>
      <p:pic>
        <p:nvPicPr>
          <p:cNvPr id="20484" name="Picture 2" descr="D:\Мои документы\Ирина\выступления и курсы\конкурс ноябрь 2013\Фото0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341438"/>
            <a:ext cx="336073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D:\Мои документы\Ирина\выступления и курсы\конкурс ноябрь 2013\Фото0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076700"/>
            <a:ext cx="2735262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D:\Мои документы\Ирина\выступления и курсы\конкурс ноябрь 2013\Фото0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00438"/>
            <a:ext cx="3632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5" descr="D:\Мои документы\Ирина\выступления и курсы\конкурс ноябрь 2013\Фото03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1196975"/>
            <a:ext cx="2616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07963" y="174625"/>
            <a:ext cx="6121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200" u="sng">
                <a:solidFill>
                  <a:schemeClr val="tx2"/>
                </a:solidFill>
              </a:rPr>
              <a:t>: CoachingInEducation.ru</a:t>
            </a:r>
            <a:endParaRPr lang="ru-RU" altLang="ru-RU" sz="1200" u="sng">
              <a:solidFill>
                <a:schemeClr val="tx2"/>
              </a:solidFill>
            </a:endParaRP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17463" y="476250"/>
            <a:ext cx="83534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4 этап- </a:t>
            </a:r>
          </a:p>
          <a:p>
            <a:pPr algn="ctr"/>
            <a:r>
              <a:rPr lang="ru-RU"/>
              <a:t>Закрепление нового материала. Актуализация новых знаний. </a:t>
            </a:r>
          </a:p>
          <a:p>
            <a:pPr algn="ctr"/>
            <a:r>
              <a:rPr lang="ru-RU"/>
              <a:t>Подведение итогов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7963" y="1628775"/>
          <a:ext cx="5300663" cy="316230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76297"/>
                <a:gridCol w="2460162"/>
                <a:gridCol w="1512116"/>
                <a:gridCol w="1152088"/>
              </a:tblGrid>
              <a:tr h="713189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             Вопросы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Географическая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карта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План</a:t>
                      </a:r>
                      <a:endParaRPr lang="ru-RU" sz="140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местности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</a:tr>
              <a:tr h="2449111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Можно ли определить, где находится </a:t>
                      </a:r>
                      <a:endParaRPr lang="ru-RU" sz="1400" b="1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самый большой остров?</a:t>
                      </a:r>
                      <a:endParaRPr lang="ru-RU" sz="1400" b="1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Где находится колодец?</a:t>
                      </a:r>
                      <a:endParaRPr lang="ru-RU" sz="1400" b="1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Какие самые высокие горы на Земле?</a:t>
                      </a:r>
                      <a:endParaRPr lang="ru-RU" sz="1400" b="1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Где находится школа?</a:t>
                      </a:r>
                      <a:endParaRPr lang="ru-RU" sz="1400" b="1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Какие океаны есть на Земле?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+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-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+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-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+        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-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+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-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+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-    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</a:tr>
            </a:tbl>
          </a:graphicData>
        </a:graphic>
      </p:graphicFrame>
      <p:pic>
        <p:nvPicPr>
          <p:cNvPr id="21525" name="Picture 1" descr="D:\Мои документы\Ирина\выступления и курсы\конкурс ноябрь 2013\Фото0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2492375"/>
            <a:ext cx="3300413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6" name="Прямоугольник 4"/>
          <p:cNvSpPr>
            <a:spLocks noChangeArrowheads="1"/>
          </p:cNvSpPr>
          <p:nvPr/>
        </p:nvSpPr>
        <p:spPr bwMode="auto">
          <a:xfrm>
            <a:off x="250825" y="4797425"/>
            <a:ext cx="45720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2 варианта работы.</a:t>
            </a:r>
          </a:p>
          <a:p>
            <a:r>
              <a:rPr lang="ru-RU" sz="1400"/>
              <a:t>На «4» или «5» – напишите в тетради 5 отличий географической карты от плана местности.</a:t>
            </a:r>
          </a:p>
          <a:p>
            <a:r>
              <a:rPr lang="ru-RU" sz="1400"/>
              <a:t>На «3»  - заполнить таблицу</a:t>
            </a:r>
          </a:p>
          <a:p>
            <a:r>
              <a:rPr lang="ru-RU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5876925"/>
            <a:ext cx="8542338" cy="815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УУД – </a:t>
            </a:r>
            <a:r>
              <a:rPr lang="ru-RU" sz="1200" u="sng" dirty="0">
                <a:solidFill>
                  <a:schemeClr val="tx1"/>
                </a:solidFill>
              </a:rPr>
              <a:t>личностные </a:t>
            </a:r>
            <a:r>
              <a:rPr lang="ru-RU" sz="1200" dirty="0">
                <a:solidFill>
                  <a:schemeClr val="tx1"/>
                </a:solidFill>
              </a:rPr>
              <a:t>(формируется внутренняя позиция; мотивация)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        </a:t>
            </a:r>
            <a:r>
              <a:rPr lang="ru-RU" sz="1200" u="sng" dirty="0">
                <a:solidFill>
                  <a:schemeClr val="tx1"/>
                </a:solidFill>
              </a:rPr>
              <a:t>-  познавательные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(установление причинно-следственных связей, построение логической цепи рассуждений)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-  </a:t>
            </a:r>
            <a:r>
              <a:rPr lang="ru-RU" sz="1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коммуникативные (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с достаточной полнотой и точностью выражать свои мысли.)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207963" y="174625"/>
            <a:ext cx="6121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200" u="sng">
                <a:solidFill>
                  <a:schemeClr val="tx2"/>
                </a:solidFill>
              </a:rPr>
              <a:t>: CoachingInEducation.ru</a:t>
            </a:r>
            <a:endParaRPr lang="ru-RU" altLang="ru-RU" sz="1200" u="sng">
              <a:solidFill>
                <a:schemeClr val="tx2"/>
              </a:solidFill>
            </a:endParaRP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1042988" y="450850"/>
            <a:ext cx="6246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5 этап – </a:t>
            </a:r>
          </a:p>
          <a:p>
            <a:pPr algn="ctr"/>
            <a:r>
              <a:rPr lang="ru-RU" sz="2000"/>
              <a:t>Подведение итогов. Рефлексия</a:t>
            </a:r>
          </a:p>
        </p:txBody>
      </p:sp>
      <p:pic>
        <p:nvPicPr>
          <p:cNvPr id="22532" name="Рисунок 3"/>
          <p:cNvPicPr>
            <a:picLocks noChangeAspect="1"/>
          </p:cNvPicPr>
          <p:nvPr/>
        </p:nvPicPr>
        <p:blipFill>
          <a:blip r:embed="rId2" cstate="print"/>
          <a:srcRect l="22437" t="7961" r="4991" b="39462"/>
          <a:stretch>
            <a:fillRect/>
          </a:stretch>
        </p:blipFill>
        <p:spPr bwMode="auto">
          <a:xfrm>
            <a:off x="857250" y="1158875"/>
            <a:ext cx="2201863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4"/>
          <p:cNvPicPr>
            <a:picLocks noChangeAspect="1"/>
          </p:cNvPicPr>
          <p:nvPr/>
        </p:nvPicPr>
        <p:blipFill>
          <a:blip r:embed="rId3" cstate="print"/>
          <a:srcRect l="6398" r="9537" b="51994"/>
          <a:stretch>
            <a:fillRect/>
          </a:stretch>
        </p:blipFill>
        <p:spPr bwMode="auto">
          <a:xfrm>
            <a:off x="5292725" y="1341438"/>
            <a:ext cx="2681288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Прямоугольник 5"/>
          <p:cNvSpPr>
            <a:spLocks noChangeArrowheads="1"/>
          </p:cNvSpPr>
          <p:nvPr/>
        </p:nvSpPr>
        <p:spPr bwMode="auto">
          <a:xfrm>
            <a:off x="4635500" y="3284538"/>
            <a:ext cx="4321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Какие самые первые, самые легкие шаги потребовались, чтобы начать двигаться к результату?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- Что помогло тебе продвинуться по шкале?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- Что наиболее ценное было для тебя на уроке?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- Как ты можешь пойти дальше?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- Какие знания, полученные ранее, вам пригодились?</a:t>
            </a:r>
          </a:p>
        </p:txBody>
      </p:sp>
      <p:sp>
        <p:nvSpPr>
          <p:cNvPr id="22535" name="Прямоугольник 6"/>
          <p:cNvSpPr>
            <a:spLocks noChangeArrowheads="1"/>
          </p:cNvSpPr>
          <p:nvPr/>
        </p:nvSpPr>
        <p:spPr bwMode="auto">
          <a:xfrm>
            <a:off x="90488" y="3376613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Проанализируйте ваше  колесо развития.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Отметьте, что в нем изменилось. 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Кто продвинулся?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Кто узнал о географических понятиях больше?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Что нужно сделать, чтобы продвинуться еще дальше?</a:t>
            </a:r>
          </a:p>
        </p:txBody>
      </p:sp>
      <p:pic>
        <p:nvPicPr>
          <p:cNvPr id="22536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722813"/>
            <a:ext cx="2159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8"/>
          <p:cNvPicPr>
            <a:picLocks noChangeAspect="1"/>
          </p:cNvPicPr>
          <p:nvPr/>
        </p:nvPicPr>
        <p:blipFill>
          <a:blip r:embed="rId5" cstate="print"/>
          <a:srcRect b="13620"/>
          <a:stretch>
            <a:fillRect/>
          </a:stretch>
        </p:blipFill>
        <p:spPr bwMode="auto">
          <a:xfrm>
            <a:off x="2940050" y="4724400"/>
            <a:ext cx="1757363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Прямоугольник 9"/>
          <p:cNvSpPr>
            <a:spLocks noChangeArrowheads="1"/>
          </p:cNvSpPr>
          <p:nvPr/>
        </p:nvSpPr>
        <p:spPr bwMode="auto">
          <a:xfrm>
            <a:off x="4859338" y="4887913"/>
            <a:ext cx="40973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.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Все ли ожидания реализовались? Если нет, то что можно сделать для их исполнения?»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Учащиеся предлагают: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- изучить дополнительную литературу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- посмотреть познавательные программы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- найти необходимую информацию в интернете и т.д.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2339975" y="1416050"/>
            <a:ext cx="6462713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Повышения интереса к предмету;</a:t>
            </a: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Эффективности усвоения программного материала предпрофильных курсов;</a:t>
            </a: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Внесение разнообразия и эмоциональной окраски  в учебную работу;</a:t>
            </a: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Снижение утомляемости учащихся;</a:t>
            </a: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Развитие внимания и навыков общения.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207963" y="174625"/>
            <a:ext cx="6121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200" u="sng">
                <a:solidFill>
                  <a:schemeClr val="tx2"/>
                </a:solidFill>
              </a:rPr>
              <a:t>: CoachingInEducation.ru</a:t>
            </a:r>
            <a:endParaRPr lang="ru-RU" altLang="ru-RU" sz="1200" u="sng">
              <a:solidFill>
                <a:schemeClr val="tx2"/>
              </a:solidFill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1116013" y="692150"/>
            <a:ext cx="5472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Ожидаемые результаты</a:t>
            </a:r>
          </a:p>
        </p:txBody>
      </p:sp>
      <p:pic>
        <p:nvPicPr>
          <p:cNvPr id="23557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4149725"/>
            <a:ext cx="2097087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214313" y="203200"/>
            <a:ext cx="612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600" u="sng">
                <a:solidFill>
                  <a:schemeClr val="tx2"/>
                </a:solidFill>
              </a:rPr>
              <a:t>: CoachingInEducation.ru</a:t>
            </a:r>
            <a:endParaRPr lang="ru-RU" altLang="ru-RU" sz="1600" u="sng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0" y="6294438"/>
            <a:ext cx="6119813" cy="230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Коучинг в образовании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: CoachingInEducation.ru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7172" name="Заголовок 1"/>
          <p:cNvSpPr txBox="1">
            <a:spLocks/>
          </p:cNvSpPr>
          <p:nvPr/>
        </p:nvSpPr>
        <p:spPr bwMode="auto">
          <a:xfrm>
            <a:off x="250825" y="1268413"/>
            <a:ext cx="85693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ru-RU" altLang="ru-RU" sz="1400">
              <a:solidFill>
                <a:srgbClr val="59595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173" name="Прямоугольник 5"/>
          <p:cNvSpPr>
            <a:spLocks noChangeArrowheads="1"/>
          </p:cNvSpPr>
          <p:nvPr/>
        </p:nvSpPr>
        <p:spPr bwMode="auto">
          <a:xfrm>
            <a:off x="571500" y="4214813"/>
            <a:ext cx="82867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hlinkClick r:id="rId2" tooltip="Коучинг – инновационная технология поддержки в обучении и индивидуально- личностном развитии учащихся"/>
              </a:rPr>
              <a:t>Коучинг – инновационная технология поддержки в обучении и индивидуально- личностном развитии учащихся</a:t>
            </a:r>
            <a:endParaRPr lang="ru-RU" b="1" u="sng"/>
          </a:p>
          <a:p>
            <a:pPr algn="just"/>
            <a:r>
              <a:rPr lang="ru-RU"/>
              <a:t>Поэтому главная задача коуч-подхода состоит в том, чтобы помочь ребенку понять себя, разобраться в своих проблемах и мобилизовать свои внутренние силы и возможности для их решения и саморазвития.</a:t>
            </a:r>
          </a:p>
          <a:p>
            <a:endParaRPr lang="ru-RU" b="1"/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428625" y="1143000"/>
            <a:ext cx="77866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В соответствии с кардинальным изменением целей образования активно разрабатываются и внедряются в школьную практику инновационные модели образования. ФГОСы существенно меняют содержание и образовательные технологии, переводя их на интерактивную и деятельностную основу. Обновление образовательного процесса происходит на основе инновационных технологий личностно-ориентированного и персонифицированного обучения: позиционно-ситуативного, проблемно-исследовательского, разноуровневого и разновариантного, модульного, проектного, информационно-коммуникационного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14313" y="203200"/>
            <a:ext cx="612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600" u="sng">
                <a:solidFill>
                  <a:schemeClr val="tx2"/>
                </a:solidFill>
              </a:rPr>
              <a:t>: CoachingInEducation.ru</a:t>
            </a:r>
            <a:endParaRPr lang="ru-RU" altLang="ru-RU" sz="1600" u="sng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0" y="6294438"/>
            <a:ext cx="6119813" cy="230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Коучинг в образовании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: CoachingInEducation.ru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8196" name="Заголовок 1"/>
          <p:cNvSpPr txBox="1">
            <a:spLocks/>
          </p:cNvSpPr>
          <p:nvPr/>
        </p:nvSpPr>
        <p:spPr bwMode="auto">
          <a:xfrm>
            <a:off x="285750" y="1500188"/>
            <a:ext cx="85693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u="sng"/>
              <a:t>Фундамент коучинга в школе составляют следующие основные принципы:</a:t>
            </a:r>
          </a:p>
          <a:p>
            <a:endParaRPr lang="ru-RU" sz="1600"/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Ученик  изначально является творческой, целостной личностью и обладает соответствующими ресурсами.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Постановка задачи исходит от ученика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Отношения между учителем - коучем и учеником представляют собой целенаправленный союз.</a:t>
            </a:r>
          </a:p>
          <a:p>
            <a:r>
              <a:rPr lang="ru-RU" u="sng">
                <a:latin typeface="Times New Roman" pitchFamily="18" charset="0"/>
                <a:cs typeface="Times New Roman" pitchFamily="18" charset="0"/>
              </a:rPr>
              <a:t>Учитель - коуч: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старается понять текущую ситуацию, задает вопросы и активно слушает;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старается понять, что мешает ученику в достижении цели, и помочь ему в осознании и исследовании препятствий;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задает вопросы и использует другие методы, провоцирующие ученика к поиску решений;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помогает в анализе возможностей.</a:t>
            </a:r>
          </a:p>
          <a:p>
            <a:r>
              <a:rPr lang="ru-RU" u="sng">
                <a:latin typeface="Times New Roman" pitchFamily="18" charset="0"/>
                <a:cs typeface="Times New Roman" pitchFamily="18" charset="0"/>
              </a:rPr>
              <a:t>Ученик: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исследует ситуацию и своё отношение к ней;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исследует свои внутренние и внешние препятствия;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исследует возможности для преодоления препятствий;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анализирует возможности, выбирает конкретный вариант и составляет план действий.</a:t>
            </a:r>
          </a:p>
          <a:p>
            <a:pPr eaLnBrk="0" hangingPunct="0"/>
            <a:endParaRPr lang="ru-RU" altLang="ru-RU">
              <a:solidFill>
                <a:srgbClr val="7F7F7F"/>
              </a:solidFill>
              <a:latin typeface="Verdana" pitchFamily="34" charset="0"/>
            </a:endParaRPr>
          </a:p>
          <a:p>
            <a:pPr eaLnBrk="0" hangingPunct="0"/>
            <a:endParaRPr lang="ru-RU" altLang="ru-RU">
              <a:solidFill>
                <a:srgbClr val="7F7F7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20" name="AutoShape 4"/>
          <p:cNvSpPr>
            <a:spLocks noChangeArrowheads="1"/>
          </p:cNvSpPr>
          <p:nvPr/>
        </p:nvSpPr>
        <p:spPr bwMode="gray">
          <a:xfrm>
            <a:off x="785813" y="571500"/>
            <a:ext cx="6767512" cy="504825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chemeClr val="accent4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Планируемые  УУД </a:t>
            </a:r>
            <a:endParaRPr lang="en-US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9219" name="Group 5"/>
          <p:cNvGrpSpPr>
            <a:grpSpLocks/>
          </p:cNvGrpSpPr>
          <p:nvPr/>
        </p:nvGrpSpPr>
        <p:grpSpPr bwMode="auto">
          <a:xfrm>
            <a:off x="217488" y="1371600"/>
            <a:ext cx="2592387" cy="1077913"/>
            <a:chOff x="555" y="2823"/>
            <a:chExt cx="973" cy="1065"/>
          </a:xfrm>
        </p:grpSpPr>
        <p:pic>
          <p:nvPicPr>
            <p:cNvPr id="9247" name="Picture 6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8" name="Oval 7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9" name="Oval 8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0" name="Oval 9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251" name="Picture 10" descr="Pictur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4827" name="Text Box 11"/>
          <p:cNvSpPr txBox="1">
            <a:spLocks noChangeArrowheads="1"/>
          </p:cNvSpPr>
          <p:nvPr/>
        </p:nvSpPr>
        <p:spPr bwMode="auto">
          <a:xfrm>
            <a:off x="478457" y="1664338"/>
            <a:ext cx="2016224" cy="3030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Личностные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9221" name="Group 12"/>
          <p:cNvGrpSpPr>
            <a:grpSpLocks/>
          </p:cNvGrpSpPr>
          <p:nvPr/>
        </p:nvGrpSpPr>
        <p:grpSpPr bwMode="auto">
          <a:xfrm>
            <a:off x="207963" y="2503488"/>
            <a:ext cx="2663825" cy="1235075"/>
            <a:chOff x="555" y="2823"/>
            <a:chExt cx="973" cy="1065"/>
          </a:xfrm>
        </p:grpSpPr>
        <p:pic>
          <p:nvPicPr>
            <p:cNvPr id="9242" name="Picture 13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3" name="Oval 14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89860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4" name="Oval 15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alpha val="85001"/>
                  </a:srgbClr>
                </a:gs>
                <a:gs pos="100000">
                  <a:srgbClr val="9895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5" name="Oval 16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AEAA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246" name="Picture 17" descr="Pictur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4834" name="Text Box 18"/>
          <p:cNvSpPr txBox="1">
            <a:spLocks noChangeArrowheads="1"/>
          </p:cNvSpPr>
          <p:nvPr/>
        </p:nvSpPr>
        <p:spPr bwMode="auto">
          <a:xfrm>
            <a:off x="417737" y="2845482"/>
            <a:ext cx="2304256" cy="471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latin typeface="Verdana" pitchFamily="34" charset="0"/>
              </a:rPr>
              <a:t>Регулятивные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9223" name="Group 19"/>
          <p:cNvGrpSpPr>
            <a:grpSpLocks/>
          </p:cNvGrpSpPr>
          <p:nvPr/>
        </p:nvGrpSpPr>
        <p:grpSpPr bwMode="auto">
          <a:xfrm>
            <a:off x="217488" y="3808413"/>
            <a:ext cx="2808287" cy="1179512"/>
            <a:chOff x="555" y="2823"/>
            <a:chExt cx="973" cy="1065"/>
          </a:xfrm>
        </p:grpSpPr>
        <p:pic>
          <p:nvPicPr>
            <p:cNvPr id="9237" name="Picture 20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8" name="Oval 21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1B6F1B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9" name="Oval 22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30C230">
                    <a:alpha val="85001"/>
                  </a:srgbClr>
                </a:gs>
                <a:gs pos="100000">
                  <a:srgbClr val="1F7B1F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0" name="Oval 23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238D2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241" name="Picture 24" descr="Pictur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4841" name="Text Box 25"/>
          <p:cNvSpPr txBox="1">
            <a:spLocks noChangeArrowheads="1"/>
          </p:cNvSpPr>
          <p:nvPr/>
        </p:nvSpPr>
        <p:spPr bwMode="auto">
          <a:xfrm>
            <a:off x="434888" y="4122487"/>
            <a:ext cx="2525050" cy="4099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>
                <a:latin typeface="Verdana" pitchFamily="34" charset="0"/>
              </a:rPr>
              <a:t>Познавательные</a:t>
            </a:r>
            <a:r>
              <a:rPr lang="ru-RU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9225" name="Group 26"/>
          <p:cNvGrpSpPr>
            <a:grpSpLocks/>
          </p:cNvGrpSpPr>
          <p:nvPr/>
        </p:nvGrpSpPr>
        <p:grpSpPr bwMode="auto">
          <a:xfrm>
            <a:off x="238125" y="5129213"/>
            <a:ext cx="2663825" cy="1092200"/>
            <a:chOff x="555" y="2823"/>
            <a:chExt cx="973" cy="1065"/>
          </a:xfrm>
        </p:grpSpPr>
        <p:pic>
          <p:nvPicPr>
            <p:cNvPr id="9232" name="Picture 27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3" name="Oval 28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642E81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4" name="Oval 29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AE50E2">
                    <a:alpha val="85001"/>
                  </a:srgbClr>
                </a:gs>
                <a:gs pos="100000">
                  <a:srgbClr val="6F339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5" name="Oval 30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7E3AA4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236" name="Picture 31" descr="Pictur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4848" name="Text Box 32"/>
          <p:cNvSpPr txBox="1">
            <a:spLocks noChangeArrowheads="1"/>
          </p:cNvSpPr>
          <p:nvPr/>
        </p:nvSpPr>
        <p:spPr bwMode="auto">
          <a:xfrm>
            <a:off x="381497" y="5482747"/>
            <a:ext cx="2520280" cy="5110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Коммуникативные 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227" name="Прямоугольник 3"/>
          <p:cNvSpPr>
            <a:spLocks noChangeArrowheads="1"/>
          </p:cNvSpPr>
          <p:nvPr/>
        </p:nvSpPr>
        <p:spPr bwMode="auto">
          <a:xfrm>
            <a:off x="3295650" y="1503363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6088" indent="-446088">
              <a:buFont typeface="Wingdings" pitchFamily="2" charset="2"/>
              <a:buChar char="§"/>
            </a:pPr>
            <a:r>
              <a:rPr lang="ru-RU" sz="1600" b="1">
                <a:solidFill>
                  <a:srgbClr val="003399"/>
                </a:solidFill>
              </a:rPr>
              <a:t>формируется внутренняя позиция;</a:t>
            </a:r>
          </a:p>
          <a:p>
            <a:pPr marL="446088" indent="-446088">
              <a:buFont typeface="Wingdings" pitchFamily="2" charset="2"/>
              <a:buChar char="§"/>
            </a:pPr>
            <a:r>
              <a:rPr lang="ru-RU" sz="1600" b="1">
                <a:solidFill>
                  <a:srgbClr val="003399"/>
                </a:solidFill>
              </a:rPr>
              <a:t>мотивация;</a:t>
            </a:r>
          </a:p>
          <a:p>
            <a:pPr marL="446088" indent="-446088">
              <a:buFont typeface="Wingdings" pitchFamily="2" charset="2"/>
              <a:buChar char="§"/>
            </a:pPr>
            <a:r>
              <a:rPr lang="ru-RU" sz="1600" b="1">
                <a:solidFill>
                  <a:srgbClr val="003399"/>
                </a:solidFill>
              </a:rPr>
              <a:t>нравственно-этическая оценка;</a:t>
            </a:r>
            <a:r>
              <a:rPr lang="ru-RU" sz="160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9228" name="Прямоугольник 4"/>
          <p:cNvSpPr>
            <a:spLocks noChangeArrowheads="1"/>
          </p:cNvSpPr>
          <p:nvPr/>
        </p:nvSpPr>
        <p:spPr bwMode="auto">
          <a:xfrm>
            <a:off x="3321050" y="2924175"/>
            <a:ext cx="4572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600" b="1">
                <a:solidFill>
                  <a:srgbClr val="003399"/>
                </a:solidFill>
              </a:rPr>
              <a:t>волевая саморегуляция;</a:t>
            </a:r>
          </a:p>
        </p:txBody>
      </p:sp>
      <p:sp>
        <p:nvSpPr>
          <p:cNvPr id="9229" name="Прямоугольник 5"/>
          <p:cNvSpPr>
            <a:spLocks noChangeArrowheads="1"/>
          </p:cNvSpPr>
          <p:nvPr/>
        </p:nvSpPr>
        <p:spPr bwMode="auto">
          <a:xfrm>
            <a:off x="3295650" y="3848100"/>
            <a:ext cx="56927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>
                <a:solidFill>
                  <a:srgbClr val="003399"/>
                </a:solidFill>
              </a:rPr>
              <a:t>постановка и решение проблем</a:t>
            </a:r>
            <a:r>
              <a:rPr lang="ru-RU" sz="1600" b="1">
                <a:solidFill>
                  <a:srgbClr val="3333FF"/>
                </a:solidFill>
              </a:rPr>
              <a:t>;</a:t>
            </a:r>
          </a:p>
          <a:p>
            <a:pPr marL="285750" indent="-285750">
              <a:buClr>
                <a:srgbClr val="000099"/>
              </a:buClr>
              <a:buFont typeface="Wingdings" pitchFamily="2" charset="2"/>
              <a:buChar char="§"/>
            </a:pPr>
            <a:r>
              <a:rPr lang="ru-RU" sz="1600" b="1">
                <a:solidFill>
                  <a:srgbClr val="003399"/>
                </a:solidFill>
              </a:rPr>
              <a:t>установление причинно-следственных связей.</a:t>
            </a:r>
          </a:p>
          <a:p>
            <a:pPr marL="285750" indent="-285750">
              <a:buClr>
                <a:srgbClr val="000099"/>
              </a:buClr>
              <a:buFont typeface="Wingdings" pitchFamily="2" charset="2"/>
              <a:buChar char="§"/>
            </a:pPr>
            <a:r>
              <a:rPr lang="ru-RU" sz="1600" b="1">
                <a:solidFill>
                  <a:srgbClr val="003399"/>
                </a:solidFill>
              </a:rPr>
              <a:t>построение логической цепи рассуждений</a:t>
            </a:r>
            <a:r>
              <a:rPr lang="ru-RU" b="1">
                <a:solidFill>
                  <a:srgbClr val="003399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b="1">
              <a:solidFill>
                <a:srgbClr val="3333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8350" y="5116513"/>
            <a:ext cx="5511800" cy="18780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003399"/>
                </a:solidFill>
              </a:rPr>
              <a:t>планирование учебного сотрудничества с учителем и сверстникам;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003399"/>
                </a:solidFill>
              </a:rPr>
              <a:t>постановка вопросов;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003399"/>
                </a:solidFill>
              </a:rPr>
              <a:t>умение с достаточной полнотой и точностью выражать свои мысли. </a:t>
            </a:r>
            <a:endParaRPr lang="en-US" sz="1600" b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dirty="0">
              <a:solidFill>
                <a:srgbClr val="0000CC"/>
              </a:solidFill>
            </a:endParaRPr>
          </a:p>
          <a:p>
            <a:pPr>
              <a:defRPr/>
            </a:pP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231" name="TextBox 2"/>
          <p:cNvSpPr txBox="1">
            <a:spLocks noChangeArrowheads="1"/>
          </p:cNvSpPr>
          <p:nvPr/>
        </p:nvSpPr>
        <p:spPr bwMode="auto">
          <a:xfrm>
            <a:off x="207963" y="174625"/>
            <a:ext cx="612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600" u="sng">
                <a:solidFill>
                  <a:schemeClr val="tx2"/>
                </a:solidFill>
              </a:rPr>
              <a:t>: CoachingInEducation.ru</a:t>
            </a:r>
            <a:endParaRPr lang="ru-RU" altLang="ru-RU" sz="1600" u="sng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357188" y="2857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mtClean="0">
                <a:ea typeface="ＭＳ Ｐゴシック" pitchFamily="34" charset="-128"/>
              </a:rPr>
              <a:t>Интерактивное обучение на основе коучингового подхода: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1428750"/>
          <a:ext cx="9001126" cy="29178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00563"/>
                <a:gridCol w="4500563"/>
              </a:tblGrid>
              <a:tr h="39627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Ученик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Классный коллектив</a:t>
                      </a:r>
                      <a:endParaRPr lang="ru-RU" sz="2000" dirty="0"/>
                    </a:p>
                  </a:txBody>
                  <a:tcPr marT="45724" marB="45724"/>
                </a:tc>
              </a:tr>
              <a:tr h="252154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-развитие личностной рефлексии;</a:t>
                      </a:r>
                    </a:p>
                    <a:p>
                      <a:r>
                        <a:rPr lang="ru-RU" sz="1800" dirty="0" smtClean="0"/>
                        <a:t>-осознание включенности в общую работу;</a:t>
                      </a:r>
                    </a:p>
                    <a:p>
                      <a:r>
                        <a:rPr lang="ru-RU" sz="1800" dirty="0" smtClean="0"/>
                        <a:t>-становление активности субъектной позиции в учебной деятельности;</a:t>
                      </a:r>
                    </a:p>
                    <a:p>
                      <a:r>
                        <a:rPr lang="ru-RU" sz="1800" dirty="0" smtClean="0"/>
                        <a:t>-развитие навыков общения;</a:t>
                      </a:r>
                    </a:p>
                    <a:p>
                      <a:r>
                        <a:rPr lang="ru-RU" sz="1800" dirty="0" smtClean="0"/>
                        <a:t>-принятия нравственности норм и правил совместной деятельности;</a:t>
                      </a:r>
                    </a:p>
                    <a:p>
                      <a:r>
                        <a:rPr lang="ru-RU" sz="1800" dirty="0" smtClean="0"/>
                        <a:t>-повышение познавательной активности.</a:t>
                      </a:r>
                      <a:endParaRPr lang="ru-RU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-формирование класса как групповой общности;</a:t>
                      </a:r>
                    </a:p>
                    <a:p>
                      <a:r>
                        <a:rPr lang="ru-RU" sz="1800" dirty="0" smtClean="0"/>
                        <a:t>-повышение познавательного интереса;</a:t>
                      </a:r>
                    </a:p>
                    <a:p>
                      <a:r>
                        <a:rPr lang="ru-RU" sz="1800" dirty="0" smtClean="0"/>
                        <a:t>-развитие навыков анализа и самоанализа в процессе групповой рефлексии.</a:t>
                      </a:r>
                      <a:endParaRPr lang="ru-RU" sz="1800" dirty="0"/>
                    </a:p>
                  </a:txBody>
                  <a:tcPr marT="45724" marB="45724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3" y="5143512"/>
            <a:ext cx="207170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4500570"/>
            <a:ext cx="7000892" cy="193899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нестандартное отношение к </a:t>
            </a:r>
          </a:p>
          <a:p>
            <a:pPr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организации образовательного процесса;</a:t>
            </a:r>
          </a:p>
          <a:p>
            <a:pPr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формирование мотивационной готовности к  межличностному взаимодействию не только в учебных ,но и иных ситуациях.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214313" y="203200"/>
            <a:ext cx="612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600" u="sng">
                <a:solidFill>
                  <a:schemeClr val="tx2"/>
                </a:solidFill>
              </a:rPr>
              <a:t>: CoachingInEducation.ru</a:t>
            </a:r>
            <a:endParaRPr lang="ru-RU" altLang="ru-RU" sz="1600" u="sng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0" y="6294438"/>
            <a:ext cx="6119813" cy="230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Коучинг в образовании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: CoachingInEducation.ru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1268" name="Заголовок 1"/>
          <p:cNvSpPr txBox="1">
            <a:spLocks/>
          </p:cNvSpPr>
          <p:nvPr/>
        </p:nvSpPr>
        <p:spPr bwMode="auto">
          <a:xfrm>
            <a:off x="250825" y="1268413"/>
            <a:ext cx="85693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ru-RU" altLang="ru-RU">
              <a:solidFill>
                <a:srgbClr val="7F7F7F"/>
              </a:solidFill>
              <a:latin typeface="Verdana" pitchFamily="34" charset="0"/>
            </a:endParaRPr>
          </a:p>
          <a:p>
            <a:pPr eaLnBrk="0" hangingPunct="0"/>
            <a:endParaRPr lang="ru-RU" altLang="ru-RU">
              <a:solidFill>
                <a:srgbClr val="7F7F7F"/>
              </a:solidFill>
              <a:latin typeface="Verdana" pitchFamily="34" charset="0"/>
            </a:endParaRPr>
          </a:p>
        </p:txBody>
      </p:sp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428625" y="1428750"/>
            <a:ext cx="821531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b="1">
                <a:latin typeface="Century Gothic" pitchFamily="34" charset="0"/>
              </a:rPr>
              <a:t>Беседа посредством открытых и «сильных» вопросов.</a:t>
            </a:r>
          </a:p>
          <a:p>
            <a:pPr>
              <a:buFont typeface="Wingdings" pitchFamily="2" charset="2"/>
              <a:buChar char="Ø"/>
            </a:pPr>
            <a:endParaRPr lang="ru-RU" sz="14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>
                <a:latin typeface="Century Gothic" pitchFamily="34" charset="0"/>
              </a:rPr>
              <a:t>Лестница вопросов по логическим уровням и лестница (пирамида, спираль) достижений.</a:t>
            </a:r>
          </a:p>
          <a:p>
            <a:pPr>
              <a:buFont typeface="Wingdings" pitchFamily="2" charset="2"/>
              <a:buChar char="Ø"/>
            </a:pPr>
            <a:endParaRPr lang="ru-RU" sz="14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>
                <a:latin typeface="Century Gothic" pitchFamily="34" charset="0"/>
              </a:rPr>
              <a:t>Тоны голоса.</a:t>
            </a:r>
          </a:p>
          <a:p>
            <a:pPr>
              <a:buFont typeface="Wingdings" pitchFamily="2" charset="2"/>
              <a:buChar char="Ø"/>
            </a:pPr>
            <a:endParaRPr lang="ru-RU" sz="14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>
                <a:latin typeface="Century Gothic" pitchFamily="34" charset="0"/>
              </a:rPr>
              <a:t>Партнерское сотрудничество.</a:t>
            </a:r>
          </a:p>
          <a:p>
            <a:pPr>
              <a:buFont typeface="Wingdings" pitchFamily="2" charset="2"/>
              <a:buChar char="Ø"/>
            </a:pPr>
            <a:endParaRPr lang="ru-RU" sz="14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>
                <a:latin typeface="Century Gothic" pitchFamily="34" charset="0"/>
              </a:rPr>
              <a:t>Колесо жизненного баланса.</a:t>
            </a:r>
          </a:p>
          <a:p>
            <a:pPr>
              <a:buFont typeface="Wingdings" pitchFamily="2" charset="2"/>
              <a:buChar char="Ø"/>
            </a:pPr>
            <a:endParaRPr lang="ru-RU" sz="14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>
                <a:latin typeface="Century Gothic" pitchFamily="34" charset="0"/>
              </a:rPr>
              <a:t>Шкалирование.</a:t>
            </a:r>
          </a:p>
          <a:p>
            <a:pPr>
              <a:buFont typeface="Wingdings" pitchFamily="2" charset="2"/>
              <a:buChar char="Ø"/>
            </a:pPr>
            <a:endParaRPr lang="ru-RU" sz="14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>
                <a:latin typeface="Century Gothic" pitchFamily="34" charset="0"/>
              </a:rPr>
              <a:t>Линии времени.</a:t>
            </a:r>
          </a:p>
          <a:p>
            <a:pPr>
              <a:buFont typeface="Wingdings" pitchFamily="2" charset="2"/>
              <a:buChar char="Ø"/>
            </a:pPr>
            <a:endParaRPr lang="ru-RU" sz="14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>
                <a:latin typeface="Century Gothic" pitchFamily="34" charset="0"/>
              </a:rPr>
              <a:t>Метод планирования Гантта.</a:t>
            </a:r>
          </a:p>
          <a:p>
            <a:pPr>
              <a:buFont typeface="Wingdings" pitchFamily="2" charset="2"/>
              <a:buChar char="Ø"/>
            </a:pPr>
            <a:endParaRPr lang="ru-RU" sz="14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>
                <a:latin typeface="Century Gothic" pitchFamily="34" charset="0"/>
              </a:rPr>
              <a:t>Стратегия творчества У.Диснея.</a:t>
            </a:r>
          </a:p>
          <a:p>
            <a:pPr>
              <a:buFont typeface="Wingdings" pitchFamily="2" charset="2"/>
              <a:buChar char="Ø"/>
            </a:pPr>
            <a:endParaRPr lang="ru-RU" sz="14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>
                <a:latin typeface="Century Gothic" pitchFamily="34" charset="0"/>
              </a:rPr>
              <a:t>Мозговой штурм WORLD CAFE</a:t>
            </a:r>
          </a:p>
        </p:txBody>
      </p:sp>
      <p:sp>
        <p:nvSpPr>
          <p:cNvPr id="11270" name="Прямоугольник 6"/>
          <p:cNvSpPr>
            <a:spLocks noChangeArrowheads="1"/>
          </p:cNvSpPr>
          <p:nvPr/>
        </p:nvSpPr>
        <p:spPr bwMode="auto">
          <a:xfrm>
            <a:off x="500063" y="642938"/>
            <a:ext cx="742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Методы и техники коуч-подхода, применяемые на уроках</a:t>
            </a: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2643182"/>
            <a:ext cx="3906865" cy="1005021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Коучинг</a:t>
            </a:r>
            <a:r>
              <a:rPr lang="ru-RU" sz="54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54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не работает с прошлым!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3714752"/>
            <a:ext cx="4677095" cy="1569660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ru-RU" sz="2400" b="1" dirty="0" err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Коучинг</a:t>
            </a:r>
            <a:r>
              <a:rPr lang="ru-RU" sz="24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</a:p>
          <a:p>
            <a:pPr algn="ctr">
              <a:defRPr/>
            </a:pPr>
            <a:r>
              <a:rPr lang="ru-RU" sz="24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это технология</a:t>
            </a:r>
          </a:p>
          <a:p>
            <a:pPr algn="ctr">
              <a:defRPr/>
            </a:pPr>
            <a:r>
              <a:rPr lang="ru-RU" sz="24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для построения своего будущего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214313" y="203200"/>
            <a:ext cx="612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600" u="sng">
                <a:solidFill>
                  <a:schemeClr val="tx2"/>
                </a:solidFill>
              </a:rPr>
              <a:t>: CoachingInEducation.ru</a:t>
            </a:r>
            <a:endParaRPr lang="ru-RU" altLang="ru-RU" sz="1600" u="sng">
              <a:solidFill>
                <a:schemeClr val="tx2"/>
              </a:solidFill>
            </a:endParaRPr>
          </a:p>
        </p:txBody>
      </p:sp>
      <p:sp>
        <p:nvSpPr>
          <p:cNvPr id="9228" name="Прямоугольник 9227"/>
          <p:cNvSpPr/>
          <p:nvPr/>
        </p:nvSpPr>
        <p:spPr>
          <a:xfrm>
            <a:off x="-14288" y="1106488"/>
            <a:ext cx="8750301" cy="4897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9" name="Блок-схема: процесс 9228"/>
          <p:cNvSpPr/>
          <p:nvPr/>
        </p:nvSpPr>
        <p:spPr>
          <a:xfrm>
            <a:off x="0" y="1125538"/>
            <a:ext cx="1908175" cy="1054100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3" name="Прямоугольник 9232"/>
          <p:cNvSpPr/>
          <p:nvPr/>
        </p:nvSpPr>
        <p:spPr>
          <a:xfrm>
            <a:off x="1908175" y="1120775"/>
            <a:ext cx="1655763" cy="1058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4" name="Блок-схема: процесс 9233"/>
          <p:cNvSpPr/>
          <p:nvPr/>
        </p:nvSpPr>
        <p:spPr>
          <a:xfrm>
            <a:off x="3563938" y="1125538"/>
            <a:ext cx="1728787" cy="1054100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5" name="Блок-схема: процесс 9234"/>
          <p:cNvSpPr/>
          <p:nvPr/>
        </p:nvSpPr>
        <p:spPr>
          <a:xfrm>
            <a:off x="5292725" y="1120775"/>
            <a:ext cx="1871663" cy="1058863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6" name="Блок-схема: процесс 9235"/>
          <p:cNvSpPr/>
          <p:nvPr/>
        </p:nvSpPr>
        <p:spPr>
          <a:xfrm>
            <a:off x="7164388" y="1125538"/>
            <a:ext cx="1584325" cy="105410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7" name="Равнобедренный треугольник 9236"/>
          <p:cNvSpPr/>
          <p:nvPr/>
        </p:nvSpPr>
        <p:spPr>
          <a:xfrm rot="5400000">
            <a:off x="6515101" y="3349625"/>
            <a:ext cx="4900612" cy="433387"/>
          </a:xfrm>
          <a:prstGeom prst="triangle">
            <a:avLst>
              <a:gd name="adj" fmla="val 4938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8" name="Прямоугольник 9237"/>
          <p:cNvSpPr/>
          <p:nvPr/>
        </p:nvSpPr>
        <p:spPr>
          <a:xfrm>
            <a:off x="-48906" y="1035627"/>
            <a:ext cx="200551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ВДОХНОВЕНИЕ</a:t>
            </a:r>
          </a:p>
          <a:p>
            <a:pPr algn="ctr">
              <a:defRPr/>
            </a:pP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239" name="Прямоугольник 9238"/>
          <p:cNvSpPr/>
          <p:nvPr/>
        </p:nvSpPr>
        <p:spPr>
          <a:xfrm>
            <a:off x="1763688" y="1463165"/>
            <a:ext cx="194421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II </a:t>
            </a:r>
          </a:p>
          <a:p>
            <a:pPr algn="ctr">
              <a:defRPr/>
            </a:pPr>
            <a:r>
              <a:rPr lang="ru-RU" sz="2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ЦЕЛИ УРОКА</a:t>
            </a:r>
          </a:p>
        </p:txBody>
      </p:sp>
      <p:sp>
        <p:nvSpPr>
          <p:cNvPr id="9240" name="Прямоугольник 9239"/>
          <p:cNvSpPr/>
          <p:nvPr/>
        </p:nvSpPr>
        <p:spPr>
          <a:xfrm>
            <a:off x="3465214" y="1127953"/>
            <a:ext cx="192553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III </a:t>
            </a:r>
            <a:endParaRPr lang="ru-RU" sz="2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ТЕЛО УРОКА</a:t>
            </a:r>
          </a:p>
        </p:txBody>
      </p:sp>
      <p:sp>
        <p:nvSpPr>
          <p:cNvPr id="9241" name="Прямоугольник 9240"/>
          <p:cNvSpPr/>
          <p:nvPr/>
        </p:nvSpPr>
        <p:spPr>
          <a:xfrm>
            <a:off x="5326838" y="1145714"/>
            <a:ext cx="180250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IV </a:t>
            </a:r>
            <a:endParaRPr lang="ru-RU" sz="1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1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Д/З</a:t>
            </a:r>
          </a:p>
        </p:txBody>
      </p:sp>
      <p:sp>
        <p:nvSpPr>
          <p:cNvPr id="9242" name="Прямоугольник 9241"/>
          <p:cNvSpPr/>
          <p:nvPr/>
        </p:nvSpPr>
        <p:spPr>
          <a:xfrm>
            <a:off x="7023782" y="1127751"/>
            <a:ext cx="187220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 </a:t>
            </a:r>
            <a:r>
              <a:rPr lang="ru-RU" sz="2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РЕФЛЕКСИЯ</a:t>
            </a:r>
          </a:p>
        </p:txBody>
      </p:sp>
      <p:sp>
        <p:nvSpPr>
          <p:cNvPr id="9243" name="Прямоугольник 9242"/>
          <p:cNvSpPr/>
          <p:nvPr/>
        </p:nvSpPr>
        <p:spPr>
          <a:xfrm rot="16200000">
            <a:off x="7657840" y="3292741"/>
            <a:ext cx="2397195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</a:t>
            </a: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БЛАГОДАРНОСТЬ</a:t>
            </a:r>
          </a:p>
        </p:txBody>
      </p:sp>
      <p:cxnSp>
        <p:nvCxnSpPr>
          <p:cNvPr id="9245" name="Прямая соединительная линия 9244"/>
          <p:cNvCxnSpPr/>
          <p:nvPr/>
        </p:nvCxnSpPr>
        <p:spPr>
          <a:xfrm>
            <a:off x="1908175" y="2168525"/>
            <a:ext cx="0" cy="382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30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8375" y="2125663"/>
            <a:ext cx="109538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2088" y="2139950"/>
            <a:ext cx="109537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8825" y="2136775"/>
            <a:ext cx="109538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8" name="TextBox 35"/>
          <p:cNvSpPr txBox="1">
            <a:spLocks noChangeArrowheads="1"/>
          </p:cNvSpPr>
          <p:nvPr/>
        </p:nvSpPr>
        <p:spPr bwMode="auto">
          <a:xfrm rot="-5400000">
            <a:off x="-1150937" y="3578225"/>
            <a:ext cx="37512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ПРИТЧА, АФОРИЗМ, ЭПИГРАФ, ЗАГАДКА И Т.Д, 4 ВОПРОСА ПЛАНИРОВАНИЯ</a:t>
            </a:r>
          </a:p>
        </p:txBody>
      </p:sp>
      <p:sp>
        <p:nvSpPr>
          <p:cNvPr id="12309" name="TextBox 36"/>
          <p:cNvSpPr txBox="1">
            <a:spLocks noChangeArrowheads="1"/>
          </p:cNvSpPr>
          <p:nvPr/>
        </p:nvSpPr>
        <p:spPr bwMode="auto">
          <a:xfrm rot="-5400000">
            <a:off x="902494" y="3733006"/>
            <a:ext cx="3667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СОЗДАНИЕ ПРОБЛЕМНОЙ СИТУАЦИИ, ШКАЛА ЯСНОСТИ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31873" y="2199969"/>
            <a:ext cx="1661993" cy="3760103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sz="1600" dirty="0"/>
              <a:t>ПРАКТИЧЕСКАЯ РАБОТА В ГРУППАХ, </a:t>
            </a:r>
          </a:p>
          <a:p>
            <a:pPr>
              <a:defRPr/>
            </a:pPr>
            <a:r>
              <a:rPr lang="ru-RU" sz="1600" dirty="0"/>
              <a:t>ИССЛЕДОВАНИЯ, «МИРОВОЕ КАФЕ»,</a:t>
            </a:r>
          </a:p>
          <a:p>
            <a:pPr>
              <a:defRPr/>
            </a:pPr>
            <a:r>
              <a:rPr lang="ru-RU" sz="1600" dirty="0"/>
              <a:t> ПЕРВИЧНЫЙ КОНТРОЛЬ ПО </a:t>
            </a:r>
          </a:p>
          <a:p>
            <a:pPr>
              <a:defRPr/>
            </a:pPr>
            <a:r>
              <a:rPr lang="ru-RU" sz="1600" dirty="0"/>
              <a:t>ШКАЛЕ ЯСНОСТИ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20260" y="2347071"/>
            <a:ext cx="1015663" cy="346589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dirty="0"/>
              <a:t>РАЗНОУРОВНЕВОЕ ДОМАШНЕЕ ЗАДАНИЕ, «КИТАЙСКОЕ МЕНЮ»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08304" y="2420888"/>
            <a:ext cx="1292662" cy="341632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dirty="0"/>
              <a:t>ВОЗВРАТ К ЦЕЛЯМ УРОКА И ШКАЛЕ ЯСНОСТИ. ЦЕННОСТЬ УРОКА ДЛЯ КАЖДОГО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D:\Anna\$$$\! Эриксон\дизайн\Power Point\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71438" y="6215063"/>
            <a:ext cx="507682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ru-RU" altLang="ru-RU" sz="800" b="1" dirty="0" smtClean="0">
                <a:solidFill>
                  <a:srgbClr val="595959"/>
                </a:solidFill>
                <a:latin typeface="Verdana" pitchFamily="34" charset="0"/>
              </a:rPr>
              <a:t>Международный </a:t>
            </a:r>
            <a:r>
              <a:rPr lang="ru-RU" altLang="ru-RU" sz="800" b="1" dirty="0" err="1" smtClean="0">
                <a:solidFill>
                  <a:srgbClr val="595959"/>
                </a:solidFill>
                <a:latin typeface="Verdana" pitchFamily="34" charset="0"/>
              </a:rPr>
              <a:t>Эриксоновский</a:t>
            </a:r>
            <a:r>
              <a:rPr lang="ru-RU" altLang="ru-RU" sz="800" b="1" dirty="0" smtClean="0">
                <a:solidFill>
                  <a:srgbClr val="595959"/>
                </a:solidFill>
                <a:latin typeface="Verdana" pitchFamily="34" charset="0"/>
              </a:rPr>
              <a:t> Университет </a:t>
            </a:r>
            <a:r>
              <a:rPr lang="ru-RU" altLang="ru-RU" sz="800" b="1" dirty="0" err="1" smtClean="0">
                <a:solidFill>
                  <a:srgbClr val="595959"/>
                </a:solidFill>
                <a:latin typeface="Verdana" pitchFamily="34" charset="0"/>
              </a:rPr>
              <a:t>коучинга</a:t>
            </a:r>
            <a:r>
              <a:rPr lang="en-US" altLang="ru-RU" sz="800" b="1" dirty="0" smtClean="0">
                <a:solidFill>
                  <a:srgbClr val="595959"/>
                </a:solidFill>
                <a:latin typeface="Verdana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ru-RU" sz="800" b="1" dirty="0" smtClean="0">
                <a:solidFill>
                  <a:srgbClr val="595959"/>
                </a:solidFill>
                <a:latin typeface="Verdana" pitchFamily="34" charset="0"/>
              </a:rPr>
              <a:t>www.erickson.ru</a:t>
            </a:r>
            <a:r>
              <a:rPr lang="ru-RU" altLang="ru-RU" sz="800" b="1" dirty="0" smtClean="0">
                <a:solidFill>
                  <a:srgbClr val="595959"/>
                </a:solidFill>
                <a:latin typeface="Verdana" pitchFamily="34" charset="0"/>
              </a:rPr>
              <a:t> </a:t>
            </a:r>
            <a:endParaRPr lang="en-US" altLang="ru-RU" sz="800" b="1" dirty="0" smtClean="0">
              <a:solidFill>
                <a:srgbClr val="595959"/>
              </a:solidFill>
              <a:latin typeface="Verdana" pitchFamily="34" charset="0"/>
            </a:endParaRPr>
          </a:p>
          <a:p>
            <a:pPr eaLnBrk="1" hangingPunct="1">
              <a:defRPr/>
            </a:pPr>
            <a:r>
              <a:rPr lang="ru-RU" altLang="ru-RU" sz="800" b="1" dirty="0" smtClean="0">
                <a:solidFill>
                  <a:srgbClr val="595959"/>
                </a:solidFill>
                <a:latin typeface="Verdana" pitchFamily="34" charset="0"/>
              </a:rPr>
              <a:t>Коучинг в образовании </a:t>
            </a:r>
            <a:r>
              <a:rPr lang="en-US" altLang="ru-RU" sz="800" b="1" dirty="0" smtClean="0">
                <a:solidFill>
                  <a:srgbClr val="595959"/>
                </a:solidFill>
                <a:latin typeface="Verdana" pitchFamily="34" charset="0"/>
              </a:rPr>
              <a:t>CoachingInEducation.ru</a:t>
            </a:r>
            <a:endParaRPr lang="ru-RU" altLang="ru-RU" sz="800" b="1" dirty="0" smtClean="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71438" y="1341438"/>
            <a:ext cx="5364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600" u="sng">
                <a:solidFill>
                  <a:schemeClr val="tx2"/>
                </a:solidFill>
              </a:rPr>
              <a:t>: CoachingInEducation.ru</a:t>
            </a:r>
            <a:endParaRPr lang="ru-RU" altLang="ru-RU" sz="1600" u="sng">
              <a:solidFill>
                <a:schemeClr val="tx2"/>
              </a:solidFill>
            </a:endParaRPr>
          </a:p>
        </p:txBody>
      </p:sp>
      <p:sp>
        <p:nvSpPr>
          <p:cNvPr id="2053" name="Заголовок 1"/>
          <p:cNvSpPr txBox="1">
            <a:spLocks/>
          </p:cNvSpPr>
          <p:nvPr/>
        </p:nvSpPr>
        <p:spPr bwMode="auto">
          <a:xfrm>
            <a:off x="1042988" y="2060575"/>
            <a:ext cx="6769100" cy="41544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Урок географии </a:t>
            </a:r>
          </a:p>
          <a:p>
            <a:pPr algn="ctr"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«Форма и размеры Земли», </a:t>
            </a:r>
          </a:p>
          <a:p>
            <a:pPr algn="ctr"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как модель современного урока с использованием различных техник 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коуч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– технологии</a:t>
            </a:r>
          </a:p>
          <a:p>
            <a:pPr>
              <a:defRPr/>
            </a:pPr>
            <a:endParaRPr lang="ru-RU" altLang="ru-RU" sz="2800" dirty="0" smtClean="0">
              <a:solidFill>
                <a:srgbClr val="7F7F7F"/>
              </a:solidFill>
              <a:latin typeface="Verdana" pitchFamily="34" charset="0"/>
            </a:endParaRPr>
          </a:p>
          <a:p>
            <a:pPr algn="r">
              <a:defRPr/>
            </a:pPr>
            <a:r>
              <a:rPr lang="ru-RU" alt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Разработала:</a:t>
            </a:r>
          </a:p>
          <a:p>
            <a:pPr algn="r">
              <a:defRPr/>
            </a:pPr>
            <a:r>
              <a:rPr lang="ru-RU" alt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Виткина И.В, </a:t>
            </a:r>
          </a:p>
          <a:p>
            <a:pPr algn="r">
              <a:defRPr/>
            </a:pPr>
            <a:r>
              <a:rPr lang="ru-RU" alt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географии</a:t>
            </a:r>
          </a:p>
          <a:p>
            <a:pPr algn="r">
              <a:defRPr/>
            </a:pPr>
            <a:r>
              <a:rPr lang="ru-RU" alt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высшая </a:t>
            </a:r>
            <a:r>
              <a:rPr lang="ru-RU" alt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категория</a:t>
            </a:r>
          </a:p>
          <a:p>
            <a:pPr algn="r">
              <a:defRPr/>
            </a:pPr>
            <a:r>
              <a:rPr lang="ru-RU" alt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 5, </a:t>
            </a:r>
          </a:p>
          <a:p>
            <a:pPr algn="r">
              <a:defRPr/>
            </a:pPr>
            <a:r>
              <a:rPr lang="ru-RU" alt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г.Красный</a:t>
            </a:r>
            <a:r>
              <a:rPr lang="ru-RU" alt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Сулин</a:t>
            </a:r>
          </a:p>
          <a:p>
            <a:pPr algn="r">
              <a:defRPr/>
            </a:pPr>
            <a:r>
              <a:rPr lang="ru-RU" alt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Ростовская область</a:t>
            </a:r>
          </a:p>
        </p:txBody>
      </p:sp>
      <p:pic>
        <p:nvPicPr>
          <p:cNvPr id="13318" name="Рисунок 1"/>
          <p:cNvPicPr>
            <a:picLocks noChangeAspect="1"/>
          </p:cNvPicPr>
          <p:nvPr/>
        </p:nvPicPr>
        <p:blipFill>
          <a:blip r:embed="rId4" cstate="print"/>
          <a:srcRect l="43652" t="26622" r="42615" b="44302"/>
          <a:stretch>
            <a:fillRect/>
          </a:stretch>
        </p:blipFill>
        <p:spPr bwMode="auto">
          <a:xfrm>
            <a:off x="4611688" y="4513263"/>
            <a:ext cx="10731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214313" y="203200"/>
            <a:ext cx="612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600" u="sng">
                <a:solidFill>
                  <a:schemeClr val="tx2"/>
                </a:solidFill>
              </a:rPr>
              <a:t>: CoachingInEducation.ru</a:t>
            </a:r>
            <a:endParaRPr lang="ru-RU" altLang="ru-RU" sz="1600" u="sng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0" y="6294438"/>
            <a:ext cx="6119813" cy="230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Коучинг в образовании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: CoachingInEducation.ru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4100" name="Заголовок 1"/>
          <p:cNvSpPr txBox="1">
            <a:spLocks/>
          </p:cNvSpPr>
          <p:nvPr/>
        </p:nvSpPr>
        <p:spPr bwMode="auto">
          <a:xfrm>
            <a:off x="250825" y="1268413"/>
            <a:ext cx="8569325" cy="45005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ru-RU" sz="2400" dirty="0" smtClean="0"/>
              <a:t>Тип урока: изучение нового материала </a:t>
            </a:r>
          </a:p>
          <a:p>
            <a:pPr>
              <a:defRPr/>
            </a:pPr>
            <a:r>
              <a:rPr lang="ru-RU" sz="2400" dirty="0" smtClean="0"/>
              <a:t>Вид урока: проблемный </a:t>
            </a:r>
          </a:p>
          <a:p>
            <a:pPr>
              <a:defRPr/>
            </a:pPr>
            <a:r>
              <a:rPr lang="ru-RU" sz="2400" dirty="0" smtClean="0"/>
              <a:t>Форма урока: занятие</a:t>
            </a:r>
          </a:p>
          <a:p>
            <a:pPr>
              <a:defRPr/>
            </a:pPr>
            <a:r>
              <a:rPr lang="ru-RU" sz="2400" dirty="0" smtClean="0"/>
              <a:t>Используемые  технологии: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dirty="0" smtClean="0"/>
              <a:t>проблемная, </a:t>
            </a:r>
            <a:r>
              <a:rPr lang="ru-RU" sz="2400" dirty="0" err="1" smtClean="0"/>
              <a:t>коуч</a:t>
            </a:r>
            <a:r>
              <a:rPr lang="ru-RU" sz="2400" dirty="0" smtClean="0"/>
              <a:t>-технология (техники: колесо развития, </a:t>
            </a:r>
            <a:r>
              <a:rPr lang="ru-RU" sz="2400" dirty="0"/>
              <a:t>ш</a:t>
            </a:r>
            <a:r>
              <a:rPr lang="ru-RU" sz="2400" dirty="0" smtClean="0"/>
              <a:t>кала развития, лист ожидания, открытые вопросы),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dirty="0" smtClean="0"/>
              <a:t>ИКТ-технологии,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dirty="0" smtClean="0"/>
              <a:t>игровые методы,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dirty="0" err="1" smtClean="0"/>
              <a:t>межпредметная</a:t>
            </a:r>
            <a:r>
              <a:rPr lang="ru-RU" sz="2400" dirty="0" smtClean="0"/>
              <a:t> интеграция.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1747</Words>
  <Application>Microsoft Office PowerPoint</Application>
  <PresentationFormat>Экран (4:3)</PresentationFormat>
  <Paragraphs>312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ＭＳ Ｐゴシック</vt:lpstr>
      <vt:lpstr>Verdana</vt:lpstr>
      <vt:lpstr>Calibri</vt:lpstr>
      <vt:lpstr>Times New Roman</vt:lpstr>
      <vt:lpstr>Wingdings</vt:lpstr>
      <vt:lpstr>Century Gothic</vt:lpstr>
      <vt:lpstr>Тема Office</vt:lpstr>
      <vt:lpstr>Слайд 1</vt:lpstr>
      <vt:lpstr>Слайд 2</vt:lpstr>
      <vt:lpstr>Слайд 3</vt:lpstr>
      <vt:lpstr>Слайд 4</vt:lpstr>
      <vt:lpstr>Интерактивное обучение на основе коучингового подхода: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@ня Колодн@я</dc:creator>
  <cp:lastModifiedBy>Irina</cp:lastModifiedBy>
  <cp:revision>122</cp:revision>
  <dcterms:created xsi:type="dcterms:W3CDTF">2009-11-06T09:02:39Z</dcterms:created>
  <dcterms:modified xsi:type="dcterms:W3CDTF">2017-02-06T15:26:54Z</dcterms:modified>
</cp:coreProperties>
</file>