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Module 2. Books and Authors.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700" y="2757072"/>
            <a:ext cx="2143125" cy="2143125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399" y="2708920"/>
            <a:ext cx="1905000" cy="23717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708920"/>
            <a:ext cx="2412000" cy="2412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17713" y="1488187"/>
            <a:ext cx="39576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Vocabulary and Grammar.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4414" y="6488668"/>
            <a:ext cx="7139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Автор  -  Петрова Т.Н., учитель англ. языка СОШ №5 г. Петрозаводска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39864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Thank you for attention. 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385" y="1756831"/>
            <a:ext cx="3109229" cy="4212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595687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Drama, suspense story, biography, adventure.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460" y="4405804"/>
            <a:ext cx="1461342" cy="2196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871" y="2891541"/>
            <a:ext cx="2314283" cy="1296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2181" y="1124744"/>
            <a:ext cx="1929900" cy="1440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4941168"/>
            <a:ext cx="2587024" cy="1188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111" y="4941168"/>
            <a:ext cx="2113362" cy="1296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11560" y="1484784"/>
            <a:ext cx="6289671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A thrilling story when you don’t know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what happens next.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A serious play for the theatre, TV or radio.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A story about the life of a famous person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written by somebody else.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An exciting story with a character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 who does dangerous things.   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7121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Mystery, humorous story, science fiction story.</a:t>
            </a:r>
            <a:br>
              <a:rPr lang="en-US" sz="3200" b="1" dirty="0" smtClean="0">
                <a:solidFill>
                  <a:srgbClr val="002060"/>
                </a:solidFill>
              </a:rPr>
            </a:b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3608330"/>
            <a:ext cx="1563987" cy="2088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661" y="3594876"/>
            <a:ext cx="2520000" cy="188756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82" y="3429000"/>
            <a:ext cx="2057400" cy="22193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5536" y="1412776"/>
            <a:ext cx="825540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A story that takes place in space or in the future.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A story that makes everybody laugh.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A story about a crime or an unusual event. 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0355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Grammar. Past Simple.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+ (</a:t>
            </a:r>
            <a:r>
              <a:rPr lang="en-US" dirty="0" err="1">
                <a:solidFill>
                  <a:srgbClr val="002060"/>
                </a:solidFill>
              </a:rPr>
              <a:t>ed</a:t>
            </a:r>
            <a:r>
              <a:rPr lang="en-US" dirty="0">
                <a:solidFill>
                  <a:srgbClr val="002060"/>
                </a:solidFill>
              </a:rPr>
              <a:t>, II)  </a:t>
            </a:r>
            <a:r>
              <a:rPr lang="en-US" dirty="0" smtClean="0">
                <a:solidFill>
                  <a:srgbClr val="002060"/>
                </a:solidFill>
              </a:rPr>
              <a:t>          - </a:t>
            </a:r>
            <a:r>
              <a:rPr lang="en-US" dirty="0">
                <a:solidFill>
                  <a:srgbClr val="002060"/>
                </a:solidFill>
              </a:rPr>
              <a:t>(didn’t I</a:t>
            </a:r>
            <a:r>
              <a:rPr lang="en-US" dirty="0" smtClean="0">
                <a:solidFill>
                  <a:srgbClr val="002060"/>
                </a:solidFill>
              </a:rPr>
              <a:t>)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? </a:t>
            </a:r>
            <a:r>
              <a:rPr lang="en-US" dirty="0" smtClean="0">
                <a:solidFill>
                  <a:srgbClr val="002060"/>
                </a:solidFill>
              </a:rPr>
              <a:t>  (</a:t>
            </a:r>
            <a:r>
              <a:rPr lang="en-US" dirty="0">
                <a:solidFill>
                  <a:srgbClr val="002060"/>
                </a:solidFill>
              </a:rPr>
              <a:t>Did …I</a:t>
            </a:r>
            <a:r>
              <a:rPr lang="en-US" dirty="0" smtClean="0">
                <a:solidFill>
                  <a:srgbClr val="002060"/>
                </a:solidFill>
              </a:rPr>
              <a:t>?  </a:t>
            </a:r>
            <a:r>
              <a:rPr lang="en-US" dirty="0" err="1" smtClean="0">
                <a:solidFill>
                  <a:srgbClr val="002060"/>
                </a:solidFill>
              </a:rPr>
              <a:t>Wh</a:t>
            </a:r>
            <a:r>
              <a:rPr lang="en-US" dirty="0">
                <a:solidFill>
                  <a:srgbClr val="002060"/>
                </a:solidFill>
              </a:rPr>
              <a:t>..did … I</a:t>
            </a:r>
            <a:r>
              <a:rPr lang="en-US" dirty="0" smtClean="0">
                <a:solidFill>
                  <a:srgbClr val="002060"/>
                </a:solidFill>
              </a:rPr>
              <a:t>?)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Write-wrote, catch-caught, find-found,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meet-met, be – was, were,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create-created, travel-traveled.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48917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Open the brackets.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Jack London (be) a famous American writer.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Tom (meet) his friend at a bookshop.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They (find) initials on the walls of a cave.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Mark Twain  (create) a famous character, Tom Sawyer.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Tolstoy (write) a great novel “War and Peace”. 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5196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Open the brackets.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We (find) a novel we needed in the library.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Sherlock Holmes (catch) a lot of terrible criminals.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Where …. Conan Doyle (study)?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….. Miss </a:t>
            </a:r>
            <a:r>
              <a:rPr lang="en-US" dirty="0" err="1" smtClean="0">
                <a:solidFill>
                  <a:srgbClr val="002060"/>
                </a:solidFill>
              </a:rPr>
              <a:t>Marple</a:t>
            </a:r>
            <a:r>
              <a:rPr lang="en-US" dirty="0" smtClean="0">
                <a:solidFill>
                  <a:srgbClr val="002060"/>
                </a:solidFill>
              </a:rPr>
              <a:t> (live) in Scotland?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How …. Captain </a:t>
            </a:r>
            <a:r>
              <a:rPr lang="en-US" dirty="0" err="1" smtClean="0">
                <a:solidFill>
                  <a:srgbClr val="002060"/>
                </a:solidFill>
              </a:rPr>
              <a:t>Nemo</a:t>
            </a:r>
            <a:r>
              <a:rPr lang="en-US" dirty="0" smtClean="0">
                <a:solidFill>
                  <a:srgbClr val="002060"/>
                </a:solidFill>
              </a:rPr>
              <a:t> (travel) ?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084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Intelligent, compass, solve, several, </a:t>
            </a:r>
            <a:br>
              <a:rPr lang="en-US" sz="3200" b="1" dirty="0" smtClean="0">
                <a:solidFill>
                  <a:srgbClr val="002060"/>
                </a:solidFill>
              </a:rPr>
            </a:br>
            <a:r>
              <a:rPr lang="en-US" sz="3200" b="1" dirty="0" smtClean="0">
                <a:solidFill>
                  <a:srgbClr val="002060"/>
                </a:solidFill>
              </a:rPr>
              <a:t>imagination, famous.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5103136"/>
            <a:ext cx="1922473" cy="1440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333977"/>
            <a:ext cx="1922473" cy="1440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283136"/>
            <a:ext cx="2249997" cy="1260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745" y="5011900"/>
            <a:ext cx="1728000" cy="1440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5474" y="3045999"/>
            <a:ext cx="1847271" cy="1440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4743136"/>
            <a:ext cx="1800000" cy="1800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51520" y="1333977"/>
            <a:ext cx="620484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1.Agatha Christie was a …. English writer.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2. People use a …. to find a way back.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3. Tom is the best pupil in the class. He is 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very ………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4. There were ….. books on the shelf.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5. What can people do to …. ecological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problems? 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6. Talented authors have a vivid…..</a:t>
            </a:r>
          </a:p>
          <a:p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73455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Hide, initials, cozy, glance, explore.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474" y="4509578"/>
            <a:ext cx="1260000" cy="1260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834" y="4495862"/>
            <a:ext cx="2790825" cy="16383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124744"/>
            <a:ext cx="2242503" cy="1260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555" y="2726999"/>
            <a:ext cx="2109839" cy="1404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509120"/>
            <a:ext cx="2619375" cy="17430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95536" y="1412776"/>
            <a:ext cx="621163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We found the …. on the walls of the cave.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 The children like to ….. in the garden.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Jane’s flat is comfortable and ……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At first …… the object looked strange.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Polly ….. the forest very attentively. </a:t>
            </a:r>
          </a:p>
          <a:p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2526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Write down the words.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Intelligent</a:t>
            </a:r>
            <a:r>
              <a:rPr lang="ru-RU" dirty="0" smtClean="0">
                <a:solidFill>
                  <a:srgbClr val="002060"/>
                </a:solidFill>
              </a:rPr>
              <a:t> – умный, </a:t>
            </a:r>
            <a:r>
              <a:rPr lang="en-US" dirty="0" smtClean="0">
                <a:solidFill>
                  <a:srgbClr val="002060"/>
                </a:solidFill>
              </a:rPr>
              <a:t>imagination - </a:t>
            </a:r>
            <a:r>
              <a:rPr lang="ru-RU" dirty="0" smtClean="0">
                <a:solidFill>
                  <a:srgbClr val="002060"/>
                </a:solidFill>
              </a:rPr>
              <a:t>воображение,</a:t>
            </a:r>
            <a:r>
              <a:rPr lang="en-US" dirty="0" smtClean="0">
                <a:solidFill>
                  <a:srgbClr val="002060"/>
                </a:solidFill>
              </a:rPr>
              <a:t> several – </a:t>
            </a:r>
            <a:r>
              <a:rPr lang="ru-RU" dirty="0" smtClean="0">
                <a:solidFill>
                  <a:srgbClr val="002060"/>
                </a:solidFill>
              </a:rPr>
              <a:t>несколько, </a:t>
            </a:r>
            <a:r>
              <a:rPr lang="en-US" dirty="0" smtClean="0">
                <a:solidFill>
                  <a:srgbClr val="002060"/>
                </a:solidFill>
              </a:rPr>
              <a:t>solve - </a:t>
            </a:r>
            <a:r>
              <a:rPr lang="ru-RU" dirty="0" smtClean="0">
                <a:solidFill>
                  <a:srgbClr val="002060"/>
                </a:solidFill>
              </a:rPr>
              <a:t>решить,</a:t>
            </a:r>
            <a:r>
              <a:rPr lang="en-US" dirty="0" smtClean="0">
                <a:solidFill>
                  <a:srgbClr val="002060"/>
                </a:solidFill>
              </a:rPr>
              <a:t> hide – </a:t>
            </a:r>
            <a:r>
              <a:rPr lang="ru-RU" dirty="0" smtClean="0">
                <a:solidFill>
                  <a:srgbClr val="002060"/>
                </a:solidFill>
              </a:rPr>
              <a:t>прятаться, </a:t>
            </a:r>
            <a:r>
              <a:rPr lang="en-US" dirty="0" smtClean="0">
                <a:solidFill>
                  <a:srgbClr val="002060"/>
                </a:solidFill>
              </a:rPr>
              <a:t>cozy - </a:t>
            </a:r>
            <a:r>
              <a:rPr lang="ru-RU" dirty="0" smtClean="0">
                <a:solidFill>
                  <a:srgbClr val="002060"/>
                </a:solidFill>
              </a:rPr>
              <a:t>уютный,  </a:t>
            </a:r>
            <a:r>
              <a:rPr lang="en-US" dirty="0" smtClean="0">
                <a:solidFill>
                  <a:srgbClr val="002060"/>
                </a:solidFill>
              </a:rPr>
              <a:t>glance – </a:t>
            </a:r>
            <a:r>
              <a:rPr lang="ru-RU" dirty="0" smtClean="0">
                <a:solidFill>
                  <a:srgbClr val="002060"/>
                </a:solidFill>
              </a:rPr>
              <a:t>взгляд, </a:t>
            </a:r>
            <a:r>
              <a:rPr lang="en-US" dirty="0" smtClean="0">
                <a:solidFill>
                  <a:srgbClr val="002060"/>
                </a:solidFill>
              </a:rPr>
              <a:t>explore - </a:t>
            </a:r>
            <a:r>
              <a:rPr lang="ru-RU" dirty="0" smtClean="0">
                <a:solidFill>
                  <a:srgbClr val="002060"/>
                </a:solidFill>
              </a:rPr>
              <a:t>исследовать.</a:t>
            </a:r>
            <a:endParaRPr lang="en-US" dirty="0" smtClean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Write-wrote (</a:t>
            </a:r>
            <a:r>
              <a:rPr lang="ru-RU" dirty="0" smtClean="0">
                <a:solidFill>
                  <a:srgbClr val="002060"/>
                </a:solidFill>
              </a:rPr>
              <a:t>писать-писал), </a:t>
            </a:r>
            <a:r>
              <a:rPr lang="en-US" dirty="0" smtClean="0">
                <a:solidFill>
                  <a:srgbClr val="002060"/>
                </a:solidFill>
              </a:rPr>
              <a:t>catch-caught (</a:t>
            </a:r>
            <a:r>
              <a:rPr lang="ru-RU" dirty="0" smtClean="0">
                <a:solidFill>
                  <a:srgbClr val="002060"/>
                </a:solidFill>
              </a:rPr>
              <a:t>поймать-поймал), </a:t>
            </a:r>
            <a:r>
              <a:rPr lang="en-US" dirty="0" smtClean="0">
                <a:solidFill>
                  <a:srgbClr val="002060"/>
                </a:solidFill>
              </a:rPr>
              <a:t>find – found (</a:t>
            </a:r>
            <a:r>
              <a:rPr lang="ru-RU" dirty="0" smtClean="0">
                <a:solidFill>
                  <a:srgbClr val="002060"/>
                </a:solidFill>
              </a:rPr>
              <a:t>найти-нашел), </a:t>
            </a:r>
            <a:r>
              <a:rPr lang="en-US" dirty="0" smtClean="0">
                <a:solidFill>
                  <a:srgbClr val="002060"/>
                </a:solidFill>
              </a:rPr>
              <a:t>meet-met (</a:t>
            </a:r>
            <a:r>
              <a:rPr lang="ru-RU" dirty="0" smtClean="0">
                <a:solidFill>
                  <a:srgbClr val="002060"/>
                </a:solidFill>
              </a:rPr>
              <a:t>встретить-встретил), </a:t>
            </a:r>
            <a:r>
              <a:rPr lang="en-US" dirty="0" smtClean="0">
                <a:solidFill>
                  <a:srgbClr val="002060"/>
                </a:solidFill>
              </a:rPr>
              <a:t>be-was, were (</a:t>
            </a:r>
            <a:r>
              <a:rPr lang="ru-RU" dirty="0" smtClean="0">
                <a:solidFill>
                  <a:srgbClr val="002060"/>
                </a:solidFill>
              </a:rPr>
              <a:t>быть -  был, были).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93529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474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Module 2. Books and Authors. </vt:lpstr>
      <vt:lpstr>Drama, suspense story, biography, adventure.</vt:lpstr>
      <vt:lpstr>Mystery, humorous story, science fiction story. </vt:lpstr>
      <vt:lpstr>Grammar. Past Simple. </vt:lpstr>
      <vt:lpstr>Open the brackets.</vt:lpstr>
      <vt:lpstr>Open the brackets. </vt:lpstr>
      <vt:lpstr>Intelligent, compass, solve, several,  imagination, famous. </vt:lpstr>
      <vt:lpstr>Hide, initials, cozy, glance, explore.</vt:lpstr>
      <vt:lpstr>Write down the words.</vt:lpstr>
      <vt:lpstr>Thank you for attention.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2. Books and Authors.</dc:title>
  <dc:creator>Татьяна</dc:creator>
  <cp:lastModifiedBy>Татьяна</cp:lastModifiedBy>
  <cp:revision>32</cp:revision>
  <dcterms:created xsi:type="dcterms:W3CDTF">2017-11-12T13:36:53Z</dcterms:created>
  <dcterms:modified xsi:type="dcterms:W3CDTF">2019-10-31T18:23:06Z</dcterms:modified>
</cp:coreProperties>
</file>