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300" r:id="rId2"/>
    <p:sldId id="301" r:id="rId3"/>
    <p:sldId id="311" r:id="rId4"/>
    <p:sldId id="309" r:id="rId5"/>
    <p:sldId id="304" r:id="rId6"/>
    <p:sldId id="305" r:id="rId7"/>
    <p:sldId id="306" r:id="rId8"/>
    <p:sldId id="307" r:id="rId9"/>
    <p:sldId id="280" r:id="rId10"/>
    <p:sldId id="258" r:id="rId11"/>
    <p:sldId id="256" r:id="rId12"/>
    <p:sldId id="281" r:id="rId13"/>
    <p:sldId id="283" r:id="rId14"/>
    <p:sldId id="285" r:id="rId15"/>
    <p:sldId id="284" r:id="rId16"/>
    <p:sldId id="287" r:id="rId17"/>
    <p:sldId id="298" r:id="rId18"/>
    <p:sldId id="289" r:id="rId19"/>
    <p:sldId id="292" r:id="rId20"/>
    <p:sldId id="293" r:id="rId21"/>
    <p:sldId id="294" r:id="rId22"/>
    <p:sldId id="295" r:id="rId23"/>
    <p:sldId id="296" r:id="rId24"/>
    <p:sldId id="297" r:id="rId25"/>
    <p:sldId id="290" r:id="rId26"/>
    <p:sldId id="265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30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1FAC-2665-43A9-BDBE-DBF697809075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A7C61-D432-43AA-9523-C53A04FF8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5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0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06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1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7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96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81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6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6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46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0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BE4B-DB9C-414C-9B93-67A1B7794FAB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EBAF-27F3-493C-A6BC-894D418DD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69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US" b="1" dirty="0" smtClean="0"/>
              <a:t>Spotlight-2.</a:t>
            </a:r>
            <a:br>
              <a:rPr lang="en-US" b="1" dirty="0" smtClean="0"/>
            </a:br>
            <a:r>
              <a:rPr lang="en-US" b="1" dirty="0" smtClean="0"/>
              <a:t>Module 5. Unit 13a.</a:t>
            </a:r>
            <a:br>
              <a:rPr lang="en-US" b="1" dirty="0" smtClean="0"/>
            </a:br>
            <a:r>
              <a:rPr lang="en-US" b="1" dirty="0" smtClean="0"/>
              <a:t>“My holidays”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320480"/>
          </a:xfrm>
        </p:spPr>
        <p:txBody>
          <a:bodyPr/>
          <a:lstStyle/>
          <a:p>
            <a:r>
              <a:rPr lang="ru-RU" sz="2800" b="1" u="sng" dirty="0" smtClean="0"/>
              <a:t>Цель: </a:t>
            </a:r>
            <a:r>
              <a:rPr lang="ru-RU" sz="2800" b="1" dirty="0" smtClean="0"/>
              <a:t>формирование лексических навыков, навыков говорения </a:t>
            </a:r>
          </a:p>
          <a:p>
            <a:r>
              <a:rPr lang="ru-RU" sz="2800" b="1" u="sng" dirty="0" smtClean="0"/>
              <a:t>Задачи:</a:t>
            </a:r>
          </a:p>
          <a:p>
            <a:pPr marL="0" indent="0" algn="just">
              <a:buNone/>
            </a:pPr>
            <a:r>
              <a:rPr lang="ru-RU" sz="2800" b="1" dirty="0" smtClean="0"/>
              <a:t>- познакомить обучающихся с новыми </a:t>
            </a:r>
            <a:r>
              <a:rPr lang="ru-RU" sz="2800" b="1" dirty="0" err="1" smtClean="0"/>
              <a:t>лексическами</a:t>
            </a:r>
            <a:r>
              <a:rPr lang="ru-RU" sz="2800" b="1" dirty="0" smtClean="0"/>
              <a:t> единицами по темам «Погода. Одежда»</a:t>
            </a:r>
          </a:p>
          <a:p>
            <a:pPr marL="0" indent="0" algn="just">
              <a:buNone/>
            </a:pPr>
            <a:r>
              <a:rPr lang="ru-RU" sz="2800" b="1" dirty="0" smtClean="0"/>
              <a:t>- развивать навыки говорения (диалогическая речь)</a:t>
            </a:r>
          </a:p>
          <a:p>
            <a:pPr marL="0" indent="0" algn="just">
              <a:buNone/>
            </a:pPr>
            <a:r>
              <a:rPr lang="ru-RU" sz="2800" b="1" dirty="0" smtClean="0"/>
              <a:t>- развивать навыки </a:t>
            </a:r>
            <a:r>
              <a:rPr lang="ru-RU" sz="2800" b="1" dirty="0" err="1" smtClean="0"/>
              <a:t>аудирования</a:t>
            </a:r>
            <a:r>
              <a:rPr lang="ru-RU" sz="2800" b="1" dirty="0" smtClean="0"/>
              <a:t>, чтения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3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What’s the weather like?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сейчас погода?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sz="12400" b="1" dirty="0" smtClean="0"/>
              <a:t>           It’s </a:t>
            </a:r>
          </a:p>
          <a:p>
            <a:pPr marL="0" indent="0">
              <a:buNone/>
            </a:pPr>
            <a:endParaRPr lang="en-US" sz="6600" b="1" dirty="0" smtClean="0"/>
          </a:p>
          <a:p>
            <a:r>
              <a:rPr lang="en-US" sz="7800" b="1" dirty="0" smtClean="0"/>
              <a:t> </a:t>
            </a:r>
            <a:r>
              <a:rPr lang="en-US" sz="8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sunny</a:t>
            </a:r>
            <a:r>
              <a:rPr lang="en-US" sz="85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7800" b="1" dirty="0" smtClean="0"/>
              <a:t>               </a:t>
            </a:r>
          </a:p>
          <a:p>
            <a:r>
              <a:rPr lang="en-US" sz="7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7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</a:t>
            </a:r>
            <a:r>
              <a:rPr lang="en-US" sz="8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raining</a:t>
            </a:r>
            <a:r>
              <a:rPr lang="en-US" sz="77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7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7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</a:t>
            </a:r>
            <a:r>
              <a:rPr lang="en-US" sz="8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hot</a:t>
            </a:r>
            <a:endParaRPr lang="en-US" sz="77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339752" y="2636912"/>
            <a:ext cx="1656184" cy="756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499992" y="2710732"/>
            <a:ext cx="1" cy="24464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92080" y="2636912"/>
            <a:ext cx="1584176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12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" y="980728"/>
            <a:ext cx="9144000" cy="57512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1983" y="0"/>
            <a:ext cx="7772400" cy="17008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i="1" dirty="0" smtClean="0"/>
              <a:t>Now you say.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What’s the weather like?</a:t>
            </a:r>
            <a:endParaRPr lang="ru-RU" sz="4900" b="1" dirty="0"/>
          </a:p>
        </p:txBody>
      </p:sp>
    </p:spTree>
    <p:extLst>
      <p:ext uri="{BB962C8B-B14F-4D97-AF65-F5344CB8AC3E}">
        <p14:creationId xmlns:p14="http://schemas.microsoft.com/office/powerpoint/2010/main" xmlns="" val="23869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148" y="0"/>
            <a:ext cx="9163147" cy="6932120"/>
          </a:xfrm>
        </p:spPr>
      </p:pic>
    </p:spTree>
    <p:extLst>
      <p:ext uri="{BB962C8B-B14F-4D97-AF65-F5344CB8AC3E}">
        <p14:creationId xmlns:p14="http://schemas.microsoft.com/office/powerpoint/2010/main" xmlns="" val="42900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439" y="0"/>
            <a:ext cx="917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7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62" cy="6858000"/>
          </a:xfrm>
        </p:spPr>
      </p:pic>
    </p:spTree>
    <p:extLst>
      <p:ext uri="{BB962C8B-B14F-4D97-AF65-F5344CB8AC3E}">
        <p14:creationId xmlns:p14="http://schemas.microsoft.com/office/powerpoint/2010/main" xmlns="" val="13655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171400"/>
            <a:ext cx="3547686" cy="3547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0" y="3781112"/>
            <a:ext cx="3168352" cy="31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784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39 -0.05295 L -0.79132 -0.0256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85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660565" cy="7245424"/>
          </a:xfrm>
        </p:spPr>
      </p:pic>
    </p:spTree>
    <p:extLst>
      <p:ext uri="{BB962C8B-B14F-4D97-AF65-F5344CB8AC3E}">
        <p14:creationId xmlns:p14="http://schemas.microsoft.com/office/powerpoint/2010/main" xmlns="" val="38440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315416"/>
            <a:ext cx="3816424" cy="3931204"/>
          </a:xfrm>
        </p:spPr>
      </p:pic>
    </p:spTree>
    <p:extLst>
      <p:ext uri="{BB962C8B-B14F-4D97-AF65-F5344CB8AC3E}">
        <p14:creationId xmlns:p14="http://schemas.microsoft.com/office/powerpoint/2010/main" xmlns="" val="20258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/>
              <a:t>Clothes</a:t>
            </a:r>
            <a:endParaRPr lang="ru-RU" sz="13800" b="1" dirty="0"/>
          </a:p>
        </p:txBody>
      </p:sp>
      <p:pic>
        <p:nvPicPr>
          <p:cNvPr id="2050" name="Picture 2" descr="C:\Users\Ольга Николаевна\Desktop\ШКОЛА\ENGLISH\Spotlight\2 класс\ПРЕЗЕНТАЦИИ\13 a\1775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851" y="1671351"/>
            <a:ext cx="6840760" cy="51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9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186808" cy="6480720"/>
          </a:xfrm>
        </p:spPr>
        <p:txBody>
          <a:bodyPr>
            <a:normAutofit fontScale="25000" lnSpcReduction="20000"/>
          </a:bodyPr>
          <a:lstStyle/>
          <a:p>
            <a:r>
              <a:rPr lang="en-US" sz="21600" b="1" dirty="0"/>
              <a:t> cap </a:t>
            </a:r>
            <a:endParaRPr lang="ru-RU" sz="21600" b="1" dirty="0"/>
          </a:p>
          <a:p>
            <a:r>
              <a:rPr lang="ru-RU" sz="21600" b="1" dirty="0"/>
              <a:t> </a:t>
            </a:r>
            <a:r>
              <a:rPr lang="en-US" sz="21600" b="1" dirty="0"/>
              <a:t>hat</a:t>
            </a:r>
          </a:p>
          <a:p>
            <a:r>
              <a:rPr lang="en-US" sz="21600" b="1" dirty="0"/>
              <a:t> ja</a:t>
            </a:r>
            <a:r>
              <a:rPr lang="en-US" sz="2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ck</a:t>
            </a:r>
            <a:r>
              <a:rPr lang="en-US" sz="21600" b="1" dirty="0"/>
              <a:t>et</a:t>
            </a:r>
          </a:p>
          <a:p>
            <a:r>
              <a:rPr lang="en-US" sz="21600" b="1" dirty="0"/>
              <a:t> </a:t>
            </a:r>
            <a:r>
              <a:rPr lang="en-US" sz="2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</a:t>
            </a:r>
            <a:r>
              <a:rPr lang="en-US" sz="21600" b="1" dirty="0">
                <a:solidFill>
                  <a:srgbClr val="FF0000"/>
                </a:solidFill>
              </a:rPr>
              <a:t>or</a:t>
            </a:r>
            <a:r>
              <a:rPr lang="en-US" sz="21600" b="1" dirty="0"/>
              <a:t>ts</a:t>
            </a:r>
          </a:p>
          <a:p>
            <a:r>
              <a:rPr lang="en-US" sz="21600" b="1" dirty="0"/>
              <a:t> c</a:t>
            </a:r>
            <a:r>
              <a:rPr lang="en-US" sz="21600" b="1" dirty="0">
                <a:solidFill>
                  <a:srgbClr val="FF0000"/>
                </a:solidFill>
              </a:rPr>
              <a:t>oa</a:t>
            </a:r>
            <a:r>
              <a:rPr lang="en-US" sz="21600" b="1" dirty="0"/>
              <a:t>t</a:t>
            </a:r>
          </a:p>
          <a:p>
            <a:r>
              <a:rPr lang="en-US" sz="21600" b="1" dirty="0"/>
              <a:t> rainc</a:t>
            </a:r>
            <a:r>
              <a:rPr lang="en-US" sz="21600" b="1" dirty="0">
                <a:solidFill>
                  <a:srgbClr val="FF0000"/>
                </a:solidFill>
              </a:rPr>
              <a:t>oa</a:t>
            </a:r>
            <a:r>
              <a:rPr lang="en-US" sz="21600" b="1" dirty="0"/>
              <a:t>t</a:t>
            </a:r>
          </a:p>
          <a:p>
            <a:r>
              <a:rPr lang="en-US" sz="21600" b="1" dirty="0"/>
              <a:t> take o</a:t>
            </a:r>
            <a:r>
              <a:rPr lang="en-US" sz="21600" b="1" u="sng" dirty="0"/>
              <a:t>ff</a:t>
            </a:r>
          </a:p>
          <a:p>
            <a:r>
              <a:rPr lang="en-US" sz="21600" b="1" dirty="0"/>
              <a:t> put on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44008" y="188640"/>
            <a:ext cx="4186808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600" b="1" dirty="0" smtClean="0"/>
              <a:t> </a:t>
            </a:r>
            <a:r>
              <a:rPr lang="ru-RU" sz="21600" b="1" dirty="0" smtClean="0"/>
              <a:t>кепка</a:t>
            </a:r>
          </a:p>
          <a:p>
            <a:r>
              <a:rPr lang="ru-RU" sz="21600" b="1" dirty="0" smtClean="0"/>
              <a:t> шапка</a:t>
            </a:r>
            <a:endParaRPr lang="en-US" sz="21600" b="1" dirty="0" smtClean="0"/>
          </a:p>
          <a:p>
            <a:r>
              <a:rPr lang="en-US" sz="21600" b="1" dirty="0" smtClean="0"/>
              <a:t> </a:t>
            </a:r>
            <a:r>
              <a:rPr lang="ru-RU" sz="21600" b="1" dirty="0" smtClean="0"/>
              <a:t>куртка</a:t>
            </a:r>
            <a:endParaRPr lang="en-US" sz="21600" b="1" dirty="0" smtClean="0"/>
          </a:p>
          <a:p>
            <a:r>
              <a:rPr lang="en-US" sz="21600" b="1" dirty="0" smtClean="0"/>
              <a:t> </a:t>
            </a:r>
            <a:r>
              <a:rPr lang="ru-RU" sz="21600" b="1" dirty="0" smtClean="0"/>
              <a:t>шорты</a:t>
            </a:r>
            <a:endParaRPr lang="en-US" sz="21600" b="1" dirty="0" smtClean="0"/>
          </a:p>
          <a:p>
            <a:r>
              <a:rPr lang="en-US" sz="21600" b="1" dirty="0" smtClean="0"/>
              <a:t> </a:t>
            </a:r>
            <a:r>
              <a:rPr lang="ru-RU" sz="21600" b="1" dirty="0" smtClean="0"/>
              <a:t>пальто</a:t>
            </a:r>
            <a:endParaRPr lang="en-US" sz="21600" b="1" dirty="0" smtClean="0"/>
          </a:p>
          <a:p>
            <a:r>
              <a:rPr lang="en-US" sz="21600" b="1" dirty="0" smtClean="0"/>
              <a:t> </a:t>
            </a:r>
            <a:r>
              <a:rPr lang="ru-RU" sz="21600" b="1" dirty="0" smtClean="0"/>
              <a:t>плащ</a:t>
            </a:r>
            <a:endParaRPr lang="en-US" sz="21600" b="1" dirty="0" smtClean="0"/>
          </a:p>
          <a:p>
            <a:r>
              <a:rPr lang="en-US" sz="21600" b="1" dirty="0" smtClean="0"/>
              <a:t> </a:t>
            </a:r>
            <a:r>
              <a:rPr lang="ru-RU" sz="21600" b="1" dirty="0" smtClean="0"/>
              <a:t>снимать</a:t>
            </a:r>
            <a:endParaRPr lang="en-US" sz="21600" b="1" dirty="0" smtClean="0"/>
          </a:p>
          <a:p>
            <a:r>
              <a:rPr lang="en-US" sz="21600" b="1" dirty="0" smtClean="0"/>
              <a:t> </a:t>
            </a:r>
            <a:r>
              <a:rPr lang="ru-RU" sz="21600" b="1" dirty="0" smtClean="0"/>
              <a:t>надевать</a:t>
            </a:r>
            <a:endParaRPr lang="en-US" sz="21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 descr="http://ielts-repetitor-moscow.narod.ru/olderfiles/1/globe-Spoken-English-math-skype-TO-85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81"/>
          <a:stretch/>
        </p:blipFill>
        <p:spPr bwMode="auto">
          <a:xfrm>
            <a:off x="2051720" y="1268760"/>
            <a:ext cx="4824536" cy="48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6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96278"/>
            <a:ext cx="7704856" cy="5615404"/>
          </a:xfrm>
        </p:spPr>
      </p:pic>
    </p:spTree>
    <p:extLst>
      <p:ext uri="{BB962C8B-B14F-4D97-AF65-F5344CB8AC3E}">
        <p14:creationId xmlns:p14="http://schemas.microsoft.com/office/powerpoint/2010/main" xmlns="" val="12100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4"/>
            <a:ext cx="8555404" cy="5400600"/>
          </a:xfrm>
        </p:spPr>
      </p:pic>
    </p:spTree>
    <p:extLst>
      <p:ext uri="{BB962C8B-B14F-4D97-AF65-F5344CB8AC3E}">
        <p14:creationId xmlns:p14="http://schemas.microsoft.com/office/powerpoint/2010/main" xmlns="" val="37426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692696"/>
            <a:ext cx="5244798" cy="5796882"/>
          </a:xfrm>
        </p:spPr>
      </p:pic>
    </p:spTree>
    <p:extLst>
      <p:ext uri="{BB962C8B-B14F-4D97-AF65-F5344CB8AC3E}">
        <p14:creationId xmlns:p14="http://schemas.microsoft.com/office/powerpoint/2010/main" xmlns="" val="1508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908720"/>
            <a:ext cx="5550985" cy="5411338"/>
          </a:xfrm>
        </p:spPr>
      </p:pic>
    </p:spTree>
    <p:extLst>
      <p:ext uri="{BB962C8B-B14F-4D97-AF65-F5344CB8AC3E}">
        <p14:creationId xmlns:p14="http://schemas.microsoft.com/office/powerpoint/2010/main" xmlns="" val="9688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3" y="525982"/>
            <a:ext cx="5112568" cy="5923527"/>
          </a:xfrm>
        </p:spPr>
      </p:pic>
    </p:spTree>
    <p:extLst>
      <p:ext uri="{BB962C8B-B14F-4D97-AF65-F5344CB8AC3E}">
        <p14:creationId xmlns:p14="http://schemas.microsoft.com/office/powerpoint/2010/main" xmlns="" val="5978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0804"/>
            <a:ext cx="7344816" cy="5632625"/>
          </a:xfrm>
        </p:spPr>
      </p:pic>
    </p:spTree>
    <p:extLst>
      <p:ext uri="{BB962C8B-B14F-4D97-AF65-F5344CB8AC3E}">
        <p14:creationId xmlns:p14="http://schemas.microsoft.com/office/powerpoint/2010/main" xmlns="" val="21481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872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ВСТАВЬТЕ: 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OFF  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ON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653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It’s hot! </a:t>
            </a:r>
            <a:r>
              <a:rPr lang="ru-RU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___________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hat!</a:t>
            </a:r>
          </a:p>
          <a:p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It’s hot! </a:t>
            </a:r>
            <a:r>
              <a:rPr lang="ru-RU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__________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jacket!</a:t>
            </a:r>
          </a:p>
          <a:p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It’s snowing!</a:t>
            </a:r>
            <a:r>
              <a:rPr lang="ru-RU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_______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coat!</a:t>
            </a:r>
          </a:p>
          <a:p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It’s raining! </a:t>
            </a:r>
            <a:r>
              <a:rPr lang="ru-RU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____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raincoat!</a:t>
            </a:r>
          </a:p>
          <a:p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It’s  windy!</a:t>
            </a:r>
            <a:r>
              <a:rPr lang="ru-RU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_______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shorts and </a:t>
            </a:r>
            <a:r>
              <a:rPr lang="ru-RU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_________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jeans!</a:t>
            </a:r>
            <a:endParaRPr lang="ru-RU" sz="4400" b="1" dirty="0">
              <a:latin typeface="Comic Sans MS" pitchFamily="66" charset="0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348880"/>
            <a:ext cx="259228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 on</a:t>
            </a:r>
            <a:endParaRPr lang="ru-RU" sz="44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1" y="6298116"/>
            <a:ext cx="2338371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 on</a:t>
            </a:r>
            <a:endParaRPr lang="ru-RU" sz="44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5504" y="4705136"/>
            <a:ext cx="1412540" cy="6680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 on</a:t>
            </a:r>
            <a:endParaRPr lang="ru-RU" sz="32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020019"/>
            <a:ext cx="194421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 on</a:t>
            </a:r>
            <a:endParaRPr lang="ru-RU" sz="44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5504" y="5517441"/>
            <a:ext cx="19526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 off</a:t>
            </a:r>
            <a:endParaRPr lang="ru-RU" sz="32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139983"/>
            <a:ext cx="259228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 off</a:t>
            </a:r>
            <a:endParaRPr lang="ru-RU" sz="44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2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 Николаевна\Desktop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0" y="3140969"/>
            <a:ext cx="929040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Now listen to the dialogue.</a:t>
            </a:r>
            <a:br>
              <a:rPr lang="en-US" sz="5400" b="1" dirty="0" smtClean="0"/>
            </a:br>
            <a:r>
              <a:rPr lang="en-US" sz="5400" b="1" dirty="0" smtClean="0"/>
              <a:t>Ex. 3 p.99</a:t>
            </a:r>
            <a:endParaRPr lang="ru-RU" sz="5400" b="1" dirty="0"/>
          </a:p>
        </p:txBody>
      </p:sp>
      <p:pic>
        <p:nvPicPr>
          <p:cNvPr id="6" name="02 - Unit 13 Ex. 3, p. 99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844824"/>
            <a:ext cx="1152128" cy="1152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xmlns="" val="14800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00342"/>
            <a:ext cx="55707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76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What’s this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479279" cy="42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30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74582"/>
            <a:ext cx="2881858" cy="47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1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3469831" cy="390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66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37142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96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809351" cy="40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62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339753" y="4149080"/>
            <a:ext cx="6807160" cy="27089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9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en-US" sz="9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96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9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9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9600" b="1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9600" b="1" dirty="0" smtClean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en-US" sz="9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ru-RU" sz="96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155</Words>
  <Application>Microsoft Office PowerPoint</Application>
  <PresentationFormat>Экран (4:3)</PresentationFormat>
  <Paragraphs>51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Spotlight-2. Module 5. Unit 13a. “My holidays”</vt:lpstr>
      <vt:lpstr> </vt:lpstr>
      <vt:lpstr> </vt:lpstr>
      <vt:lpstr> What’s this?</vt:lpstr>
      <vt:lpstr> </vt:lpstr>
      <vt:lpstr> </vt:lpstr>
      <vt:lpstr> </vt:lpstr>
      <vt:lpstr> </vt:lpstr>
      <vt:lpstr>My holidays</vt:lpstr>
      <vt:lpstr> - What’s the weather like? Какая сейчас погода?</vt:lpstr>
      <vt:lpstr>Now you say.  What’s the weather like?</vt:lpstr>
      <vt:lpstr>Слайд 12</vt:lpstr>
      <vt:lpstr>Слайд 13</vt:lpstr>
      <vt:lpstr>Слайд 14</vt:lpstr>
      <vt:lpstr>Слайд 15</vt:lpstr>
      <vt:lpstr>Слайд 16</vt:lpstr>
      <vt:lpstr>Слайд 17</vt:lpstr>
      <vt:lpstr>Clothes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ВСТАВЬТЕ:    TAKE OFF  or   PUT ON</vt:lpstr>
      <vt:lpstr>Now listen to the dialogue. Ex. 3 p.99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HOLIDAYS!</dc:title>
  <dc:creator>Аня</dc:creator>
  <cp:lastModifiedBy>ЭДИК МОВСИСЯН</cp:lastModifiedBy>
  <cp:revision>109</cp:revision>
  <dcterms:created xsi:type="dcterms:W3CDTF">2012-02-04T06:24:45Z</dcterms:created>
  <dcterms:modified xsi:type="dcterms:W3CDTF">2019-03-08T17:56:43Z</dcterms:modified>
</cp:coreProperties>
</file>