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57" r:id="rId3"/>
    <p:sldId id="258" r:id="rId4"/>
    <p:sldId id="259" r:id="rId5"/>
    <p:sldId id="291" r:id="rId6"/>
    <p:sldId id="292" r:id="rId7"/>
    <p:sldId id="283" r:id="rId8"/>
    <p:sldId id="284" r:id="rId9"/>
    <p:sldId id="293" r:id="rId10"/>
    <p:sldId id="269" r:id="rId11"/>
    <p:sldId id="270" r:id="rId12"/>
    <p:sldId id="289" r:id="rId13"/>
    <p:sldId id="29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D2"/>
    <a:srgbClr val="002D86"/>
    <a:srgbClr val="003BB0"/>
    <a:srgbClr val="CD7C05"/>
    <a:srgbClr val="BA6918"/>
    <a:srgbClr val="EEA512"/>
    <a:srgbClr val="DA8810"/>
    <a:srgbClr val="EE9716"/>
    <a:srgbClr val="1F4A7F"/>
    <a:srgbClr val="7E82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zhegov.textologia.ru/definit/igo/?q=742&amp;n=173691" TargetMode="External"/><Relationship Id="rId2" Type="http://schemas.openxmlformats.org/officeDocument/2006/relationships/hyperlink" Target="http://slovardalja.net/word.php?wordid=1089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632" y="185736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Монголо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татары и Русь в отечественной историографии XIX-XX вв. : МНОГООБРАЗИЕ ТОЧЕК ЗРЕНИЯ НА ПРОБЛЕМУ»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142852"/>
            <a:ext cx="3916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Выводы: </a:t>
            </a:r>
            <a:endParaRPr lang="ru-RU" sz="6000" b="1" i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419745"/>
            <a:ext cx="856895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Дискуссия, было ли иго на Руси, разделила историков на два лагеря: одни из них (среди них Н.М.Карамзин, С.М. Соловьев, Б.Д.Греков и др.) считают, что несомненно Русь оказалась в экономической и политической зависимости от монгол, другие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Л.Н.Гумилев, Г.В. Вернадский  и др.) утверждают, что было не иго, а союз.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проблему взаимовлияния Руси и Орды нет единого мнения историков. Существует ряд теорий, каждая из которых выбирает из множества исторических фактов свои факты, выстраивает свою причинно-следственную связь.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склоняюсь к самой распространённой точке зрения, заключающейся в том, что отношения монголо-татар и русских княжеств представляли не что иное, как иго.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kumimoji="0" lang="ru-RU" sz="2000" b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764704"/>
            <a:ext cx="37799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b="1" i="1" dirty="0" smtClean="0"/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выдвинутая в начале исследования, на мой взгляд, полностью подтвердилась. Безусловно, влияние ордынского владычества на Русь изменило поступательное развитие Руси, обусловило значительное отставание от государств Европы. Наши пути разошлись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thumbs.dreamstime.com/z/emoticon-holding-magnifying-glass-white-background-40947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thumbs.dreamstime.com/z/emoticon-holding-magnifying-glass-white-background-40947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www.bragmedallion.com/wp-content/uploads/WRI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www.bragmedallion.com/wp-content/uploads/WRI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5" descr="Глазунов Илья Сергеевич. Штурм града. 1980г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16" y="3429000"/>
            <a:ext cx="4647518" cy="33123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" name="Рисунок 4" descr="2_1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746583" cy="3024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56193"/>
            <a:ext cx="850112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5. </a:t>
            </a:r>
            <a:r>
              <a:rPr lang="ru-RU" dirty="0" smtClean="0"/>
              <a:t>Доказательством исторической реальности татаро-монгольского ига являются следующие факты: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отставание русских земель от развитых стран Западной Европы, огромный ущерб экономическому, политическому и культурному развитию Руси;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десятки тысяч людей погибли в битвах или были угнаны в рабство;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значительная часть дохода в виде дани отправлялась в Орду;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запустели и пришли в упадок старые земледельческие центры и некогда освоенные территории. Граница земледелия отодвинулась на север, южные благодатные почвы получили название «Дикое поле»;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массовому разорению и уничтожению подверглись русские города;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упростились, а порой и исчезали многие ремесла, что тормозило создание мелкотоварного производства и, в конечном счете, задерживало экономическое развитие;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монгольское завоевание консервировало политическую раздробленность. Оно ослабило связи между различными частями государства;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были нарушены традиционные политические и торговые связи с другими странами. Вектор русской внешней политики, проходивший по линии «юг-север» (борьба с кочевой опасностью, устойчивые связи с Византией и через Балтику с Европой) кардинально переменил свою направленность на «запад-восток»;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 smtClean="0"/>
              <a:t> замедлились темпы культурного развития русских земель.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Вернадский Г.В. История России: Монголы и Русь. – Тверь: </a:t>
            </a:r>
            <a:r>
              <a:rPr lang="ru-RU" dirty="0" err="1" smtClean="0"/>
              <a:t>Леан</a:t>
            </a:r>
            <a:r>
              <a:rPr lang="ru-RU" dirty="0" smtClean="0"/>
              <a:t>, 2000.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Греков Б.Д., Якубовский А.Ю. Золотая Орда и ее падение. М., 1998.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Гумилёв Л.Н. Древняя Русь и Великая степь. М., 1992.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Гумилёв Л.Н. От Руси до России: Очерки этнической истории. СПб., 1992.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Карамзин Н.М. История государства Российского. М., 1998.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Соловьёв С.М. История России с древнейших времён. М., 1960.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Соловьев с.М. Об истории Древней России. – М.: Просвещение, 1992.</a:t>
            </a:r>
          </a:p>
          <a:p>
            <a:pPr marL="514350" indent="-514350">
              <a:buNone/>
            </a:pPr>
            <a:r>
              <a:rPr lang="ru-RU" dirty="0" smtClean="0"/>
              <a:t>Интернет- ресурсы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http://slovardalja.net/word.php?wordid=10892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http://ozhegov.textologia.ru/definit/igo/?q=742&amp;n=173691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https://ru.wikipedia.org/wiki/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358246" cy="28035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Спасибо за  </a:t>
            </a:r>
            <a:br>
              <a:rPr lang="ru-RU" sz="7200" dirty="0" smtClean="0"/>
            </a:br>
            <a:r>
              <a:rPr lang="ru-RU" sz="7200" dirty="0" smtClean="0"/>
              <a:t>         внимание!!!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3240" y="214290"/>
            <a:ext cx="560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D7C05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5400" b="1" i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D7C05"/>
                </a:solidFill>
                <a:latin typeface="Arial" pitchFamily="34" charset="0"/>
                <a:cs typeface="Arial" pitchFamily="34" charset="0"/>
              </a:rPr>
              <a:t>работы: </a:t>
            </a:r>
            <a:endParaRPr lang="ru-RU" sz="5400" b="1" i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D7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3215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изучить и сравнить  различные точки зрения по основным дискуссионным вопросам монгольского периода и сделать собственные выводы о том, было ли иго, а так же выяснить степень влияния ордынского владычества на исторический путь Руси.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previews.123rf.com/images/coramax/coramax1212/coramax121200260/17023260-3d-people-man-person-pointing-a-target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7084" y="4138104"/>
            <a:ext cx="2628254" cy="243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ientific research Stock Illustratio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15014" cy="1885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14290"/>
            <a:ext cx="3051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CD7C05"/>
                </a:solidFill>
                <a:latin typeface="Arial" pitchFamily="34" charset="0"/>
                <a:cs typeface="Arial" pitchFamily="34" charset="0"/>
              </a:rPr>
              <a:t>Задачи: </a:t>
            </a:r>
            <a:endParaRPr lang="ru-RU" sz="5400" b="1" i="1" cap="none" spc="0" dirty="0">
              <a:ln w="12700">
                <a:solidFill>
                  <a:sysClr val="windowText" lastClr="000000"/>
                </a:solidFill>
              </a:ln>
              <a:solidFill>
                <a:srgbClr val="CD7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2000240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Подбор и  изучение литературы по данному вопросу;</a:t>
            </a:r>
          </a:p>
          <a:p>
            <a:pPr lvl="0">
              <a:buFont typeface="Wingdings" pitchFamily="2" charset="2"/>
              <a:buChar char="Ø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Систематизация материала;</a:t>
            </a:r>
          </a:p>
          <a:p>
            <a:pPr lvl="0">
              <a:buFont typeface="Wingdings" pitchFamily="2" charset="2"/>
              <a:buChar char="Ø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Обобщив информацию,  представить в виде таблицы результаты моей работы.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00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D7C05"/>
                </a:solidFill>
                <a:latin typeface="Arial" pitchFamily="34" charset="0"/>
                <a:cs typeface="Arial" pitchFamily="34" charset="0"/>
              </a:rPr>
              <a:t>Гипотеза: </a:t>
            </a:r>
            <a:endParaRPr lang="ru-RU" sz="5400" b="1" i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D7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55776" y="1077415"/>
            <a:ext cx="61206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влияние ордынского владычества на Русь изменило поступательное развитие Руси, обусловило значительное отставание от государств Европы.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251520" y="1196752"/>
            <a:ext cx="2160240" cy="356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деревн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18720"/>
            <a:ext cx="3728150" cy="23392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8686800" cy="1296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smtClean="0">
                <a:effectLst/>
              </a:rPr>
              <a:t>1832 </a:t>
            </a:r>
            <a:r>
              <a:rPr lang="ru-RU" sz="2000" dirty="0" smtClean="0">
                <a:effectLst/>
              </a:rPr>
              <a:t>г</a:t>
            </a:r>
            <a:r>
              <a:rPr lang="ru-RU" sz="2800" dirty="0" smtClean="0">
                <a:effectLst/>
              </a:rPr>
              <a:t>. </a:t>
            </a:r>
            <a:r>
              <a:rPr lang="ru-RU" sz="2200" dirty="0" smtClean="0">
                <a:effectLst/>
              </a:rPr>
              <a:t>Императорская Академия предложила премию в 200 червонцев за сочинение, трактующее о влиянии монгольского господства на историю России.</a:t>
            </a:r>
            <a:endParaRPr lang="ru-RU" sz="2200" dirty="0">
              <a:effectLst/>
            </a:endParaRPr>
          </a:p>
        </p:txBody>
      </p:sp>
      <p:pic>
        <p:nvPicPr>
          <p:cNvPr id="3" name="Picture 4" descr="http://muzon.org/uploads/posts/2011-05/1306217845_solov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1624264" cy="18987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143644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С.М.Соловьев</a:t>
            </a:r>
            <a:endParaRPr lang="ru-RU" dirty="0"/>
          </a:p>
        </p:txBody>
      </p:sp>
      <p:pic>
        <p:nvPicPr>
          <p:cNvPr id="5" name="Picture 8" descr="http://xn----7sbabirvo2ammddtcfe8b2a.xn--j1amh/images/slav-spas/moscovia/history/800px-Tropinin_karam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61872"/>
            <a:ext cx="1500198" cy="1997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572140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Н.М. Карамзин</a:t>
            </a:r>
            <a:endParaRPr lang="ru-RU" dirty="0"/>
          </a:p>
        </p:txBody>
      </p:sp>
      <p:pic>
        <p:nvPicPr>
          <p:cNvPr id="7" name="Picture 2" descr="http://www.help-rus-student.ru/pictures/20/63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14818"/>
            <a:ext cx="1434460" cy="20203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6286520"/>
            <a:ext cx="122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Б.А.Греков</a:t>
            </a:r>
            <a:endParaRPr lang="ru-RU" dirty="0"/>
          </a:p>
        </p:txBody>
      </p:sp>
      <p:pic>
        <p:nvPicPr>
          <p:cNvPr id="9" name="Picture 2" descr="http://www.arran.ru/data/publications/vernad/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876"/>
            <a:ext cx="1368698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72132" y="5643578"/>
            <a:ext cx="17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Г.В.Вернадский</a:t>
            </a:r>
            <a:endParaRPr lang="ru-RU" dirty="0"/>
          </a:p>
        </p:txBody>
      </p:sp>
      <p:pic>
        <p:nvPicPr>
          <p:cNvPr id="11" name="Picture 2" descr="http://files.school-collection.edu.ru/dlrstore/00000c51-1000-4ddd-517d-3600483aebf5/objects/_gumilev_le_00000564/gumil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286256"/>
            <a:ext cx="1264438" cy="20231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00958" y="6357958"/>
            <a:ext cx="13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Л.Н.Гумилев</a:t>
            </a:r>
            <a:endParaRPr lang="ru-RU" dirty="0"/>
          </a:p>
        </p:txBody>
      </p:sp>
      <p:pic>
        <p:nvPicPr>
          <p:cNvPr id="2050" name="Picture 2" descr="http://ekislova.ru/wp-content/uploads/2009/11/univer_na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084168" cy="217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6632"/>
            <a:ext cx="7605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МОНГОЛЬСКОГО ФАКТОРА КАК НЕГАТИВНОГО</a:t>
            </a:r>
          </a:p>
        </p:txBody>
      </p:sp>
      <p:pic>
        <p:nvPicPr>
          <p:cNvPr id="17412" name="Picture 4" descr="http://muzon.org/uploads/posts/2011-05/1306217845_solov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592288" cy="2688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86104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С.М. Соловьев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86256"/>
            <a:ext cx="44291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1400" dirty="0" smtClean="0"/>
              <a:t>Не было оказано никакого серьезного воздействия на внутренний строй «завоеванных русских земель»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 Отрицал влияние монгольского завоевания на формирование русской государственности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 Отсутствие ускоряющего фактора объединительного процесса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 Не указывал на отрицательную роль монгольского ига в развитии экономики русских земель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 Сдвиг начала европеизации России</a:t>
            </a:r>
          </a:p>
          <a:p>
            <a:endParaRPr lang="ru-RU" dirty="0"/>
          </a:p>
        </p:txBody>
      </p:sp>
      <p:pic>
        <p:nvPicPr>
          <p:cNvPr id="8" name="Picture 2" descr="http://www.help-rus-student.ru/pictures/20/6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2016224" cy="2839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4357694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Противостояние Золотой Орды и Руси - это продолжение конфликта русских и половцев (конфликт оседлых и кочевых народов)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 Русские князья - простые марионетки в руках ханов, не обладающими никакой самостоятельной политической волей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 Золотая Орда активно разжигала междоусобные войны с целью помешать политическому объединению Руси и созданию сильной центральной власти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77362" y="3857628"/>
            <a:ext cx="256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Б. Д. Греков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untitled-.jpg"/>
          <p:cNvPicPr>
            <a:picLocks noChangeAspect="1"/>
          </p:cNvPicPr>
          <p:nvPr/>
        </p:nvPicPr>
        <p:blipFill>
          <a:blip r:embed="rId4" cstate="print"/>
          <a:srcRect t="1620"/>
          <a:stretch>
            <a:fillRect/>
          </a:stretch>
        </p:blipFill>
        <p:spPr>
          <a:xfrm>
            <a:off x="5076056" y="2204864"/>
            <a:ext cx="1674002" cy="148969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4" descr="2_1-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24744"/>
            <a:ext cx="2376264" cy="19048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МОНГОЛЬСКОГО ФАКТОРА КАК ПОЗИТИВНОГО В РУССКОЙ ИСТОРИИ</a:t>
            </a:r>
          </a:p>
        </p:txBody>
      </p:sp>
      <p:sp>
        <p:nvSpPr>
          <p:cNvPr id="37890" name="AutoShape 2" descr="https://www.ruspeach.com/upload/iblock/a15/a15893fb608ddc63355b8e3a73bc5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www.ruspeach.com/upload/iblock/a15/a15893fb608ddc63355b8e3a73bc5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www.ruspeach.com/upload/iblock/a15/a15893fb608ddc63355b8e3a73bc5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43240" y="85723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Н.М. Карамзин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000240"/>
            <a:ext cx="49292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 Бедствие для русского народа, которое «оставило глубокие, неизгладимые следы, орошенные кровью и слезами многих поколений»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 Отставание России от «государств Европейских»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2060848"/>
            <a:ext cx="35718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 Ликвидация раздробленности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 Восстановление самодержавия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/>
              <a:t> Падение политических институтов Киевского периода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2497609">
            <a:off x="2558429" y="1282456"/>
            <a:ext cx="500066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936556">
            <a:off x="6082843" y="1369018"/>
            <a:ext cx="500066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7072330" y="1571612"/>
            <a:ext cx="500066" cy="428628"/>
          </a:xfrm>
          <a:prstGeom prst="mathPlus">
            <a:avLst/>
          </a:prstGeom>
          <a:solidFill>
            <a:srgbClr val="002D86"/>
          </a:solidFill>
          <a:ln>
            <a:solidFill>
              <a:srgbClr val="004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714480" y="1714488"/>
            <a:ext cx="500066" cy="285752"/>
          </a:xfrm>
          <a:prstGeom prst="mathMinus">
            <a:avLst/>
          </a:prstGeom>
          <a:solidFill>
            <a:srgbClr val="003BB0"/>
          </a:solidFill>
          <a:ln>
            <a:solidFill>
              <a:srgbClr val="004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://psifactor.info/wp-content/uploads/2016/08/167313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857361" cy="2616146"/>
          </a:xfrm>
          <a:prstGeom prst="rect">
            <a:avLst/>
          </a:prstGeom>
          <a:noFill/>
        </p:spPr>
      </p:pic>
      <p:pic>
        <p:nvPicPr>
          <p:cNvPr id="17" name="Рисунок 2" descr="С. Иванов. Баскаки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618036" cy="2725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rran.ru/data/publications/vernad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808312" cy="41369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428625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Г. В. Вернадский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«Монголы оказали положительное влияние на все стороны жизни русского народа»</a:t>
            </a:r>
            <a:endParaRPr lang="ru-RU" sz="2000" b="1" dirty="0"/>
          </a:p>
        </p:txBody>
      </p:sp>
      <p:pic>
        <p:nvPicPr>
          <p:cNvPr id="6" name="Picture 2" descr="http://files.school-collection.edu.ru/dlrstore/00000c51-1000-4ddd-517d-3600483aebf5/objects/_gumilev_le_00000564/gumi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548169" cy="40770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4941168"/>
            <a:ext cx="40004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Русь и Золотая Орда  - союзники </a:t>
            </a:r>
          </a:p>
          <a:p>
            <a:r>
              <a:rPr lang="ru-RU" dirty="0" smtClean="0"/>
              <a:t>(Причём союз по большей части имел военный, нежели политический характер)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429309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Л.Н. Гумилев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64" y="0"/>
            <a:ext cx="87154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2800" b="1" dirty="0" smtClean="0"/>
              <a:t>Ордынское нашествие в оценках историков.</a:t>
            </a:r>
          </a:p>
          <a:p>
            <a:pPr marL="742950" indent="-742950"/>
            <a:endParaRPr lang="ru-RU" sz="3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676763"/>
          <a:ext cx="9143999" cy="6168690"/>
        </p:xfrm>
        <a:graphic>
          <a:graphicData uri="http://schemas.openxmlformats.org/drawingml/2006/table">
            <a:tbl>
              <a:tblPr/>
              <a:tblGrid>
                <a:gridCol w="1571602"/>
                <a:gridCol w="3000874"/>
                <a:gridCol w="2402796"/>
                <a:gridCol w="2168727"/>
              </a:tblGrid>
              <a:tr h="47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Негативная (традиционная) оценка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Отрицательная и положительная оценка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Евразийская оценка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Историки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Соловьев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Б.Д.Греков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Н.М.Карамзин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Г.В.Вернадский </a:t>
                      </a:r>
                      <a:endParaRPr lang="ru-RU" sz="14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Л.Н.Гумилев</a:t>
                      </a:r>
                      <a:endParaRPr lang="ru-RU" sz="14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 </a:t>
                      </a:r>
                      <a:r>
                        <a:rPr lang="ru-RU" sz="1400" b="1" dirty="0" err="1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взаимо-отношений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Руси и Орды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Русь – рабыня!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Русь – рабыня!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Русь и Орда – союзники.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0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Экономическое влияние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374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1.Разрушение городов…</a:t>
                      </a:r>
                    </a:p>
                    <a:p>
                      <a:pPr marR="2374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2.Исчезновение целых ремесленных специальностей…</a:t>
                      </a:r>
                    </a:p>
                    <a:p>
                      <a:pPr marR="2374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3.Сожжение деревень и сёл…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Нарушение торговых путей…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1.Оказались открыты торговые дороги на Восток…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Политическое влияние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1.Монгольское завоевание консервировало политическую раздробленность. </a:t>
                      </a:r>
                    </a:p>
                    <a:p>
                      <a:pPr marR="95250" fontAlgn="base">
                        <a:spcAft>
                          <a:spcPts val="75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2.Монголы отодвинули начало европеизации России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95250" fontAlgn="base">
                        <a:spcAft>
                          <a:spcPts val="75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1.Возвышение Московского княжества .</a:t>
                      </a:r>
                    </a:p>
                    <a:p>
                      <a:pPr marR="95250" fontAlgn="base">
                        <a:spcAft>
                          <a:spcPts val="75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...установление безграничной власти правителя по восточному образцу.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95250" fontAlgn="base">
                        <a:spcAft>
                          <a:spcPts val="75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3…благодаря монголам создано единое централизованное государство</a:t>
                      </a: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Степень влияния ордынского владычества на исторический путь Руси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Установление ордынского ига положило начало отставания русского государства от других стран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Главная причина отставания России от «государств Европейских»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Великие достижения русского народа приписывались «благотворному» монгольскому влиянию, восприятию «монгольской государственной идеи»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1035</TotalTime>
  <Words>914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.</vt:lpstr>
      <vt:lpstr>Слайд 2</vt:lpstr>
      <vt:lpstr>Слайд 3</vt:lpstr>
      <vt:lpstr>Слайд 4</vt:lpstr>
      <vt:lpstr>1832 г. Императорская Академия предложила премию в 200 червонцев за сочинение, трактующее о влиянии монгольского господства на историю России.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Литература: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116</cp:revision>
  <dcterms:modified xsi:type="dcterms:W3CDTF">2017-03-12T16:05:26Z</dcterms:modified>
</cp:coreProperties>
</file>