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70" r:id="rId10"/>
    <p:sldId id="268" r:id="rId11"/>
    <p:sldId id="269" r:id="rId12"/>
    <p:sldId id="296" r:id="rId13"/>
    <p:sldId id="290" r:id="rId14"/>
    <p:sldId id="271" r:id="rId15"/>
    <p:sldId id="292" r:id="rId16"/>
    <p:sldId id="293" r:id="rId17"/>
    <p:sldId id="273" r:id="rId18"/>
    <p:sldId id="294" r:id="rId19"/>
    <p:sldId id="272" r:id="rId20"/>
    <p:sldId id="261" r:id="rId21"/>
    <p:sldId id="263" r:id="rId22"/>
    <p:sldId id="264" r:id="rId23"/>
    <p:sldId id="274" r:id="rId24"/>
    <p:sldId id="275" r:id="rId25"/>
    <p:sldId id="276" r:id="rId26"/>
    <p:sldId id="262" r:id="rId27"/>
    <p:sldId id="277" r:id="rId28"/>
    <p:sldId id="297" r:id="rId29"/>
    <p:sldId id="278" r:id="rId30"/>
    <p:sldId id="279" r:id="rId31"/>
    <p:sldId id="295" r:id="rId32"/>
    <p:sldId id="280" r:id="rId33"/>
    <p:sldId id="281" r:id="rId34"/>
    <p:sldId id="282" r:id="rId35"/>
    <p:sldId id="285" r:id="rId36"/>
    <p:sldId id="286" r:id="rId37"/>
    <p:sldId id="283" r:id="rId38"/>
    <p:sldId id="287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071547"/>
            <a:ext cx="5214974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Морские и речные обитатели вод- «Рыбы»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86200"/>
            <a:ext cx="241458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Сосенко Е.Н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imple-fauna.ru/wp-content/uploads/2012/11/akula-mol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35771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amelica.com/wp-content/uploads/2015/04/Kartochki_domana_skachat_besplatno_morskie_13.jpg"/>
          <p:cNvPicPr>
            <a:picLocks noChangeAspect="1" noChangeArrowheads="1"/>
          </p:cNvPicPr>
          <p:nvPr/>
        </p:nvPicPr>
        <p:blipFill>
          <a:blip r:embed="rId4"/>
          <a:srcRect l="10500" t="16195" r="9999" b="42433"/>
          <a:stretch>
            <a:fillRect/>
          </a:stretch>
        </p:blipFill>
        <p:spPr bwMode="auto">
          <a:xfrm>
            <a:off x="4071934" y="3143248"/>
            <a:ext cx="471490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5286380" y="285728"/>
            <a:ext cx="2714644" cy="1428760"/>
          </a:xfrm>
          <a:prstGeom prst="cloudCallout">
            <a:avLst>
              <a:gd name="adj1" fmla="val -33422"/>
              <a:gd name="adj2" fmla="val 8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Рыба молот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3"/>
          <a:srcRect l="8641" t="10032" r="10130" b="41078"/>
          <a:stretch>
            <a:fillRect/>
          </a:stretch>
        </p:blipFill>
        <p:spPr bwMode="auto">
          <a:xfrm>
            <a:off x="428596" y="357166"/>
            <a:ext cx="4143404" cy="295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9286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за плащ хвостатый, темный</a:t>
            </a:r>
          </a:p>
          <a:p>
            <a:r>
              <a:rPr lang="ru-RU" dirty="0" smtClean="0"/>
              <a:t>Рассекает в море волны?</a:t>
            </a:r>
          </a:p>
          <a:p>
            <a:r>
              <a:rPr lang="ru-RU" dirty="0" smtClean="0"/>
              <a:t>Осторожно! В нем разряд.</a:t>
            </a:r>
          </a:p>
          <a:p>
            <a:r>
              <a:rPr lang="ru-RU" dirty="0" smtClean="0"/>
              <a:t>Электрический он... (скат)</a:t>
            </a:r>
            <a:endParaRPr lang="ru-RU" dirty="0"/>
          </a:p>
        </p:txBody>
      </p:sp>
      <p:pic>
        <p:nvPicPr>
          <p:cNvPr id="27650" name="Picture 2" descr="http://www.zoofirma.ru/images/stories/2012/05/11/ryba-pi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4000487" cy="287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429132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неё во рту пила,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водой она жила.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пугала, всех глотала,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в котёл попала.(рыба пила)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857488" y="0"/>
            <a:ext cx="2000264" cy="1327028"/>
          </a:xfrm>
          <a:prstGeom prst="cloudCallout">
            <a:avLst>
              <a:gd name="adj1" fmla="val -28221"/>
              <a:gd name="adj2" fmla="val 99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Скат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571744"/>
            <a:ext cx="2286016" cy="1469904"/>
          </a:xfrm>
          <a:prstGeom prst="cloudCallout">
            <a:avLst>
              <a:gd name="adj1" fmla="val -31176"/>
              <a:gd name="adj2" fmla="val 93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 пила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melica.com/wp-content/uploads/2015/04/Kartochki_domana_skachat_besplatno_morskie_26.jpg"/>
          <p:cNvPicPr>
            <a:picLocks noChangeAspect="1" noChangeArrowheads="1"/>
          </p:cNvPicPr>
          <p:nvPr/>
        </p:nvPicPr>
        <p:blipFill>
          <a:blip r:embed="rId3"/>
          <a:srcRect l="9000" t="15912" r="9999" b="44837"/>
          <a:stretch>
            <a:fillRect/>
          </a:stretch>
        </p:blipFill>
        <p:spPr bwMode="auto">
          <a:xfrm>
            <a:off x="1142976" y="954989"/>
            <a:ext cx="5929354" cy="426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5572132" y="785794"/>
            <a:ext cx="3000396" cy="13984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Кальмар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erekop.info/wp-content/uploads/dolphins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9"/>
            <a:ext cx="376240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pre04.deviantart.net/14b3/th/pre/i/2015/280/c/d/dolphins_by_drakonessa_tsi-d9c91x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686" y="3286124"/>
            <a:ext cx="2549314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tatic.tildacdn.com/tild3963-3930-4466-a637-623638636137/tmp657948266213670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2892328" cy="329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214290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Безобидны, словно дети.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за них, друзья, в ответе.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Вглубь ныряют, вверх взлетают...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Добрым нравом обладают.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гладкое имеют,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"Разговаривать" умеют.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язык понять стремимся.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Дружбой с ними мы гордимся.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Подставляют в море спины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 тонущим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4.tabor.ru/feed/2017-06-16/13963345/500009_760x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86124"/>
            <a:ext cx="342902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6858016" y="2786058"/>
            <a:ext cx="1914532" cy="1041276"/>
          </a:xfrm>
          <a:prstGeom prst="cloudCallout">
            <a:avLst>
              <a:gd name="adj1" fmla="val -32411"/>
              <a:gd name="adj2" fmla="val 99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Дельфин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3"/>
          <a:srcRect t="5528" b="4176"/>
          <a:stretch>
            <a:fillRect/>
          </a:stretch>
        </p:blipFill>
        <p:spPr bwMode="auto">
          <a:xfrm>
            <a:off x="4572000" y="3143248"/>
            <a:ext cx="41671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xn--80aalf3aen7bxbk.xn--p1ai/wp-content/uploads/2018/01/47001cac1f9c330981ca5132b6cb8f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9286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себя на дне морском</a:t>
            </a:r>
          </a:p>
          <a:p>
            <a:r>
              <a:rPr lang="ru-RU" dirty="0" smtClean="0"/>
              <a:t>Он клешнями строит дом.</a:t>
            </a:r>
          </a:p>
          <a:p>
            <a:r>
              <a:rPr lang="ru-RU" dirty="0" smtClean="0"/>
              <a:t>Круглый панцирь, десять лап.</a:t>
            </a:r>
          </a:p>
          <a:p>
            <a:r>
              <a:rPr lang="ru-RU" dirty="0" smtClean="0"/>
              <a:t>Догадались? Это... (краб)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клешнями щиплет больно</a:t>
            </a:r>
          </a:p>
          <a:p>
            <a:r>
              <a:rPr lang="ru-RU" dirty="0" smtClean="0"/>
              <a:t>И кричит: «С меня довольно!</a:t>
            </a:r>
          </a:p>
          <a:p>
            <a:r>
              <a:rPr lang="ru-RU" dirty="0" smtClean="0"/>
              <a:t>Я устал. Я вам не раб».</a:t>
            </a:r>
          </a:p>
          <a:p>
            <a:r>
              <a:rPr lang="ru-RU" dirty="0" smtClean="0"/>
              <a:t>Распугал соседей... (краб)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572000" y="2214554"/>
            <a:ext cx="2214578" cy="1255590"/>
          </a:xfrm>
          <a:prstGeom prst="cloudCallout">
            <a:avLst>
              <a:gd name="adj1" fmla="val -25004"/>
              <a:gd name="adj2" fmla="val 101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Краб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isunplugged.com/wp-content/uploads/2010/05/conservation_classroom.jpg"/>
          <p:cNvPicPr>
            <a:picLocks noChangeAspect="1" noChangeArrowheads="1"/>
          </p:cNvPicPr>
          <p:nvPr/>
        </p:nvPicPr>
        <p:blipFill>
          <a:blip r:embed="rId3"/>
          <a:srcRect r="3097" b="5321"/>
          <a:stretch>
            <a:fillRect/>
          </a:stretch>
        </p:blipFill>
        <p:spPr bwMode="auto">
          <a:xfrm>
            <a:off x="5072066" y="3857628"/>
            <a:ext cx="3786214" cy="263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s://img-fotki.yandex.ru/get/5640/137106206.275/0_acaab_29e1e45e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480512" cy="28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topkin.ru/wp-content/uploads/2015/01/Stroenie-ki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2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428604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Кит? А, может быть, дельфин,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Чёрно-белый исполин?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океанах обитает,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Живность хищно поедает.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Касатка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– животные морские,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китов – опасней гроз: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Плавники у нас такие,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острее острых кос.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Касатка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14612" y="2500306"/>
            <a:ext cx="1985970" cy="1112714"/>
          </a:xfrm>
          <a:prstGeom prst="cloudCallout">
            <a:avLst>
              <a:gd name="adj1" fmla="val -30135"/>
              <a:gd name="adj2" fmla="val 8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Касатка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1zoom.ru/big3/225/Underwater_world_Whale_4575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929089" cy="294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fb.ru/misc/i/gallery/19732/8422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179044" cy="278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nibler.ru/uploads/users/3132/2012-04-26/mira-podvodnogo-fotografii-krasivye-fotografii-neobychnye-fotografii_29812821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1045" y="3857628"/>
            <a:ext cx="4076671" cy="262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21429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пловцов  крупнее  в мире,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  как тот, что в океане спит!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  красив он на картине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Важный, полосатый  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(Кит)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8802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редко отдыхает,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всегда фонтан пускает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Океаны бороздит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конечно, - это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(кит)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643702" y="2786058"/>
            <a:ext cx="2286016" cy="1327028"/>
          </a:xfrm>
          <a:prstGeom prst="cloudCallout">
            <a:avLst>
              <a:gd name="adj1" fmla="val -26490"/>
              <a:gd name="adj2" fmla="val 7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Кит </a:t>
            </a:r>
            <a:r>
              <a:rPr lang="ru-RU" dirty="0" err="1" smtClean="0"/>
              <a:t>Кошалот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iled16-11.my.mail.ru/pic?url=https%3A%2F%2Fcontent-10.foto.my.mail.ru%2Fcommunity%2Fmir%2F_groupsphoto%2Fi-28070.jpg&amp;mw=400&amp;mh=400&amp;sig=c7917ec32e7ac73fd268b8bf54458a51&amp;croped=1&amp;upscale=1&amp;max_frames=1&amp;croped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AutoShape 4" descr="https://media.istockphoto.com/photos/closeup-seahorse-in-aquarium-picture-id509556108?k=6&amp;m=509556108&amp;s=612x612&amp;w=0&amp;h=as4uEbFN1oRgVVlOYm0HQ1lpfGNbdPFrTM5KthGM3Zo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media.istockphoto.com/photos/closeup-seahorse-in-aquarium-picture-id509556108?k=6&amp;m=509556108&amp;s=612x612&amp;w=0&amp;h=as4uEbFN1oRgVVlOYm0HQ1lpfGNbdPFrTM5KthGM3Zo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mix.tn.kz/userdata/images/u277/resized/cf8a951625631db687fca7a6df7e46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50059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4000504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лошадку так похожа,</a:t>
            </a:r>
          </a:p>
          <a:p>
            <a:r>
              <a:rPr lang="ru-RU" dirty="0" smtClean="0"/>
              <a:t>А живет-то в море тоже.</a:t>
            </a:r>
          </a:p>
          <a:p>
            <a:r>
              <a:rPr lang="ru-RU" dirty="0" smtClean="0"/>
              <a:t>Вот так рыбка! Скок да скок —</a:t>
            </a:r>
          </a:p>
          <a:p>
            <a:r>
              <a:rPr lang="ru-RU" dirty="0" smtClean="0"/>
              <a:t>Прыгает морской... (конек)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14290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Угадайте, что за кони</a:t>
            </a:r>
          </a:p>
          <a:p>
            <a:r>
              <a:rPr lang="ru-RU" dirty="0" smtClean="0"/>
              <a:t>Мчатся в море от погони?</a:t>
            </a:r>
          </a:p>
          <a:p>
            <a:r>
              <a:rPr lang="ru-RU" dirty="0" smtClean="0"/>
              <a:t>В водорослях скрыться смог</a:t>
            </a:r>
          </a:p>
          <a:p>
            <a:r>
              <a:rPr lang="ru-RU" dirty="0" smtClean="0"/>
              <a:t>Маленький морской... (конек)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428860" y="2786058"/>
            <a:ext cx="2571768" cy="11127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Морской конёк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575050" y="273050"/>
            <a:ext cx="3425842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Медленные движения соединенными ладонями, имитирующие плавание.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ладонями с двух сторон.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Взмахи ладонями.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Согнуть кулачки. 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Разгибать пальчики из кулачков, начиная с больших.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49831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в реке один налим,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ерша дружили с ним.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Прилетали к ним три утки.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четыре раза в сутки, И учили их считать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Раз, два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три, четыре, пять.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море плавает, в реке,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плавниками в чешуе.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ни с кем не говорит,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Пузырьки пускает и молчит.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(рыба)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214578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Морские рыбы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357322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Пресноводные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huka-rybalka.ru/wp-content/uploads/2012/07/lovlya-vozle-kory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85992"/>
            <a:ext cx="5333984" cy="421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214422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рыба зубастая очень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Хищник она, охотиться чаще ночью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Зрение хорошее, совсем не близорука,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это за рыба, ответ так прост, ведь это(щука)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357818" y="642918"/>
            <a:ext cx="2286016" cy="14699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ibtrophy.ru/wp-content/uploads/2017/02/1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07154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муле прячется, в муке жарится.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(Карась)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214686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холода ловится и летом,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Рыбаком или сам в сетку.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коль напугается,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муле сразу прячется.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(Карась)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15008" y="500042"/>
            <a:ext cx="2428892" cy="1327028"/>
          </a:xfrm>
          <a:prstGeom prst="cloudCallout">
            <a:avLst>
              <a:gd name="adj1" fmla="val -26157"/>
              <a:gd name="adj2" fmla="val 89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000108"/>
            <a:ext cx="535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любят эту рыбку ловить. И ловят даже — в сборной! И неприятно говорить: Считают рыбу сорной.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живёт в озёрах, реках, Жадный и зубатый, Ловится он человеком — Хищник полосатый Для ушицы, на </a:t>
            </a:r>
            <a:r>
              <a:rPr lang="ru-RU" dirty="0" err="1" smtClean="0"/>
              <a:t>жарёху</a:t>
            </a:r>
            <a:r>
              <a:rPr lang="ru-RU" dirty="0" smtClean="0"/>
              <a:t>. Вкусным он бывает. Вот малькам от него плохо, — Ловит и глотает. </a:t>
            </a:r>
            <a:endParaRPr lang="ru-RU" dirty="0"/>
          </a:p>
        </p:txBody>
      </p:sp>
      <p:pic>
        <p:nvPicPr>
          <p:cNvPr id="33796" name="Picture 4" descr="https://ds04.infourok.ru/uploads/ex/0b60/0005146f-0103a46f/hello_html_m1ec4c2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5000628" cy="375047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6286512" y="642918"/>
            <a:ext cx="2286016" cy="1541342"/>
          </a:xfrm>
          <a:prstGeom prst="cloudCallout">
            <a:avLst>
              <a:gd name="adj1" fmla="val -32146"/>
              <a:gd name="adj2" fmla="val 93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Окунь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lav-dacha.ru/wp-content/uploads/2016/07/s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4429116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img13.postila.ru/resize?w=660&amp;src=%2Fdata%2F29%2F5f%2Fec%2F44%2F295fec44e32ed6fa4c15b67bfeda40c295a4f31e4462f82349e85362fb526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40344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3500438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Важная рыба, плавает в реке,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Усатая очень, узнаешь везде.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так прожорлива, ест и ночью и днем.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Удивительная рыба под названием (сом)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71480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Шальной, с усами, под мостом,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дождем аплодирует хвостом.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500826" y="1500174"/>
            <a:ext cx="2500330" cy="1357322"/>
          </a:xfrm>
          <a:prstGeom prst="cloudCallout">
            <a:avLst>
              <a:gd name="adj1" fmla="val -17635"/>
              <a:gd name="adj2" fmla="val 11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dilka.su/upload/000/u9/018/c1a5d6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6715125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Плавает в воде,</a:t>
            </a:r>
            <a:br>
              <a:rPr lang="ru-RU" dirty="0" smtClean="0"/>
            </a:br>
            <a:r>
              <a:rPr lang="ru-RU" dirty="0" smtClean="0"/>
              <a:t>Весь в серебристой чешуе.</a:t>
            </a:r>
            <a:br>
              <a:rPr lang="ru-RU" dirty="0" smtClean="0"/>
            </a:br>
            <a:r>
              <a:rPr lang="ru-RU" dirty="0" smtClean="0"/>
              <a:t>И червяку он будет рад,</a:t>
            </a:r>
            <a:br>
              <a:rPr lang="ru-RU" dirty="0" smtClean="0"/>
            </a:br>
            <a:r>
              <a:rPr lang="ru-RU" dirty="0" smtClean="0"/>
              <a:t>Речная рыба это (карп)</a:t>
            </a:r>
            <a:endParaRPr lang="ru-RU" dirty="0"/>
          </a:p>
        </p:txBody>
      </p:sp>
      <p:pic>
        <p:nvPicPr>
          <p:cNvPr id="7" name="Picture 2" descr="https://udilka.su/upload/000/u9/018/c1a5d6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08" y="3224210"/>
            <a:ext cx="6715125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4929190" y="500042"/>
            <a:ext cx="3214710" cy="1469904"/>
          </a:xfrm>
          <a:prstGeom prst="cloudCallout">
            <a:avLst>
              <a:gd name="adj1" fmla="val -31464"/>
              <a:gd name="adj2" fmla="val 111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4214817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s://ds03.infourok.ru/uploads/ex/095e/00039f55-48355397/8/hello_html_m7f93c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5581650" cy="340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10" y="785794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серебристой чешуёй,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плотва. Какой большой!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копчёный – это вещь!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Догадались? Это  - (Лещ)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429256" y="1000108"/>
            <a:ext cx="2500330" cy="1469904"/>
          </a:xfrm>
          <a:prstGeom prst="cloudCallout">
            <a:avLst>
              <a:gd name="adj1" fmla="val -33023"/>
              <a:gd name="adj2" fmla="val 88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Лещ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free-fishing.ru/wp-content/uploads/2017/02/Lovim-ershey-720x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28934"/>
            <a:ext cx="5500678" cy="346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заливах рек он обитает,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Червей в озёрах поедает,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если вдруг опасность чует,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Взъерошит плавники повсюду!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тихой заводи пруда,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особого труда,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моллюсков поедает,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Лучей солнца избегает!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214942" y="571480"/>
            <a:ext cx="2571768" cy="1469904"/>
          </a:xfrm>
          <a:prstGeom prst="cloudCallout">
            <a:avLst>
              <a:gd name="adj1" fmla="val -28734"/>
              <a:gd name="adj2" fmla="val 10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0319/v630319225/3e144/FvUEIKW66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243366" cy="283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ambooclub.ru/files/prev_1335782068/clip_image001.j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46" y="500010"/>
            <a:ext cx="4286334" cy="264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86124"/>
            <a:ext cx="8229600" cy="6429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Рыбаки ловят рыбу, удят, ловят сетями (браконьеры и любители)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hirportal.sikerado.hu/images/kep/201402/7492111121053849_halaszat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8337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g-8.photosight.ru/f6c/4823522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86190"/>
            <a:ext cx="4293359" cy="276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Точечн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85728"/>
            <a:ext cx="8382027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asnoyarsk.vzv.su/upload/iblock/b20/b204ec9f897af4e68a7b9279ad8a79e2.jpg"/>
          <p:cNvPicPr>
            <a:picLocks noChangeAspect="1" noChangeArrowheads="1"/>
          </p:cNvPicPr>
          <p:nvPr/>
        </p:nvPicPr>
        <p:blipFill>
          <a:blip r:embed="rId3"/>
          <a:srcRect l="3637" t="9091" r="3637" b="21818"/>
          <a:stretch>
            <a:fillRect/>
          </a:stretch>
        </p:blipFill>
        <p:spPr bwMode="auto">
          <a:xfrm>
            <a:off x="500034" y="785794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amelica.com/wp-content/uploads/2015/04/Kartochki_domana_skachat_besplatno_morskie_18.jpg"/>
          <p:cNvPicPr>
            <a:picLocks noChangeAspect="1" noChangeArrowheads="1"/>
          </p:cNvPicPr>
          <p:nvPr/>
        </p:nvPicPr>
        <p:blipFill>
          <a:blip r:embed="rId4"/>
          <a:srcRect l="8242" t="12729" r="9340" b="44837"/>
          <a:stretch>
            <a:fillRect/>
          </a:stretch>
        </p:blipFill>
        <p:spPr bwMode="auto">
          <a:xfrm>
            <a:off x="4857752" y="3357562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3500430" y="0"/>
            <a:ext cx="1771656" cy="1184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 клоун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7286644" y="2643182"/>
            <a:ext cx="1628780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пиранья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50057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Плавают зубы, виляя хвостом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мутной воде утром ранним.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Хочется что-то схватить жадным ртом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Маленькой рыбке (пиранье)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oditeli.ua/uploads/images/34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11134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5429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Рыбки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Рыбки весело плескались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чистой свеженькой воде.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согнутся, разогнутся.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зароются в песке.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Приседаем столько раз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рыбок здесь у нас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42852"/>
            <a:ext cx="3576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dilka.su/upload/000/u9/018/c1a5d6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78621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ds04.infourok.ru/uploads/ex/0b60/0005146f-0103a46f/hello_html_m1ec4c2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143380"/>
            <a:ext cx="3714744" cy="232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huka-rybalka.ru/wp-content/uploads/2012/07/lovlya-vozle-korya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298"/>
            <a:ext cx="39766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6"/>
          <a:srcRect t="5528" b="4176"/>
          <a:stretch>
            <a:fillRect/>
          </a:stretch>
        </p:blipFill>
        <p:spPr bwMode="auto">
          <a:xfrm>
            <a:off x="428596" y="4071942"/>
            <a:ext cx="41671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лишнее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лишнее</a:t>
            </a:r>
            <a:endParaRPr lang="ru-RU" dirty="0"/>
          </a:p>
        </p:txBody>
      </p:sp>
      <p:pic>
        <p:nvPicPr>
          <p:cNvPr id="3" name="Рисунок 2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4"/>
          <a:srcRect t="6365" b="37411"/>
          <a:stretch>
            <a:fillRect/>
          </a:stretch>
        </p:blipFill>
        <p:spPr bwMode="auto">
          <a:xfrm>
            <a:off x="4429124" y="785794"/>
            <a:ext cx="413349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imple-fauna.ru/wp-content/uploads/2012/11/akula-mo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89508"/>
            <a:ext cx="3786214" cy="248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free-fishing.ru/wp-content/uploads/2017/02/Lovim-ershey-720x3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143380"/>
            <a:ext cx="3929090" cy="238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868346"/>
          </a:xfrm>
        </p:spPr>
        <p:txBody>
          <a:bodyPr/>
          <a:lstStyle/>
          <a:p>
            <a:r>
              <a:rPr lang="ru-RU" dirty="0" smtClean="0"/>
              <a:t>Один-много</a:t>
            </a:r>
            <a:endParaRPr lang="ru-RU" dirty="0"/>
          </a:p>
        </p:txBody>
      </p:sp>
      <p:pic>
        <p:nvPicPr>
          <p:cNvPr id="3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http://4funny.ru/wp-content/uploads/2015/11/0_1630b6_96cebf83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96477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35719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2880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14554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4285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07194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fishing-caravan.ru/wp-content/uploads/2015/03/belaya-ak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214950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3"/>
          <a:srcRect t="5528" b="4176"/>
          <a:stretch>
            <a:fillRect/>
          </a:stretch>
        </p:blipFill>
        <p:spPr bwMode="auto">
          <a:xfrm>
            <a:off x="214282" y="2071678"/>
            <a:ext cx="314327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6572264" y="3143248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3929058" y="642918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4500562" y="2071678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6572264" y="357166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6929454" y="1785926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4071934" y="3714752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4857752" y="5429264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4" cstate="print"/>
          <a:srcRect t="5528" b="4176"/>
          <a:stretch>
            <a:fillRect/>
          </a:stretch>
        </p:blipFill>
        <p:spPr bwMode="auto">
          <a:xfrm>
            <a:off x="6786578" y="4500570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274638"/>
            <a:ext cx="1900222" cy="2254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посчитай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fishing-caravan.ru/wp-content/uploads/2015/03/belaya-ak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4" cstate="print"/>
          <a:srcRect t="6365" b="37411"/>
          <a:stretch>
            <a:fillRect/>
          </a:stretch>
        </p:blipFill>
        <p:spPr bwMode="auto">
          <a:xfrm>
            <a:off x="214282" y="3357562"/>
            <a:ext cx="1870068" cy="132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4" cstate="print"/>
          <a:srcRect t="6365" b="37411"/>
          <a:stretch>
            <a:fillRect/>
          </a:stretch>
        </p:blipFill>
        <p:spPr bwMode="auto">
          <a:xfrm>
            <a:off x="2143108" y="3286124"/>
            <a:ext cx="1870068" cy="132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4" cstate="print"/>
          <a:srcRect t="6365" b="37411"/>
          <a:stretch>
            <a:fillRect/>
          </a:stretch>
        </p:blipFill>
        <p:spPr bwMode="auto">
          <a:xfrm>
            <a:off x="4071934" y="3357562"/>
            <a:ext cx="1870068" cy="132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amelica.com/wp-content/uploads/2015/04/Kartochki_domana_skachat_besplatno_morskie_3.jpg"/>
          <p:cNvPicPr>
            <a:picLocks noChangeAspect="1" noChangeArrowheads="1"/>
          </p:cNvPicPr>
          <p:nvPr/>
        </p:nvPicPr>
        <p:blipFill>
          <a:blip r:embed="rId4" cstate="print"/>
          <a:srcRect t="6365" b="37411"/>
          <a:stretch>
            <a:fillRect/>
          </a:stretch>
        </p:blipFill>
        <p:spPr bwMode="auto">
          <a:xfrm>
            <a:off x="6000760" y="3429000"/>
            <a:ext cx="1870068" cy="132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197091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214950"/>
            <a:ext cx="1404947" cy="105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214950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214950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286388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8" cstate="print"/>
          <a:srcRect t="5528" b="4176"/>
          <a:stretch>
            <a:fillRect/>
          </a:stretch>
        </p:blipFill>
        <p:spPr bwMode="auto">
          <a:xfrm>
            <a:off x="357158" y="428604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8" cstate="print"/>
          <a:srcRect t="5528" b="4176"/>
          <a:stretch>
            <a:fillRect/>
          </a:stretch>
        </p:blipFill>
        <p:spPr bwMode="auto">
          <a:xfrm>
            <a:off x="2000232" y="428604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8" cstate="print"/>
          <a:srcRect t="5528" b="4176"/>
          <a:stretch>
            <a:fillRect/>
          </a:stretch>
        </p:blipFill>
        <p:spPr bwMode="auto">
          <a:xfrm>
            <a:off x="3643306" y="500042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8" cstate="print"/>
          <a:srcRect t="5528" b="4176"/>
          <a:stretch>
            <a:fillRect/>
          </a:stretch>
        </p:blipFill>
        <p:spPr bwMode="auto">
          <a:xfrm>
            <a:off x="5286380" y="571480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akvaron.ru/assets/files/2016/09/wpid-kraby-v-akvariume-3.jpg"/>
          <p:cNvPicPr>
            <a:picLocks noChangeAspect="1" noChangeArrowheads="1"/>
          </p:cNvPicPr>
          <p:nvPr/>
        </p:nvPicPr>
        <p:blipFill>
          <a:blip r:embed="rId8" cstate="print"/>
          <a:srcRect t="5528" b="4176"/>
          <a:stretch>
            <a:fillRect/>
          </a:stretch>
        </p:blipFill>
        <p:spPr bwMode="auto">
          <a:xfrm>
            <a:off x="7215206" y="571480"/>
            <a:ext cx="156269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2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42852"/>
            <a:ext cx="4000528" cy="3143272"/>
          </a:xfrm>
        </p:spPr>
      </p:pic>
      <p:pic>
        <p:nvPicPr>
          <p:cNvPr id="4" name="Рисунок 5" descr="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05606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42852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4357686" y="3429000"/>
            <a:ext cx="4429156" cy="3240088"/>
            <a:chOff x="2627783" y="1196752"/>
            <a:chExt cx="4440493" cy="3312368"/>
          </a:xfrm>
        </p:grpSpPr>
        <p:pic>
          <p:nvPicPr>
            <p:cNvPr id="7" name="Рисунок 7" descr="2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27783" y="2852936"/>
              <a:ext cx="229657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8" descr="24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0031" y="1196752"/>
              <a:ext cx="22082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9" descr="25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27784" y="1196752"/>
              <a:ext cx="2232248" cy="167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0" descr="26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32041" y="2852936"/>
              <a:ext cx="2088231" cy="163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Овал 17"/>
          <p:cNvSpPr/>
          <p:nvPr/>
        </p:nvSpPr>
        <p:spPr>
          <a:xfrm>
            <a:off x="2928926" y="2928934"/>
            <a:ext cx="3214710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Аквариумные рыбки</a:t>
            </a:r>
            <a:endParaRPr lang="ru-RU" dirty="0"/>
          </a:p>
        </p:txBody>
      </p:sp>
      <p:sp>
        <p:nvSpPr>
          <p:cNvPr id="20" name="Выноска-облако 19"/>
          <p:cNvSpPr/>
          <p:nvPr/>
        </p:nvSpPr>
        <p:spPr>
          <a:xfrm>
            <a:off x="-428660" y="0"/>
            <a:ext cx="1785950" cy="1041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Гуппи</a:t>
            </a:r>
            <a:endParaRPr lang="ru-RU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7515220" y="0"/>
            <a:ext cx="1628780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Золотая  рыбка</a:t>
            </a:r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7715272" y="3214686"/>
            <a:ext cx="1700218" cy="10412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Петушки</a:t>
            </a:r>
            <a:endParaRPr lang="ru-RU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-285784" y="3286124"/>
            <a:ext cx="1628780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Гурами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35/0000b5fc-f156b62d/img1.jpg"/>
          <p:cNvPicPr>
            <a:picLocks noChangeAspect="1" noChangeArrowheads="1"/>
          </p:cNvPicPr>
          <p:nvPr/>
        </p:nvPicPr>
        <p:blipFill>
          <a:blip r:embed="rId3"/>
          <a:srcRect l="5469" t="22917" r="3124"/>
          <a:stretch>
            <a:fillRect/>
          </a:stretch>
        </p:blipFill>
        <p:spPr bwMode="auto">
          <a:xfrm>
            <a:off x="142844" y="3429000"/>
            <a:ext cx="4179086" cy="307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xn--80aaaavpfmetihb7a9b7j.xn--p1ai/upload/iblock/def/deffbb22b0d89a8ab0d49f0f8f2dd3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260930" cy="330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92867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за шар плывет с шипами,</a:t>
            </a:r>
          </a:p>
          <a:p>
            <a:r>
              <a:rPr lang="ru-RU" dirty="0" smtClean="0"/>
              <a:t>Тихо машет плавниками?</a:t>
            </a:r>
          </a:p>
          <a:p>
            <a:r>
              <a:rPr lang="ru-RU" dirty="0" smtClean="0"/>
              <a:t>Только в руки не возьмешь.</a:t>
            </a:r>
          </a:p>
          <a:p>
            <a:r>
              <a:rPr lang="ru-RU" dirty="0" smtClean="0"/>
              <a:t>Этот шарик — ... (рыба-еж)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928926" y="2428868"/>
            <a:ext cx="2428892" cy="13270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Рыба-ёж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ьмин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592935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7950" y="785795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живет на самом дне,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ужасной глубине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Многорукий,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Многоногий,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Ногорукий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Руконогий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 в море без сапог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Кальмарыч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Осьминог!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(Г. Кружков)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000628" y="4857760"/>
            <a:ext cx="2143140" cy="1541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Осьминог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рская 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78621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428605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неба звездочка упала,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океан она попала.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теперь там круглый год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спеша по дну ползет.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(В. Мороз)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bugaga.ru/uploads/posts/2012-05/1337330883_morskie-zvezdy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328970" cy="324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6786578" y="2000240"/>
            <a:ext cx="1928826" cy="1255590"/>
          </a:xfrm>
          <a:prstGeom prst="cloudCallout">
            <a:avLst>
              <a:gd name="adj1" fmla="val -33762"/>
              <a:gd name="adj2" fmla="val 94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Морская звезда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еду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000528" cy="304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57884" y="642918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Прозрачная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медуза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Тихонечко плывет.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медузе прикоснешься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током обожжет!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(Н. Мигунова)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anapacity.com/Images/Sections/Big/meduzy-v-chernom-more_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4funny.ru/wp-content/uploads/2015/11/0_1630b6_96cebf83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96477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3643306" y="2500306"/>
            <a:ext cx="2786082" cy="1541342"/>
          </a:xfrm>
          <a:prstGeom prst="cloudCallout">
            <a:avLst>
              <a:gd name="adj1" fmla="val -29121"/>
              <a:gd name="adj2" fmla="val 93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Медуза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shing-caravan.ru/wp-content/uploads/2015/03/belaya-akul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8579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435769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рыба — хищник злой,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проглотит с головой.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Зубы показав, зевнула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ушла на дно... (акула)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928670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нее такая пасть!</a:t>
            </a:r>
          </a:p>
          <a:p>
            <a:r>
              <a:rPr lang="ru-RU" dirty="0" smtClean="0"/>
              <a:t>Каждый может в ней пропасть.</a:t>
            </a:r>
          </a:p>
          <a:p>
            <a:r>
              <a:rPr lang="ru-RU" dirty="0" smtClean="0"/>
              <a:t>Зубы острые сомкнула</a:t>
            </a:r>
          </a:p>
          <a:p>
            <a:r>
              <a:rPr lang="ru-RU" dirty="0" smtClean="0"/>
              <a:t>Рыба хищная —... (акула)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rot="20794760">
            <a:off x="6226669" y="3117561"/>
            <a:ext cx="2257380" cy="1630168"/>
          </a:xfrm>
          <a:prstGeom prst="cloudCallout">
            <a:avLst>
              <a:gd name="adj1" fmla="val -32422"/>
              <a:gd name="adj2" fmla="val 118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melica.com/wp-content/uploads/2015/04/Kartochki_domana_skachat_besplatno_morskie_10.jpg"/>
          <p:cNvPicPr>
            <a:picLocks noChangeAspect="1" noChangeArrowheads="1"/>
          </p:cNvPicPr>
          <p:nvPr/>
        </p:nvPicPr>
        <p:blipFill>
          <a:blip r:embed="rId3"/>
          <a:srcRect l="10500" t="13791" r="9999" b="41654"/>
          <a:stretch>
            <a:fillRect/>
          </a:stretch>
        </p:blipFill>
        <p:spPr bwMode="auto">
          <a:xfrm>
            <a:off x="4643438" y="3429000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img1.ruspoki.tvnet.lv/upload/articles/12/12417/images/Podborka-prikolnih-fotok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9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4929190" y="642918"/>
            <a:ext cx="2857520" cy="1428760"/>
          </a:xfrm>
          <a:prstGeom prst="cloudCallout">
            <a:avLst>
              <a:gd name="adj1" fmla="val -27298"/>
              <a:gd name="adj2" fmla="val 7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Рыба игла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514</Words>
  <PresentationFormat>Экран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Морские и речные обитатели вод- «Рыбы»</vt:lpstr>
      <vt:lpstr>Морские рыбы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Пальчиковая гимнастика</vt:lpstr>
      <vt:lpstr>Слайд 19</vt:lpstr>
      <vt:lpstr>Пресноводные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Рыбаки ловят рыбу, удят, ловят сетями (браконьеры и любители)</vt:lpstr>
      <vt:lpstr>Слайд 29</vt:lpstr>
      <vt:lpstr>Слайд 30</vt:lpstr>
      <vt:lpstr>Слайд 31</vt:lpstr>
      <vt:lpstr>Что лишнее</vt:lpstr>
      <vt:lpstr>Что лишнее</vt:lpstr>
      <vt:lpstr>Один-много</vt:lpstr>
      <vt:lpstr>Слайд 35</vt:lpstr>
      <vt:lpstr>Слайд 36</vt:lpstr>
      <vt:lpstr>посчитай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</dc:title>
  <dc:creator>AeisTea</dc:creator>
  <cp:lastModifiedBy>AeisTea</cp:lastModifiedBy>
  <cp:revision>30</cp:revision>
  <dcterms:created xsi:type="dcterms:W3CDTF">2018-04-24T14:28:48Z</dcterms:created>
  <dcterms:modified xsi:type="dcterms:W3CDTF">2018-09-26T10:29:09Z</dcterms:modified>
</cp:coreProperties>
</file>