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69" r:id="rId4"/>
    <p:sldId id="276" r:id="rId5"/>
    <p:sldId id="273" r:id="rId6"/>
    <p:sldId id="274" r:id="rId7"/>
    <p:sldId id="275" r:id="rId8"/>
    <p:sldId id="277" r:id="rId9"/>
    <p:sldId id="284" r:id="rId10"/>
    <p:sldId id="279" r:id="rId11"/>
    <p:sldId id="283" r:id="rId12"/>
    <p:sldId id="282" r:id="rId13"/>
    <p:sldId id="278" r:id="rId14"/>
    <p:sldId id="285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CC"/>
    <a:srgbClr val="660066"/>
    <a:srgbClr val="FFFFCC"/>
    <a:srgbClr val="003300"/>
    <a:srgbClr val="800000"/>
    <a:srgbClr val="AAF1F8"/>
    <a:srgbClr val="FF99FF"/>
    <a:srgbClr val="99FF66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20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16A86-D47B-4171-9FD9-A635D5A24C06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9F6A098-9D7F-46E5-A988-367BD3D357BA}">
      <dgm:prSet phldrT="[Текст]" custT="1"/>
      <dgm:spPr/>
      <dgm:t>
        <a:bodyPr/>
        <a:lstStyle/>
        <a:p>
          <a:r>
            <a:rPr lang="kk-KZ" sz="23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Шығармашылық тапсырмалар</a:t>
          </a:r>
          <a:endParaRPr lang="ru-RU" sz="23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1E897D-4D9F-4322-B70F-010D3DBA6A9F}" type="parTrans" cxnId="{5A3705D9-9742-4856-A518-233466F6B494}">
      <dgm:prSet/>
      <dgm:spPr/>
      <dgm:t>
        <a:bodyPr/>
        <a:lstStyle/>
        <a:p>
          <a:endParaRPr lang="ru-RU"/>
        </a:p>
      </dgm:t>
    </dgm:pt>
    <dgm:pt modelId="{89B2A89B-B443-4E6C-8E8E-F71A93070EBD}" type="sibTrans" cxnId="{5A3705D9-9742-4856-A518-233466F6B494}">
      <dgm:prSet/>
      <dgm:spPr/>
      <dgm:t>
        <a:bodyPr/>
        <a:lstStyle/>
        <a:p>
          <a:endParaRPr lang="ru-RU"/>
        </a:p>
      </dgm:t>
    </dgm:pt>
    <dgm:pt modelId="{56C31D52-5D48-44D3-82A6-4961E909C998}">
      <dgm:prSet phldrT="[Текст]"/>
      <dgm:spPr/>
      <dgm:t>
        <a:bodyPr/>
        <a:lstStyle/>
        <a:p>
          <a:r>
            <a:rPr lang="kk-KZ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Талдау және жинақтау</a:t>
          </a:r>
          <a:endParaRPr lang="ru-RU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26BCA1-36C3-4C36-8B76-5A3C8C647960}" type="parTrans" cxnId="{E6F0F6EB-DD90-473D-92BE-EA8A53186C50}">
      <dgm:prSet/>
      <dgm:spPr/>
      <dgm:t>
        <a:bodyPr/>
        <a:lstStyle/>
        <a:p>
          <a:endParaRPr lang="ru-RU"/>
        </a:p>
      </dgm:t>
    </dgm:pt>
    <dgm:pt modelId="{E0F3B9E6-85C7-4894-9EC4-6C03E6EEE928}" type="sibTrans" cxnId="{E6F0F6EB-DD90-473D-92BE-EA8A53186C50}">
      <dgm:prSet/>
      <dgm:spPr/>
      <dgm:t>
        <a:bodyPr/>
        <a:lstStyle/>
        <a:p>
          <a:endParaRPr lang="ru-RU"/>
        </a:p>
      </dgm:t>
    </dgm:pt>
    <dgm:pt modelId="{F4079A91-76B9-49DB-A6E1-EEF97BA4DC36}">
      <dgm:prSet phldrT="[Текст]" custT="1"/>
      <dgm:spPr/>
      <dgm:t>
        <a:bodyPr/>
        <a:lstStyle/>
        <a:p>
          <a:r>
            <a:rPr lang="kk-KZ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Өлең құрастыру</a:t>
          </a:r>
          <a:endParaRPr lang="ru-RU" sz="2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71764A-1B8F-4B88-A2C5-2D1AECE11AAE}" type="parTrans" cxnId="{A3A613D8-1326-411A-8451-4E3CC5497366}">
      <dgm:prSet/>
      <dgm:spPr/>
      <dgm:t>
        <a:bodyPr/>
        <a:lstStyle/>
        <a:p>
          <a:endParaRPr lang="ru-RU"/>
        </a:p>
      </dgm:t>
    </dgm:pt>
    <dgm:pt modelId="{A6F0BC0C-0306-4D9E-950B-F6D996B68BED}" type="sibTrans" cxnId="{A3A613D8-1326-411A-8451-4E3CC5497366}">
      <dgm:prSet/>
      <dgm:spPr/>
      <dgm:t>
        <a:bodyPr/>
        <a:lstStyle/>
        <a:p>
          <a:endParaRPr lang="ru-RU"/>
        </a:p>
      </dgm:t>
    </dgm:pt>
    <dgm:pt modelId="{DB3A111F-0CB6-47B9-9F6B-146860F98E61}">
      <dgm:prSet phldrT="[Текст]"/>
      <dgm:spPr/>
      <dgm:t>
        <a:bodyPr/>
        <a:lstStyle/>
        <a:p>
          <a:r>
            <a:rPr lang="kk-KZ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Диалог- ертегі</a:t>
          </a:r>
          <a:endParaRPr lang="ru-RU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0FB1E6-7774-4797-8C21-D06FAC9A2277}" type="parTrans" cxnId="{215A380A-DD56-4AEE-B606-08E31B6F7DDE}">
      <dgm:prSet/>
      <dgm:spPr/>
      <dgm:t>
        <a:bodyPr/>
        <a:lstStyle/>
        <a:p>
          <a:endParaRPr lang="ru-RU"/>
        </a:p>
      </dgm:t>
    </dgm:pt>
    <dgm:pt modelId="{B3373244-4447-4CDD-9DFC-98F853AE7874}" type="sibTrans" cxnId="{215A380A-DD56-4AEE-B606-08E31B6F7DDE}">
      <dgm:prSet/>
      <dgm:spPr/>
      <dgm:t>
        <a:bodyPr/>
        <a:lstStyle/>
        <a:p>
          <a:endParaRPr lang="ru-RU"/>
        </a:p>
      </dgm:t>
    </dgm:pt>
    <dgm:pt modelId="{0B38423A-147E-4AE0-9E3D-DF67F5184D54}">
      <dgm:prSet phldrT="[Текст]" custT="1"/>
      <dgm:spPr/>
      <dgm:t>
        <a:bodyPr/>
        <a:lstStyle/>
        <a:p>
          <a:r>
            <a:rPr lang="kk-KZ" sz="23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Жұмбақ құрастыру</a:t>
          </a:r>
          <a:endParaRPr lang="ru-RU" sz="23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DEF46E-596E-498F-BE23-1B57EC81D5BF}" type="parTrans" cxnId="{BC3703B3-18B3-46E5-A97B-FA9AF9D58DF3}">
      <dgm:prSet/>
      <dgm:spPr/>
      <dgm:t>
        <a:bodyPr/>
        <a:lstStyle/>
        <a:p>
          <a:endParaRPr lang="ru-RU"/>
        </a:p>
      </dgm:t>
    </dgm:pt>
    <dgm:pt modelId="{F0867021-B729-4D4A-B298-D13B91ACEC56}" type="sibTrans" cxnId="{BC3703B3-18B3-46E5-A97B-FA9AF9D58DF3}">
      <dgm:prSet/>
      <dgm:spPr/>
      <dgm:t>
        <a:bodyPr/>
        <a:lstStyle/>
        <a:p>
          <a:endParaRPr lang="ru-RU"/>
        </a:p>
      </dgm:t>
    </dgm:pt>
    <dgm:pt modelId="{B47DEE8A-0683-4879-BA23-67832A4BA4F2}">
      <dgm:prSet phldrT="[Текст]" custScaleX="193294" custScaleY="85692" custRadScaleRad="97985" custRadScaleInc="0"/>
      <dgm:spPr/>
      <dgm:t>
        <a:bodyPr/>
        <a:lstStyle/>
        <a:p>
          <a:endParaRPr lang="ru-RU"/>
        </a:p>
      </dgm:t>
    </dgm:pt>
    <dgm:pt modelId="{468D7B91-BA1C-4838-958E-28D04C479BCF}" type="parTrans" cxnId="{198B4E5B-1D05-4594-A45F-B16E4443F391}">
      <dgm:prSet/>
      <dgm:spPr/>
      <dgm:t>
        <a:bodyPr/>
        <a:lstStyle/>
        <a:p>
          <a:endParaRPr lang="ru-RU"/>
        </a:p>
      </dgm:t>
    </dgm:pt>
    <dgm:pt modelId="{D0D876D9-050F-4B3C-A77A-8B5F32368882}" type="sibTrans" cxnId="{198B4E5B-1D05-4594-A45F-B16E4443F391}">
      <dgm:prSet/>
      <dgm:spPr/>
      <dgm:t>
        <a:bodyPr/>
        <a:lstStyle/>
        <a:p>
          <a:endParaRPr lang="ru-RU"/>
        </a:p>
      </dgm:t>
    </dgm:pt>
    <dgm:pt modelId="{2D425436-5AFE-43F1-995F-D62D63EA00FE}">
      <dgm:prSet custT="1"/>
      <dgm:spPr/>
      <dgm:t>
        <a:bodyPr/>
        <a:lstStyle/>
        <a:p>
          <a:r>
            <a:rPr lang="kk-KZ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Образға кіру</a:t>
          </a:r>
          <a:endParaRPr lang="ru-RU" sz="2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F5C2AF-2468-4E93-A0F8-80051AD29D0F}" type="parTrans" cxnId="{4B0DE8F0-B386-48BB-B8DC-CC38DCECCE1A}">
      <dgm:prSet/>
      <dgm:spPr/>
      <dgm:t>
        <a:bodyPr/>
        <a:lstStyle/>
        <a:p>
          <a:endParaRPr lang="ru-RU"/>
        </a:p>
      </dgm:t>
    </dgm:pt>
    <dgm:pt modelId="{40FB358F-7854-4077-B7A0-6960A6F4F126}" type="sibTrans" cxnId="{4B0DE8F0-B386-48BB-B8DC-CC38DCECCE1A}">
      <dgm:prSet/>
      <dgm:spPr/>
      <dgm:t>
        <a:bodyPr/>
        <a:lstStyle/>
        <a:p>
          <a:endParaRPr lang="ru-RU"/>
        </a:p>
      </dgm:t>
    </dgm:pt>
    <dgm:pt modelId="{1D3748D3-C4AD-40BF-ADAE-E587969BC689}" type="pres">
      <dgm:prSet presAssocID="{5E716A86-D47B-4171-9FD9-A635D5A24C0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11D91-4111-427B-8808-1D44CE6E4D2B}" type="pres">
      <dgm:prSet presAssocID="{C9F6A098-9D7F-46E5-A988-367BD3D357BA}" presName="centerShape" presStyleLbl="node0" presStyleIdx="0" presStyleCnt="1" custScaleX="217281" custScaleY="119256"/>
      <dgm:spPr/>
      <dgm:t>
        <a:bodyPr/>
        <a:lstStyle/>
        <a:p>
          <a:endParaRPr lang="ru-RU"/>
        </a:p>
      </dgm:t>
    </dgm:pt>
    <dgm:pt modelId="{7AEF8EDC-E06B-4661-A81F-B6CF07BE4412}" type="pres">
      <dgm:prSet presAssocID="{6C26BCA1-36C3-4C36-8B76-5A3C8C647960}" presName="Name9" presStyleLbl="parChTrans1D2" presStyleIdx="0" presStyleCnt="5"/>
      <dgm:spPr/>
      <dgm:t>
        <a:bodyPr/>
        <a:lstStyle/>
        <a:p>
          <a:endParaRPr lang="ru-RU"/>
        </a:p>
      </dgm:t>
    </dgm:pt>
    <dgm:pt modelId="{54523456-6900-4698-987E-CFAC88FBF637}" type="pres">
      <dgm:prSet presAssocID="{6C26BCA1-36C3-4C36-8B76-5A3C8C64796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6D06809-4333-4E28-A994-9577381BF679}" type="pres">
      <dgm:prSet presAssocID="{56C31D52-5D48-44D3-82A6-4961E909C998}" presName="node" presStyleLbl="node1" presStyleIdx="0" presStyleCnt="5" custScaleX="133524" custScaleY="117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52D78-A509-4925-8075-98547BBE81FF}" type="pres">
      <dgm:prSet presAssocID="{45F5C2AF-2468-4E93-A0F8-80051AD29D0F}" presName="Name9" presStyleLbl="parChTrans1D2" presStyleIdx="1" presStyleCnt="5"/>
      <dgm:spPr/>
      <dgm:t>
        <a:bodyPr/>
        <a:lstStyle/>
        <a:p>
          <a:endParaRPr lang="ru-RU"/>
        </a:p>
      </dgm:t>
    </dgm:pt>
    <dgm:pt modelId="{B913AA72-DE12-4C0F-B95B-140D8D2200FA}" type="pres">
      <dgm:prSet presAssocID="{45F5C2AF-2468-4E93-A0F8-80051AD29D0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E093D63-B309-43D8-B955-657D2A4E078C}" type="pres">
      <dgm:prSet presAssocID="{2D425436-5AFE-43F1-995F-D62D63EA00FE}" presName="node" presStyleLbl="node1" presStyleIdx="1" presStyleCnt="5" custScaleX="139110" custScaleY="122038" custRadScaleRad="155209" custRadScaleInc="-387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B7A69-17F4-417D-82BF-813E649471ED}" type="pres">
      <dgm:prSet presAssocID="{BA71764A-1B8F-4B88-A2C5-2D1AECE11AAE}" presName="Name9" presStyleLbl="parChTrans1D2" presStyleIdx="2" presStyleCnt="5"/>
      <dgm:spPr/>
      <dgm:t>
        <a:bodyPr/>
        <a:lstStyle/>
        <a:p>
          <a:endParaRPr lang="ru-RU"/>
        </a:p>
      </dgm:t>
    </dgm:pt>
    <dgm:pt modelId="{1AFE1358-C8A0-4AF1-9A8C-EA5986E396BD}" type="pres">
      <dgm:prSet presAssocID="{BA71764A-1B8F-4B88-A2C5-2D1AECE11AA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3B48001-90DA-42BE-AD35-F72ED54C1B61}" type="pres">
      <dgm:prSet presAssocID="{F4079A91-76B9-49DB-A6E1-EEF97BA4DC36}" presName="node" presStyleLbl="node1" presStyleIdx="2" presStyleCnt="5" custScaleX="144102" custScaleY="115906" custRadScaleRad="140351" custRadScaleInc="-51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ADE1A-6601-4961-A957-2660FAE0FB37}" type="pres">
      <dgm:prSet presAssocID="{A10FB1E6-7774-4797-8C21-D06FAC9A2277}" presName="Name9" presStyleLbl="parChTrans1D2" presStyleIdx="3" presStyleCnt="5"/>
      <dgm:spPr/>
      <dgm:t>
        <a:bodyPr/>
        <a:lstStyle/>
        <a:p>
          <a:endParaRPr lang="ru-RU"/>
        </a:p>
      </dgm:t>
    </dgm:pt>
    <dgm:pt modelId="{1D592426-2007-4687-85DD-18F7A72C691D}" type="pres">
      <dgm:prSet presAssocID="{A10FB1E6-7774-4797-8C21-D06FAC9A227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DEE27CA-730A-4686-A458-A59E2EEBADE4}" type="pres">
      <dgm:prSet presAssocID="{DB3A111F-0CB6-47B9-9F6B-146860F98E61}" presName="node" presStyleLbl="node1" presStyleIdx="3" presStyleCnt="5" custScaleX="144130" custScaleY="114724" custRadScaleRad="131768" custRadScaleInc="37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A4046-95F7-4ADA-BE89-BA5275EE575D}" type="pres">
      <dgm:prSet presAssocID="{8DDEF46E-596E-498F-BE23-1B57EC81D5BF}" presName="Name9" presStyleLbl="parChTrans1D2" presStyleIdx="4" presStyleCnt="5"/>
      <dgm:spPr/>
      <dgm:t>
        <a:bodyPr/>
        <a:lstStyle/>
        <a:p>
          <a:endParaRPr lang="ru-RU"/>
        </a:p>
      </dgm:t>
    </dgm:pt>
    <dgm:pt modelId="{D06C5FC0-E382-4208-BEC1-C29D1CE9A8B0}" type="pres">
      <dgm:prSet presAssocID="{8DDEF46E-596E-498F-BE23-1B57EC81D5B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E8C9B71-BFB1-4A68-95E7-E5B71299E9ED}" type="pres">
      <dgm:prSet presAssocID="{0B38423A-147E-4AE0-9E3D-DF67F5184D54}" presName="node" presStyleLbl="node1" presStyleIdx="4" presStyleCnt="5" custScaleX="138477" custScaleY="136875" custRadScaleRad="159680" custRadScaleInc="399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085314-4DCA-42E1-8F0F-E95ACA4ADC5F}" type="presOf" srcId="{6C26BCA1-36C3-4C36-8B76-5A3C8C647960}" destId="{7AEF8EDC-E06B-4661-A81F-B6CF07BE4412}" srcOrd="0" destOrd="0" presId="urn:microsoft.com/office/officeart/2005/8/layout/radial1"/>
    <dgm:cxn modelId="{198B4E5B-1D05-4594-A45F-B16E4443F391}" srcId="{5E716A86-D47B-4171-9FD9-A635D5A24C06}" destId="{B47DEE8A-0683-4879-BA23-67832A4BA4F2}" srcOrd="1" destOrd="0" parTransId="{468D7B91-BA1C-4838-958E-28D04C479BCF}" sibTransId="{D0D876D9-050F-4B3C-A77A-8B5F32368882}"/>
    <dgm:cxn modelId="{0CE04679-E401-4439-9044-AB4DC37B6118}" type="presOf" srcId="{2D425436-5AFE-43F1-995F-D62D63EA00FE}" destId="{EE093D63-B309-43D8-B955-657D2A4E078C}" srcOrd="0" destOrd="0" presId="urn:microsoft.com/office/officeart/2005/8/layout/radial1"/>
    <dgm:cxn modelId="{F159E29D-2036-416B-A8C0-635659BD8D09}" type="presOf" srcId="{8DDEF46E-596E-498F-BE23-1B57EC81D5BF}" destId="{3ABA4046-95F7-4ADA-BE89-BA5275EE575D}" srcOrd="0" destOrd="0" presId="urn:microsoft.com/office/officeart/2005/8/layout/radial1"/>
    <dgm:cxn modelId="{6F3D9F5D-D315-48D3-AFBC-388FABE46A39}" type="presOf" srcId="{45F5C2AF-2468-4E93-A0F8-80051AD29D0F}" destId="{D7C52D78-A509-4925-8075-98547BBE81FF}" srcOrd="0" destOrd="0" presId="urn:microsoft.com/office/officeart/2005/8/layout/radial1"/>
    <dgm:cxn modelId="{A2C36546-B46A-481D-BC93-925F510DE0FE}" type="presOf" srcId="{C9F6A098-9D7F-46E5-A988-367BD3D357BA}" destId="{91511D91-4111-427B-8808-1D44CE6E4D2B}" srcOrd="0" destOrd="0" presId="urn:microsoft.com/office/officeart/2005/8/layout/radial1"/>
    <dgm:cxn modelId="{82DC41A5-F1A8-4750-986D-297D4733F8B0}" type="presOf" srcId="{A10FB1E6-7774-4797-8C21-D06FAC9A2277}" destId="{3CDADE1A-6601-4961-A957-2660FAE0FB37}" srcOrd="0" destOrd="0" presId="urn:microsoft.com/office/officeart/2005/8/layout/radial1"/>
    <dgm:cxn modelId="{C0C4AD55-F768-4D39-A005-2D652BBD057A}" type="presOf" srcId="{BA71764A-1B8F-4B88-A2C5-2D1AECE11AAE}" destId="{EE0B7A69-17F4-417D-82BF-813E649471ED}" srcOrd="0" destOrd="0" presId="urn:microsoft.com/office/officeart/2005/8/layout/radial1"/>
    <dgm:cxn modelId="{02B563C7-30F8-43F1-BB08-F3BBF254369D}" type="presOf" srcId="{BA71764A-1B8F-4B88-A2C5-2D1AECE11AAE}" destId="{1AFE1358-C8A0-4AF1-9A8C-EA5986E396BD}" srcOrd="1" destOrd="0" presId="urn:microsoft.com/office/officeart/2005/8/layout/radial1"/>
    <dgm:cxn modelId="{8291E0FF-7976-4B4A-9E1F-561E0635DCB9}" type="presOf" srcId="{A10FB1E6-7774-4797-8C21-D06FAC9A2277}" destId="{1D592426-2007-4687-85DD-18F7A72C691D}" srcOrd="1" destOrd="0" presId="urn:microsoft.com/office/officeart/2005/8/layout/radial1"/>
    <dgm:cxn modelId="{215A380A-DD56-4AEE-B606-08E31B6F7DDE}" srcId="{C9F6A098-9D7F-46E5-A988-367BD3D357BA}" destId="{DB3A111F-0CB6-47B9-9F6B-146860F98E61}" srcOrd="3" destOrd="0" parTransId="{A10FB1E6-7774-4797-8C21-D06FAC9A2277}" sibTransId="{B3373244-4447-4CDD-9DFC-98F853AE7874}"/>
    <dgm:cxn modelId="{4CDEB956-3572-441A-A0A0-4B037274855F}" type="presOf" srcId="{F4079A91-76B9-49DB-A6E1-EEF97BA4DC36}" destId="{93B48001-90DA-42BE-AD35-F72ED54C1B61}" srcOrd="0" destOrd="0" presId="urn:microsoft.com/office/officeart/2005/8/layout/radial1"/>
    <dgm:cxn modelId="{3C4C7621-4729-4819-A005-E7F889AC7335}" type="presOf" srcId="{45F5C2AF-2468-4E93-A0F8-80051AD29D0F}" destId="{B913AA72-DE12-4C0F-B95B-140D8D2200FA}" srcOrd="1" destOrd="0" presId="urn:microsoft.com/office/officeart/2005/8/layout/radial1"/>
    <dgm:cxn modelId="{A3A613D8-1326-411A-8451-4E3CC5497366}" srcId="{C9F6A098-9D7F-46E5-A988-367BD3D357BA}" destId="{F4079A91-76B9-49DB-A6E1-EEF97BA4DC36}" srcOrd="2" destOrd="0" parTransId="{BA71764A-1B8F-4B88-A2C5-2D1AECE11AAE}" sibTransId="{A6F0BC0C-0306-4D9E-950B-F6D996B68BED}"/>
    <dgm:cxn modelId="{43AE3E1F-7C69-44ED-85AE-3BCA326970A8}" type="presOf" srcId="{0B38423A-147E-4AE0-9E3D-DF67F5184D54}" destId="{2E8C9B71-BFB1-4A68-95E7-E5B71299E9ED}" srcOrd="0" destOrd="0" presId="urn:microsoft.com/office/officeart/2005/8/layout/radial1"/>
    <dgm:cxn modelId="{4B0DE8F0-B386-48BB-B8DC-CC38DCECCE1A}" srcId="{C9F6A098-9D7F-46E5-A988-367BD3D357BA}" destId="{2D425436-5AFE-43F1-995F-D62D63EA00FE}" srcOrd="1" destOrd="0" parTransId="{45F5C2AF-2468-4E93-A0F8-80051AD29D0F}" sibTransId="{40FB358F-7854-4077-B7A0-6960A6F4F126}"/>
    <dgm:cxn modelId="{2E0516A4-5F4C-4E75-BB9A-919CD9E062CD}" type="presOf" srcId="{56C31D52-5D48-44D3-82A6-4961E909C998}" destId="{B6D06809-4333-4E28-A994-9577381BF679}" srcOrd="0" destOrd="0" presId="urn:microsoft.com/office/officeart/2005/8/layout/radial1"/>
    <dgm:cxn modelId="{BC3703B3-18B3-46E5-A97B-FA9AF9D58DF3}" srcId="{C9F6A098-9D7F-46E5-A988-367BD3D357BA}" destId="{0B38423A-147E-4AE0-9E3D-DF67F5184D54}" srcOrd="4" destOrd="0" parTransId="{8DDEF46E-596E-498F-BE23-1B57EC81D5BF}" sibTransId="{F0867021-B729-4D4A-B298-D13B91ACEC56}"/>
    <dgm:cxn modelId="{878E55CC-ED69-4D47-895A-EF737CAA15D2}" type="presOf" srcId="{6C26BCA1-36C3-4C36-8B76-5A3C8C647960}" destId="{54523456-6900-4698-987E-CFAC88FBF637}" srcOrd="1" destOrd="0" presId="urn:microsoft.com/office/officeart/2005/8/layout/radial1"/>
    <dgm:cxn modelId="{3AC3AD87-0BDC-4800-804B-6A79DC0BCB8E}" type="presOf" srcId="{8DDEF46E-596E-498F-BE23-1B57EC81D5BF}" destId="{D06C5FC0-E382-4208-BEC1-C29D1CE9A8B0}" srcOrd="1" destOrd="0" presId="urn:microsoft.com/office/officeart/2005/8/layout/radial1"/>
    <dgm:cxn modelId="{5A3705D9-9742-4856-A518-233466F6B494}" srcId="{5E716A86-D47B-4171-9FD9-A635D5A24C06}" destId="{C9F6A098-9D7F-46E5-A988-367BD3D357BA}" srcOrd="0" destOrd="0" parTransId="{091E897D-4D9F-4322-B70F-010D3DBA6A9F}" sibTransId="{89B2A89B-B443-4E6C-8E8E-F71A93070EBD}"/>
    <dgm:cxn modelId="{E6F0F6EB-DD90-473D-92BE-EA8A53186C50}" srcId="{C9F6A098-9D7F-46E5-A988-367BD3D357BA}" destId="{56C31D52-5D48-44D3-82A6-4961E909C998}" srcOrd="0" destOrd="0" parTransId="{6C26BCA1-36C3-4C36-8B76-5A3C8C647960}" sibTransId="{E0F3B9E6-85C7-4894-9EC4-6C03E6EEE928}"/>
    <dgm:cxn modelId="{CAD06956-32F7-4F9F-930C-F7F611A270F5}" type="presOf" srcId="{DB3A111F-0CB6-47B9-9F6B-146860F98E61}" destId="{6DEE27CA-730A-4686-A458-A59E2EEBADE4}" srcOrd="0" destOrd="0" presId="urn:microsoft.com/office/officeart/2005/8/layout/radial1"/>
    <dgm:cxn modelId="{0F90E8D7-5E51-400C-980A-B72341291C3E}" type="presOf" srcId="{5E716A86-D47B-4171-9FD9-A635D5A24C06}" destId="{1D3748D3-C4AD-40BF-ADAE-E587969BC689}" srcOrd="0" destOrd="0" presId="urn:microsoft.com/office/officeart/2005/8/layout/radial1"/>
    <dgm:cxn modelId="{AB1F5BAE-D511-4A03-A3A7-DC454EC1ADF3}" type="presParOf" srcId="{1D3748D3-C4AD-40BF-ADAE-E587969BC689}" destId="{91511D91-4111-427B-8808-1D44CE6E4D2B}" srcOrd="0" destOrd="0" presId="urn:microsoft.com/office/officeart/2005/8/layout/radial1"/>
    <dgm:cxn modelId="{317159BA-A705-4F56-8752-9566DD2B002F}" type="presParOf" srcId="{1D3748D3-C4AD-40BF-ADAE-E587969BC689}" destId="{7AEF8EDC-E06B-4661-A81F-B6CF07BE4412}" srcOrd="1" destOrd="0" presId="urn:microsoft.com/office/officeart/2005/8/layout/radial1"/>
    <dgm:cxn modelId="{9BC7FD9F-A145-48DA-92F5-CD489E54BF85}" type="presParOf" srcId="{7AEF8EDC-E06B-4661-A81F-B6CF07BE4412}" destId="{54523456-6900-4698-987E-CFAC88FBF637}" srcOrd="0" destOrd="0" presId="urn:microsoft.com/office/officeart/2005/8/layout/radial1"/>
    <dgm:cxn modelId="{F359C5CE-5AE2-4F70-BDEE-B55E63057E42}" type="presParOf" srcId="{1D3748D3-C4AD-40BF-ADAE-E587969BC689}" destId="{B6D06809-4333-4E28-A994-9577381BF679}" srcOrd="2" destOrd="0" presId="urn:microsoft.com/office/officeart/2005/8/layout/radial1"/>
    <dgm:cxn modelId="{11358A4B-F8D8-4A75-B40B-CBB3E5505E11}" type="presParOf" srcId="{1D3748D3-C4AD-40BF-ADAE-E587969BC689}" destId="{D7C52D78-A509-4925-8075-98547BBE81FF}" srcOrd="3" destOrd="0" presId="urn:microsoft.com/office/officeart/2005/8/layout/radial1"/>
    <dgm:cxn modelId="{F7A7B17F-628B-4CE5-B66C-81AC6FB8F1CE}" type="presParOf" srcId="{D7C52D78-A509-4925-8075-98547BBE81FF}" destId="{B913AA72-DE12-4C0F-B95B-140D8D2200FA}" srcOrd="0" destOrd="0" presId="urn:microsoft.com/office/officeart/2005/8/layout/radial1"/>
    <dgm:cxn modelId="{995A2AEA-9B81-441A-9CDE-F60BB0F3FB27}" type="presParOf" srcId="{1D3748D3-C4AD-40BF-ADAE-E587969BC689}" destId="{EE093D63-B309-43D8-B955-657D2A4E078C}" srcOrd="4" destOrd="0" presId="urn:microsoft.com/office/officeart/2005/8/layout/radial1"/>
    <dgm:cxn modelId="{720B3375-2EF2-4C73-A26A-97BAE9D1AD0B}" type="presParOf" srcId="{1D3748D3-C4AD-40BF-ADAE-E587969BC689}" destId="{EE0B7A69-17F4-417D-82BF-813E649471ED}" srcOrd="5" destOrd="0" presId="urn:microsoft.com/office/officeart/2005/8/layout/radial1"/>
    <dgm:cxn modelId="{160AAC46-8459-44CF-A548-305BA6153BA1}" type="presParOf" srcId="{EE0B7A69-17F4-417D-82BF-813E649471ED}" destId="{1AFE1358-C8A0-4AF1-9A8C-EA5986E396BD}" srcOrd="0" destOrd="0" presId="urn:microsoft.com/office/officeart/2005/8/layout/radial1"/>
    <dgm:cxn modelId="{A379A73A-CBC8-4729-962E-F064AA9FDAD7}" type="presParOf" srcId="{1D3748D3-C4AD-40BF-ADAE-E587969BC689}" destId="{93B48001-90DA-42BE-AD35-F72ED54C1B61}" srcOrd="6" destOrd="0" presId="urn:microsoft.com/office/officeart/2005/8/layout/radial1"/>
    <dgm:cxn modelId="{A028F9C5-1338-449E-B545-983F5C3C78D0}" type="presParOf" srcId="{1D3748D3-C4AD-40BF-ADAE-E587969BC689}" destId="{3CDADE1A-6601-4961-A957-2660FAE0FB37}" srcOrd="7" destOrd="0" presId="urn:microsoft.com/office/officeart/2005/8/layout/radial1"/>
    <dgm:cxn modelId="{14EF8895-2096-4754-8388-A8780D153DF0}" type="presParOf" srcId="{3CDADE1A-6601-4961-A957-2660FAE0FB37}" destId="{1D592426-2007-4687-85DD-18F7A72C691D}" srcOrd="0" destOrd="0" presId="urn:microsoft.com/office/officeart/2005/8/layout/radial1"/>
    <dgm:cxn modelId="{47779CE8-E102-4FEC-BFAE-73320915F4D1}" type="presParOf" srcId="{1D3748D3-C4AD-40BF-ADAE-E587969BC689}" destId="{6DEE27CA-730A-4686-A458-A59E2EEBADE4}" srcOrd="8" destOrd="0" presId="urn:microsoft.com/office/officeart/2005/8/layout/radial1"/>
    <dgm:cxn modelId="{C0F96CF9-9D66-4564-94A2-734F2FB58507}" type="presParOf" srcId="{1D3748D3-C4AD-40BF-ADAE-E587969BC689}" destId="{3ABA4046-95F7-4ADA-BE89-BA5275EE575D}" srcOrd="9" destOrd="0" presId="urn:microsoft.com/office/officeart/2005/8/layout/radial1"/>
    <dgm:cxn modelId="{CF05CC71-9B85-4E02-9419-8A04A5D2517B}" type="presParOf" srcId="{3ABA4046-95F7-4ADA-BE89-BA5275EE575D}" destId="{D06C5FC0-E382-4208-BEC1-C29D1CE9A8B0}" srcOrd="0" destOrd="0" presId="urn:microsoft.com/office/officeart/2005/8/layout/radial1"/>
    <dgm:cxn modelId="{EFA43DC6-1AD5-4F72-A419-4761ADC4499F}" type="presParOf" srcId="{1D3748D3-C4AD-40BF-ADAE-E587969BC689}" destId="{2E8C9B71-BFB1-4A68-95E7-E5B71299E9ED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8033C-BA07-4FBA-A10B-58EC3E8D13E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8E49E-A30F-42A0-8118-A7BBD9319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1214422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412580">
            <a:off x="6593362" y="3439084"/>
            <a:ext cx="1459925" cy="1633506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60793" y="2302489"/>
            <a:ext cx="4425521" cy="1698015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714356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«Музыкалық колледж -дарынды балаларға арналған музыкалық мектеп-интернат» </a:t>
            </a: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kk-KZ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кешені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7" y="188640"/>
            <a:ext cx="4714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Ашык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сабақтар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2014-2015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357298"/>
            <a:ext cx="1368426" cy="5762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Қазақ тілі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2205038"/>
            <a:ext cx="1296988" cy="576262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Әдебиет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825" y="2924175"/>
            <a:ext cx="1296988" cy="5762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3644900"/>
            <a:ext cx="1296988" cy="720725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Дүниетану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4437063"/>
            <a:ext cx="1296988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Сайыс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825" y="5300663"/>
            <a:ext cx="1225550" cy="720725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Тәрбие сағаты</a:t>
            </a:r>
            <a:endParaRPr lang="ru-RU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785918" y="1357298"/>
            <a:ext cx="7056437" cy="576262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«Сан есім»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692275" y="2205038"/>
            <a:ext cx="7127875" cy="576262"/>
          </a:xfrm>
          <a:prstGeom prst="snip2DiagRect">
            <a:avLst/>
          </a:prstGeom>
          <a:solidFill>
            <a:srgbClr val="11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«Ағаш тостаған»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692275" y="2924175"/>
            <a:ext cx="7127875" cy="576263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Сағат минут»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692275" y="3716338"/>
            <a:ext cx="7127875" cy="576262"/>
          </a:xfrm>
          <a:prstGeom prst="snip2DiagRect">
            <a:avLst/>
          </a:prstGeom>
          <a:solidFill>
            <a:srgbClr val="11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Өсімдік мүшелері»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692275" y="4508500"/>
            <a:ext cx="7200900" cy="576263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ХХІ ғасыр көшбасшылары»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1714480" y="5357826"/>
            <a:ext cx="7127875" cy="576262"/>
          </a:xfrm>
          <a:prstGeom prst="snip2DiagRect">
            <a:avLst/>
          </a:prstGeom>
          <a:solidFill>
            <a:srgbClr val="11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Күз береке, молшылық</a:t>
            </a:r>
            <a:r>
              <a:rPr lang="kk-KZ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7" y="188640"/>
            <a:ext cx="4714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Ашык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сабақтар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2015-2016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357298"/>
            <a:ext cx="1368426" cy="5762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Қазақ тілі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2205038"/>
            <a:ext cx="1296988" cy="576262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Әдебиет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825" y="2924175"/>
            <a:ext cx="1296988" cy="5762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3644900"/>
            <a:ext cx="1296988" cy="720725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Дүниетану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4437063"/>
            <a:ext cx="1296988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Сайыс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825" y="5300663"/>
            <a:ext cx="1225550" cy="720725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Тәрбие сағаты</a:t>
            </a:r>
            <a:endParaRPr lang="ru-RU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785918" y="1357298"/>
            <a:ext cx="7056437" cy="576262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«Сан есім»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692275" y="2205038"/>
            <a:ext cx="7127875" cy="576262"/>
          </a:xfrm>
          <a:prstGeom prst="snip2DiagRect">
            <a:avLst/>
          </a:prstGeom>
          <a:solidFill>
            <a:srgbClr val="11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«Қонақжай қазақ»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692275" y="2924175"/>
            <a:ext cx="7127875" cy="576263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Өкенді пысықтау»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692275" y="3716338"/>
            <a:ext cx="7127875" cy="576262"/>
          </a:xfrm>
          <a:prstGeom prst="snip2DiagRect">
            <a:avLst/>
          </a:prstGeom>
          <a:solidFill>
            <a:srgbClr val="11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Мал шаруашылығы»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692275" y="4508500"/>
            <a:ext cx="7200900" cy="576263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/>
              <a:t>«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Жүзден жүйрік»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1714480" y="5357826"/>
            <a:ext cx="7127875" cy="576262"/>
          </a:xfrm>
          <a:prstGeom prst="snip2DiagRect">
            <a:avLst/>
          </a:prstGeom>
          <a:solidFill>
            <a:srgbClr val="11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Бүгін бізде мереке</a:t>
            </a:r>
            <a:r>
              <a:rPr lang="kk-KZ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Ашық сабақтан көріністер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D:\Новая папка\1 А фото\2014-10-23 КҮЗ МЕРЕКЕ\SAM_5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14554"/>
            <a:ext cx="2738323" cy="2053743"/>
          </a:xfrm>
          <a:prstGeom prst="rect">
            <a:avLst/>
          </a:prstGeom>
          <a:noFill/>
        </p:spPr>
      </p:pic>
      <p:pic>
        <p:nvPicPr>
          <p:cNvPr id="5" name="Picture 3" descr="D:\Новая папка\1 А фото\2014-10-23 КҮЗ МЕРЕКЕ\SAM_5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3026720" cy="1857288"/>
          </a:xfrm>
          <a:prstGeom prst="rect">
            <a:avLst/>
          </a:prstGeom>
          <a:noFill/>
        </p:spPr>
      </p:pic>
      <p:pic>
        <p:nvPicPr>
          <p:cNvPr id="6" name="Picture 10" descr="C:\Users\user\Desktop\SAM_2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000760" y="4357694"/>
            <a:ext cx="2577907" cy="1933431"/>
          </a:xfrm>
          <a:prstGeom prst="rect">
            <a:avLst/>
          </a:prstGeom>
          <a:noFill/>
        </p:spPr>
      </p:pic>
      <p:pic>
        <p:nvPicPr>
          <p:cNvPr id="14337" name="Picture 1" descr="\\Server\цор\общеобразовательный цикл\Канафина Т\2016-2017 тәрбие сағаттары\Патриотическое\Желтоқсан қыраңдары 07.12\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75531">
            <a:off x="6442483" y="1589511"/>
            <a:ext cx="2382704" cy="1787028"/>
          </a:xfrm>
          <a:prstGeom prst="rect">
            <a:avLst/>
          </a:prstGeom>
          <a:noFill/>
        </p:spPr>
      </p:pic>
      <p:pic>
        <p:nvPicPr>
          <p:cNvPr id="14338" name="Picture 2" descr="\\Server\цор\общеобразовательный цикл\Канафина Т\2016-2017 тәрбие сағаттары\Духовно-нравственное\Қазақ халқының атақты батырлары 26.10\14554124211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50400">
            <a:off x="333321" y="1594098"/>
            <a:ext cx="2667005" cy="2000254"/>
          </a:xfrm>
          <a:prstGeom prst="rect">
            <a:avLst/>
          </a:prstGeom>
          <a:noFill/>
        </p:spPr>
      </p:pic>
      <p:pic>
        <p:nvPicPr>
          <p:cNvPr id="14340" name="Picture 4" descr="http://www.playcast.ru/uploads/2014/05/10/854242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533928"/>
            <a:ext cx="1285884" cy="198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11ACDD"/>
                </a:solidFill>
                <a:latin typeface="Times New Roman" pitchFamily="18" charset="0"/>
                <a:cs typeface="Times New Roman" pitchFamily="18" charset="0"/>
              </a:rPr>
              <a:t>Тәрбие сағатынан көріністер</a:t>
            </a:r>
            <a:endParaRPr lang="ru-RU" b="1" dirty="0">
              <a:solidFill>
                <a:srgbClr val="11ACD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F:\Канафина Т. Б ашық сабақ\IMG_0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952770" cy="2214578"/>
          </a:xfrm>
          <a:prstGeom prst="rect">
            <a:avLst/>
          </a:prstGeom>
          <a:noFill/>
        </p:spPr>
      </p:pic>
      <p:pic>
        <p:nvPicPr>
          <p:cNvPr id="40963" name="Picture 3" descr="F:\Канафина Т. Б ашық сабақ\IMG_0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00174"/>
            <a:ext cx="3000396" cy="2250297"/>
          </a:xfrm>
          <a:prstGeom prst="rect">
            <a:avLst/>
          </a:prstGeom>
          <a:noFill/>
        </p:spPr>
      </p:pic>
      <p:pic>
        <p:nvPicPr>
          <p:cNvPr id="40964" name="Picture 4" descr="F:\Канафина Т. Б ашық сабақ\IMG_0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2928958" cy="2196719"/>
          </a:xfrm>
          <a:prstGeom prst="rect">
            <a:avLst/>
          </a:prstGeom>
          <a:noFill/>
        </p:spPr>
      </p:pic>
      <p:pic>
        <p:nvPicPr>
          <p:cNvPr id="40965" name="Picture 5" descr="F:\Канафина Т. Б ашық сабақ\IMG_0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143380"/>
            <a:ext cx="2876493" cy="2157370"/>
          </a:xfrm>
          <a:prstGeom prst="rect">
            <a:avLst/>
          </a:prstGeom>
          <a:noFill/>
        </p:spPr>
      </p:pic>
      <p:pic>
        <p:nvPicPr>
          <p:cNvPr id="40966" name="Picture 6" descr="F:\Канафина Т. Б ашық сабақ\IMG_0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857496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4143404" cy="703282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Қосымша білім: курс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7800972" cy="4214842"/>
          </a:xfrm>
        </p:spPr>
        <p:txBody>
          <a:bodyPr/>
          <a:lstStyle/>
          <a:p>
            <a:pPr marL="342900" lvl="1" indent="-342900" algn="ctr">
              <a:buNone/>
            </a:pP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«Қазақстан Республикасында орта білім мазмұнын жаңарту» сертификат №002766, 2016 жыл.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2" descr="C:\Users\user\Desktop\Разное\Новая папка\IMG-20160711-WA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4044">
            <a:off x="136416" y="3855903"/>
            <a:ext cx="2711164" cy="1526344"/>
          </a:xfrm>
          <a:prstGeom prst="rect">
            <a:avLst/>
          </a:prstGeom>
          <a:noFill/>
        </p:spPr>
      </p:pic>
      <p:pic>
        <p:nvPicPr>
          <p:cNvPr id="1032" name="Picture 8" descr="https://i.mycdn.me/image?id=835570479038&amp;bid=835570479038&amp;t=3&amp;plc=WEB&amp;tkn=*l4qqXoYL2QoJjAK_QabAtxaHz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4717">
            <a:off x="6435271" y="3800370"/>
            <a:ext cx="2568110" cy="1445806"/>
          </a:xfrm>
          <a:prstGeom prst="rect">
            <a:avLst/>
          </a:prstGeom>
          <a:noFill/>
        </p:spPr>
      </p:pic>
      <p:pic>
        <p:nvPicPr>
          <p:cNvPr id="13313" name="Picture 1" descr="\\Server\цор\общеобразовательный цикл\Канафина Т\документ толкын\сканер2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50260" y="3021980"/>
            <a:ext cx="2348288" cy="3305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043494" cy="77472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Мұғалімнің жетістігі</a:t>
            </a:r>
            <a:endParaRPr lang="ru-RU" sz="3200" b="1" dirty="0">
              <a:solidFill>
                <a:srgbClr val="0091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857364"/>
            <a:ext cx="8358246" cy="4268799"/>
          </a:xfrm>
        </p:spPr>
        <p:txBody>
          <a:bodyPr>
            <a:normAutofit fontScale="25000" lnSpcReduction="20000"/>
          </a:bodyPr>
          <a:lstStyle/>
          <a:p>
            <a:pPr marL="1828800" lvl="1" indent="-1371600">
              <a:buNone/>
            </a:pPr>
            <a:endParaRPr lang="kk-KZ" sz="8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lvl="1" indent="-1371600">
              <a:buNone/>
            </a:pPr>
            <a:r>
              <a:rPr lang="kk-KZ" sz="8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Республикалық «Ұлағатты ұстаз»</a:t>
            </a:r>
          </a:p>
          <a:p>
            <a:pPr marL="1828800" lvl="1" indent="-1371600">
              <a:buNone/>
            </a:pPr>
            <a:r>
              <a:rPr lang="kk-KZ" sz="8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сайысы, 1орын, (диплом,  №А135, 2017 ж)</a:t>
            </a:r>
          </a:p>
          <a:p>
            <a:pPr marL="971550" lvl="1" indent="-514350">
              <a:buAutoNum type="arabicPeriod"/>
            </a:pPr>
            <a:endParaRPr lang="kk-KZ" sz="8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endParaRPr lang="kk-KZ" sz="8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None/>
            </a:pPr>
            <a:endParaRPr lang="kk-KZ" sz="8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None/>
            </a:pPr>
            <a:r>
              <a:rPr lang="kk-KZ" sz="8000" dirty="0" smtClean="0">
                <a:solidFill>
                  <a:srgbClr val="2778BB"/>
                </a:solidFill>
                <a:latin typeface="Times New Roman" pitchFamily="18" charset="0"/>
                <a:cs typeface="Times New Roman" pitchFamily="18" charset="0"/>
              </a:rPr>
              <a:t>2. КИО олимпиадасы, қазақ тілі пәні бойынша</a:t>
            </a:r>
          </a:p>
          <a:p>
            <a:pPr marL="971550" lvl="1" indent="-514350">
              <a:buNone/>
            </a:pPr>
            <a:r>
              <a:rPr lang="kk-KZ" sz="8000" dirty="0" smtClean="0">
                <a:solidFill>
                  <a:srgbClr val="2778BB"/>
                </a:solidFill>
                <a:latin typeface="Times New Roman" pitchFamily="18" charset="0"/>
                <a:cs typeface="Times New Roman" pitchFamily="18" charset="0"/>
              </a:rPr>
              <a:t>     (сертификат №724067, 2015 ж)</a:t>
            </a:r>
          </a:p>
          <a:p>
            <a:pPr marL="971550" lvl="1" indent="-514350">
              <a:buNone/>
            </a:pPr>
            <a:r>
              <a:rPr lang="kk-KZ" sz="8000" dirty="0" smtClean="0">
                <a:solidFill>
                  <a:srgbClr val="2778BB"/>
                </a:solidFill>
                <a:latin typeface="Times New Roman" pitchFamily="18" charset="0"/>
                <a:cs typeface="Times New Roman" pitchFamily="18" charset="0"/>
              </a:rPr>
              <a:t>3. КИО олимпиадасы, бастауыш сынып мұғаліміне арналған, (сертификат №698782, 2015ж)</a:t>
            </a:r>
          </a:p>
          <a:p>
            <a:pPr marL="971550" lvl="1" indent="-514350">
              <a:buNone/>
            </a:pPr>
            <a:endParaRPr lang="kk-KZ" sz="8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None/>
            </a:pPr>
            <a:r>
              <a:rPr lang="kk-KZ" sz="80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4. «</a:t>
            </a:r>
            <a:r>
              <a:rPr lang="ru-RU" sz="8000" dirty="0" err="1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Умната</a:t>
            </a:r>
            <a:r>
              <a:rPr lang="kk-KZ" sz="8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8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 - конкурс для педагогов</a:t>
            </a:r>
            <a:r>
              <a:rPr lang="kk-KZ" sz="8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971550" lvl="1" indent="-514350">
              <a:buNone/>
            </a:pPr>
            <a:r>
              <a:rPr lang="ru-RU" sz="8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Блиц-олимпиада:«Классный руководитель </a:t>
            </a:r>
          </a:p>
          <a:p>
            <a:pPr marL="971550" lvl="1" indent="-514350">
              <a:buNone/>
            </a:pPr>
            <a:r>
              <a:rPr lang="ru-RU" sz="8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в современной</a:t>
            </a:r>
            <a:r>
              <a:rPr lang="kk-KZ" sz="8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 школе» лауреат, </a:t>
            </a:r>
          </a:p>
          <a:p>
            <a:pPr marL="971550" lvl="1" indent="-514350">
              <a:buNone/>
            </a:pPr>
            <a:r>
              <a:rPr lang="kk-KZ" sz="8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диплом,(№ </a:t>
            </a:r>
            <a:r>
              <a:rPr lang="ru-RU" sz="8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umn1 – 21664</a:t>
            </a:r>
            <a:r>
              <a:rPr lang="kk-KZ" sz="8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, 2015 ж).</a:t>
            </a:r>
          </a:p>
          <a:p>
            <a:pPr marL="971550" lvl="1" indent="-514350">
              <a:buFont typeface="Arial" pitchFamily="34" charset="0"/>
              <a:buAutoNum type="arabicPeriod"/>
            </a:pPr>
            <a:endParaRPr lang="kk-KZ" sz="8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Arial" pitchFamily="34" charset="0"/>
              <a:buAutoNum type="arabicPeriod"/>
            </a:pPr>
            <a:endParaRPr lang="kk-KZ" sz="8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None/>
            </a:pPr>
            <a:endParaRPr lang="kk-KZ" sz="8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None/>
            </a:pPr>
            <a:endParaRPr lang="kk-KZ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Arial" pitchFamily="34" charset="0"/>
              <a:buAutoNum type="arabicPeriod"/>
            </a:pPr>
            <a:endParaRPr lang="kk-KZ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Arial" pitchFamily="34" charset="0"/>
              <a:buAutoNum type="arabicPeriod"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endParaRPr lang="kk-KZ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ttps://docs.mail.ru/preview/206x206/?x-email=tolkyn.kanafina%40mail.ru&amp;src=https%3A%2F%2Fe.mail.ru%2Fcgi-bin%2Fgetattach%3Fid%3D14851423270000000276%253B0%253B1%26x-email%3Dtolkyn.kanafina%2540mail.ru%26bs%3D2293%26bl%3D480414%26ct%3Dapplication%252Fpdf%26cn%3D%25D0%259A%25D0%25B0%25D0%25BD%25D0%25B0%25D1%2584%25D0%25B8%25D0%25BD%25D0%25B0%2520%25D0%25A2.%25D0%2591%2520%25D0%2586%2520%25D0%25BE%25D1%2580%25D1%258B%25D0%25BD%2520.pdf%26cte%3Dbinary%26notype%3D1%26file%3D%25D0%259A%25D0%25B0%25D0%25BD%25D0%25B0%25D1%2584%25D0%25B8%25D0%25BD%25D0%25B0%2520%25D0%25A2.%25D0%2591%2520%25D0%2586%2520%25D0%25BE%25D1%2580%25D1%258B%25D0%25BD%2520.pdf%26mode%3Dattachment%26chan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714488"/>
            <a:ext cx="1390650" cy="1962150"/>
          </a:xfrm>
          <a:prstGeom prst="rect">
            <a:avLst/>
          </a:prstGeom>
          <a:noFill/>
        </p:spPr>
      </p:pic>
      <p:pic>
        <p:nvPicPr>
          <p:cNvPr id="2054" name="Picture 6" descr="C:\Users\user\Desktop\Достижения\ТОЛКЫН\сертификат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5574" y="3643314"/>
            <a:ext cx="1602574" cy="1133457"/>
          </a:xfrm>
          <a:prstGeom prst="rect">
            <a:avLst/>
          </a:prstGeom>
          <a:noFill/>
        </p:spPr>
      </p:pic>
      <p:pic>
        <p:nvPicPr>
          <p:cNvPr id="2055" name="Picture 7" descr="C:\Users\user\Desktop\Достижения\ТОЛКЫН\сертифик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185204"/>
            <a:ext cx="1571636" cy="1111575"/>
          </a:xfrm>
          <a:prstGeom prst="rect">
            <a:avLst/>
          </a:prstGeom>
          <a:noFill/>
        </p:spPr>
      </p:pic>
      <p:pic>
        <p:nvPicPr>
          <p:cNvPr id="2058" name="Picture 10" descr="https://docs.mail.ru/preview/206x206/?x-email=tolkyn.kanafina%40mail.ru&amp;src=https%3A%2F%2Fe.mail.ru%2Fcgi-bin%2Fgetattach%3Fid%3D14856225020000000436%253B0%253B1%26x-email%3Dtolkyn.kanafina%2540mail.ru%26bs%3D2189%26bl%3D1197659%26ct%3Dapplication%252Fpdf%26cn%3Dumn1-21664.pdf%26cte%3Dbinary%26notype%3D1%26file%3Dumn1-21664.pdf%26mode%3Dattachment%26chann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786322"/>
            <a:ext cx="1285884" cy="1814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428596" y="714356"/>
            <a:ext cx="778674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Videouroki.net жобасындағы </a:t>
            </a:r>
          </a:p>
          <a:p>
            <a:pPr marL="971550" lvl="1" indent="-514350"/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«Олимпиадалар топтамасында </a:t>
            </a:r>
          </a:p>
          <a:p>
            <a:pPr marL="971550" lvl="1" indent="-514350"/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ең белсенді мұғалімдер қатарына кірді» </a:t>
            </a:r>
          </a:p>
          <a:p>
            <a:pPr marL="971550" lvl="1" indent="-514350"/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куәлік</a:t>
            </a:r>
            <a:r>
              <a:rPr lang="kk-KZ" sz="2400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, (№ 200146871, 2016ж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71550" lvl="1" indent="-514350">
              <a:buFont typeface="Arial" pitchFamily="34" charset="0"/>
              <a:buAutoNum type="arabicPeriod"/>
            </a:pPr>
            <a:endParaRPr lang="kk-KZ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Arial" pitchFamily="34" charset="0"/>
              <a:buAutoNum type="arabicPeriod"/>
            </a:pPr>
            <a:endParaRPr lang="kk-KZ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/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Videouroki.net жобасының </a:t>
            </a:r>
          </a:p>
          <a:p>
            <a:pPr marL="971550" lvl="1" indent="-514350"/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«Іс-шараларына жүлдегерлерді </a:t>
            </a:r>
          </a:p>
          <a:p>
            <a:pPr marL="971550" lvl="1" indent="-514350"/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дайындады» куәлік, </a:t>
            </a:r>
          </a:p>
          <a:p>
            <a:pPr marL="971550" lvl="1" indent="-514350"/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(№ 55618177, 2016ж</a:t>
            </a:r>
          </a:p>
          <a:p>
            <a:pPr marL="971550" lvl="1" indent="-514350"/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№ 23486167, 2016 ж)</a:t>
            </a:r>
          </a:p>
          <a:p>
            <a:pPr marL="971550" lvl="1" indent="-514350"/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Arial" pitchFamily="34" charset="0"/>
              <a:buAutoNum type="arabicPeriod"/>
            </a:pPr>
            <a:endParaRPr lang="kk-KZ" sz="8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Достижения\ТОЛКЫН\Канафина Толкын Бакибековна - свидетельство - результ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7554" y="880873"/>
            <a:ext cx="1156250" cy="1635553"/>
          </a:xfrm>
          <a:prstGeom prst="rect">
            <a:avLst/>
          </a:prstGeom>
          <a:noFill/>
        </p:spPr>
      </p:pic>
      <p:pic>
        <p:nvPicPr>
          <p:cNvPr id="3074" name="Picture 2" descr="C:\Users\user\Desktop\Достижения\ТОЛКЫН\Канафина Толкын Бакибековна - свидетельство - призё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124" y="2962797"/>
            <a:ext cx="1161551" cy="1643050"/>
          </a:xfrm>
          <a:prstGeom prst="rect">
            <a:avLst/>
          </a:prstGeom>
          <a:noFill/>
        </p:spPr>
      </p:pic>
      <p:pic>
        <p:nvPicPr>
          <p:cNvPr id="3075" name="Picture 3" descr="C:\Users\user\Desktop\Достижения\23486167. Канафина Толкын Бакибековна - Свидетельство о подготовке призё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304" y="2928934"/>
            <a:ext cx="1216405" cy="1720643"/>
          </a:xfrm>
          <a:prstGeom prst="rect">
            <a:avLst/>
          </a:prstGeom>
          <a:noFill/>
        </p:spPr>
      </p:pic>
      <p:pic>
        <p:nvPicPr>
          <p:cNvPr id="11265" name="Picture 1" descr="\\Server\цор\общеобразовательный цикл\Канафина Т\документ толкын\7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857760"/>
            <a:ext cx="1214446" cy="16322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5000636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.“Музыкалқы колледж-дарынды балаларға арналған музыкалық мектеп-интернат”кешені ММ</a:t>
            </a:r>
            <a:endParaRPr lang="ru-RU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Ғылыми- әдістемелік басылымдар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«Регион» газеті «Түрлі түсті апталық» мақаласы, №8(593), 27/02/2015</a:t>
            </a:r>
          </a:p>
          <a:p>
            <a:pPr algn="ctr"/>
            <a:r>
              <a:rPr lang="kk-KZ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kk-KZ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“Ұстаздар” газеті «Қонақжай қазақ» атты мақаласы, 15шілде  №12 (323), 2016</a:t>
            </a:r>
          </a:p>
          <a:p>
            <a:pPr algn="ctr">
              <a:buNone/>
            </a:pP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\\Server\цор\общеобразовательный цикл\Жумашева Б.С\Scan вапрек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3230" y="2143116"/>
            <a:ext cx="2837530" cy="1785950"/>
          </a:xfrm>
          <a:prstGeom prst="rect">
            <a:avLst/>
          </a:prstGeom>
          <a:noFill/>
        </p:spPr>
      </p:pic>
      <p:pic>
        <p:nvPicPr>
          <p:cNvPr id="10241" name="Picture 1" descr="\\Server\цор\общеобразовательный цикл\Канафина Т\документ толкын\сканер4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674141"/>
            <a:ext cx="3043224" cy="2183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001056" cy="2500330"/>
          </a:xfrm>
        </p:spPr>
        <p:txBody>
          <a:bodyPr>
            <a:noAutofit/>
          </a:bodyPr>
          <a:lstStyle/>
          <a:p>
            <a:pPr lvl="1"/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Инфоурок сайты «Өсімдік мүшелері» презинтация, куәлік, №ДБ-409573, 2013ж</a:t>
            </a:r>
            <a:b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Инфоурок сайты «Сан есім» ашық сабақ, куәлік, №ДБ-409737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2016 ж.</a:t>
            </a: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Жеке </a:t>
            </a:r>
            <a:r>
              <a:rPr lang="kk-KZ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сайт құрғаны  туралы  сертификат, №АА855523, 2016 ж.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Kopilkaurokov </a:t>
            </a:r>
            <a:r>
              <a:rPr lang="kk-KZ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сайты «Бүгін бізде мереке» ашық тәрбие сағаты, куәлік №</a:t>
            </a: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365103,2014ж</a:t>
            </a:r>
            <a:r>
              <a:rPr lang="kk-KZ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Kopilkaurokov </a:t>
            </a:r>
            <a:r>
              <a:rPr lang="kk-KZ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сайты «Дүниетану пәнінен «Таулар мен жазықтар» тақырыбына презинтация», куәлік, №365097, 2016ж. </a:t>
            </a:r>
            <a:r>
              <a:rPr lang="kk-KZ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Users\user\Desktop\Сертификат проекта infourok.ru № ДБ-409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92" y="3357562"/>
            <a:ext cx="1377909" cy="1935802"/>
          </a:xfrm>
          <a:prstGeom prst="rect">
            <a:avLst/>
          </a:prstGeom>
          <a:noFill/>
        </p:spPr>
      </p:pic>
      <p:pic>
        <p:nvPicPr>
          <p:cNvPr id="31748" name="Picture 4" descr="C:\Users\user\Desktop\Достижения\ТОЛКЫН\Распечатать\Сертификат проекта infourok.ru № ДБ-409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286124"/>
            <a:ext cx="1357322" cy="1906879"/>
          </a:xfrm>
          <a:prstGeom prst="rect">
            <a:avLst/>
          </a:prstGeom>
          <a:noFill/>
        </p:spPr>
      </p:pic>
      <p:pic>
        <p:nvPicPr>
          <p:cNvPr id="31749" name="Picture 5" descr="C:\Users\user\Desktop\Достижения\ТОЛКЫН\Распечатать\Сертификат проекта infourok.ru № АA-885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357562"/>
            <a:ext cx="1357322" cy="1921049"/>
          </a:xfrm>
          <a:prstGeom prst="rect">
            <a:avLst/>
          </a:prstGeom>
          <a:noFill/>
        </p:spPr>
      </p:pic>
      <p:pic>
        <p:nvPicPr>
          <p:cNvPr id="31750" name="Picture 6" descr="C:\Users\user\Desktop\Достижения\ТОЛКЫН\Распечатать\Свидетельство Дүниетану пәнінен -Таулар мен жазықтар- тақырыбына презентация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5429264"/>
            <a:ext cx="1986154" cy="142873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714876" y="3929066"/>
            <a:ext cx="3971924" cy="219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видетельство -Бүгін бізде мереке- атты сыныптан тыс іс-шар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5453062"/>
            <a:ext cx="1953162" cy="140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6986582" cy="121444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err="1" smtClean="0">
                <a:solidFill>
                  <a:srgbClr val="2778BB"/>
                </a:solidFill>
                <a:latin typeface="Times New Roman" pitchFamily="18" charset="0"/>
                <a:cs typeface="Times New Roman" pitchFamily="18" charset="0"/>
              </a:rPr>
              <a:t>Авторлық бағдарламалар</a:t>
            </a:r>
            <a:endParaRPr lang="ru-RU" sz="3600" b="1" dirty="0">
              <a:solidFill>
                <a:srgbClr val="2778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143248"/>
            <a:ext cx="5715040" cy="2352676"/>
          </a:xfrm>
        </p:spPr>
        <p:txBody>
          <a:bodyPr>
            <a:normAutofit fontScale="85000" lnSpcReduction="20000"/>
          </a:bodyPr>
          <a:lstStyle/>
          <a:p>
            <a:endParaRPr lang="kk-KZ" sz="2400" dirty="0" smtClean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“Бастауыш сыныпқа арналған математика пәнінен олимпиадалық тапсырмалар жинағы “</a:t>
            </a:r>
          </a:p>
          <a:p>
            <a:endParaRPr lang="kk-KZ" sz="2400" dirty="0" smtClean="0">
              <a:solidFill>
                <a:srgbClr val="7208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720854"/>
                </a:solidFill>
                <a:latin typeface="Times New Roman" pitchFamily="18" charset="0"/>
                <a:cs typeface="Times New Roman" pitchFamily="18" charset="0"/>
              </a:rPr>
              <a:t>“Бастауыш сыныпқа арналған дүниетану пәнінен олимпиадалық тапсырмалар жинағы “</a:t>
            </a:r>
          </a:p>
          <a:p>
            <a:endParaRPr lang="ru-RU" sz="2400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\\Server\цор\общеобразовательный цикл\Канафина Т\документ толкын\сканер 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857364"/>
            <a:ext cx="1857388" cy="22595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714488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Қазақ тілі пәнінен 3 сыныптарға арналған «Деңгейлік тапсырмалар» жинағы, рецензент: ИнЕУ, филология магистрі Ш.С.Байжекина, Біліктілікті жетілдіру институтының директоры  М.П. Турсунова</a:t>
            </a:r>
            <a:endParaRPr lang="ru-RU" sz="2000" dirty="0" smtClean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85728"/>
            <a:ext cx="5214942" cy="235745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Мұғалімнің бүкіл мақтанышы-шәкірттерінде,өзі шашқан ұрықтарының өсіп-өнуінде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ru-RU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Д.И.Менделеев</a:t>
            </a:r>
            <a:endParaRPr lang="ru-RU" dirty="0" smtClean="0">
              <a:solidFill>
                <a:srgbClr val="009900"/>
              </a:solidFill>
            </a:endParaRPr>
          </a:p>
          <a:p>
            <a:pPr algn="ctr"/>
            <a:endParaRPr lang="ru-RU" sz="3600" dirty="0"/>
          </a:p>
        </p:txBody>
      </p:sp>
      <p:sp>
        <p:nvSpPr>
          <p:cNvPr id="3074" name="AutoShape 2" descr="https://i.mycdn.me/image?id=805421757118&amp;t=52&amp;plc=WEB&amp;tkn=*jRa0A-yswZuXYyNqMPSAVDJHh7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i.mycdn.me/image?id=805421757118&amp;t=52&amp;plc=WEB&amp;tkn=*jRa0A-yswZuXYyNqMPSAVDJHh7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i.mycdn.me/image?id=805421757118&amp;t=3&amp;plc=WEB&amp;tkn=*VYqfSD4tCzXj47hM9Vo206zgk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071810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Канафина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3857628"/>
            <a:ext cx="1849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Толкын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4643446"/>
            <a:ext cx="2908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Бакибековна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786454"/>
            <a:ext cx="389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мұғалімі</a:t>
            </a:r>
            <a:endParaRPr lang="ru-RU" sz="2400" dirty="0"/>
          </a:p>
        </p:txBody>
      </p:sp>
      <p:pic>
        <p:nvPicPr>
          <p:cNvPr id="15363" name="Picture 3" descr="C:\Users\user\Desktop\IMG-20161002-WA0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114" y="1714488"/>
            <a:ext cx="362913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Оқушылардың жетістіктері</a:t>
            </a:r>
            <a:endParaRPr lang="ru-RU" sz="3200" b="1" dirty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28802"/>
            <a:ext cx="7901014" cy="419736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sz="2000" dirty="0" smtClean="0">
                <a:solidFill>
                  <a:srgbClr val="A93327"/>
                </a:solidFill>
                <a:latin typeface="Times New Roman" pitchFamily="18" charset="0"/>
                <a:cs typeface="Times New Roman" pitchFamily="18" charset="0"/>
              </a:rPr>
              <a:t>- Тұрегелді Жасұлан « Ақбота» морофоны 3 орын,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b="1" dirty="0" smtClean="0">
                <a:solidFill>
                  <a:srgbClr val="50520A"/>
                </a:solidFill>
                <a:latin typeface="Times New Roman" pitchFamily="18" charset="0"/>
                <a:cs typeface="Times New Roman" pitchFamily="18" charset="0"/>
              </a:rPr>
              <a:t>Шеген Аружан </a:t>
            </a:r>
          </a:p>
          <a:p>
            <a:pPr>
              <a:buNone/>
            </a:pPr>
            <a:r>
              <a:rPr lang="kk-KZ" sz="2000" dirty="0" smtClean="0">
                <a:solidFill>
                  <a:srgbClr val="50520A"/>
                </a:solidFill>
                <a:latin typeface="Times New Roman" pitchFamily="18" charset="0"/>
                <a:cs typeface="Times New Roman" pitchFamily="18" charset="0"/>
              </a:rPr>
              <a:t>Videouroki.net жобасы</a:t>
            </a:r>
          </a:p>
          <a:p>
            <a:pPr>
              <a:buNone/>
            </a:pPr>
            <a:r>
              <a:rPr lang="kk-KZ" sz="2000" dirty="0" smtClean="0">
                <a:solidFill>
                  <a:srgbClr val="50520A"/>
                </a:solidFill>
                <a:latin typeface="Times New Roman" pitchFamily="18" charset="0"/>
                <a:cs typeface="Times New Roman" pitchFamily="18" charset="0"/>
              </a:rPr>
              <a:t> «Математикадан олимпиада» -1 орын,</a:t>
            </a:r>
          </a:p>
          <a:p>
            <a:pPr>
              <a:buNone/>
            </a:pPr>
            <a:r>
              <a:rPr lang="kk-KZ" sz="2000" dirty="0" smtClean="0">
                <a:solidFill>
                  <a:srgbClr val="50520A"/>
                </a:solidFill>
                <a:latin typeface="Times New Roman" pitchFamily="18" charset="0"/>
                <a:cs typeface="Times New Roman" pitchFamily="18" charset="0"/>
              </a:rPr>
              <a:t>диплом,D№11414877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Сағит Гүлназ Videouroki.net жобасы </a:t>
            </a:r>
          </a:p>
          <a:p>
            <a:pPr>
              <a:buNone/>
            </a:pPr>
            <a:r>
              <a:rPr lang="kk-KZ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«Математикадан олимпиада» -3 орын,  </a:t>
            </a:r>
          </a:p>
          <a:p>
            <a:pPr>
              <a:buNone/>
            </a:pPr>
            <a:r>
              <a:rPr lang="kk-KZ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диплом, D№11414881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user\Desktop\Достижения\ТОЛКЫН\Распечатать\55618177. Шеген Аружан 1141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428868"/>
            <a:ext cx="1127833" cy="1595338"/>
          </a:xfrm>
          <a:prstGeom prst="rect">
            <a:avLst/>
          </a:prstGeom>
          <a:noFill/>
        </p:spPr>
      </p:pic>
      <p:pic>
        <p:nvPicPr>
          <p:cNvPr id="34819" name="Picture 3" descr="C:\Users\user\Desktop\Достижения\ТОЛКЫН\Распечатать\55618177. Камарова Аяжан 11414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786190"/>
            <a:ext cx="1010053" cy="1428736"/>
          </a:xfrm>
          <a:prstGeom prst="rect">
            <a:avLst/>
          </a:prstGeom>
          <a:noFill/>
        </p:spPr>
      </p:pic>
      <p:pic>
        <p:nvPicPr>
          <p:cNvPr id="34820" name="Picture 4" descr="C:\Users\user\Desktop\Достижения\ТОЛКЫН\Распечатать\11414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1127" y="4857760"/>
            <a:ext cx="1010052" cy="14287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40719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kk-KZ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Камарова Аяжан Videouroki.net жобасы </a:t>
            </a:r>
          </a:p>
          <a:p>
            <a:pPr>
              <a:buNone/>
            </a:pPr>
            <a:r>
              <a:rPr lang="kk-KZ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«Математикадан олимпиада» 3 орын,  диплом, D№11414878</a:t>
            </a:r>
          </a:p>
          <a:p>
            <a:pPr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Server\цор\общеобразовательный цикл\Канафина Т\Sc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500174"/>
            <a:ext cx="1000132" cy="1428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500174"/>
            <a:ext cx="4857784" cy="17145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Исаханова Айым </a:t>
            </a:r>
          </a:p>
          <a:p>
            <a:pPr algn="ctr">
              <a:buNone/>
            </a:pPr>
            <a:r>
              <a:rPr lang="kk-K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Инфоурок жобасы ІІІ Халықаралық</a:t>
            </a:r>
          </a:p>
          <a:p>
            <a:pPr algn="ctr">
              <a:buNone/>
            </a:pPr>
            <a:r>
              <a:rPr lang="kk-K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сайыс «Мириада открытий»</a:t>
            </a:r>
          </a:p>
          <a:p>
            <a:pPr algn="ctr">
              <a:buNone/>
            </a:pPr>
            <a:r>
              <a:rPr lang="kk-K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және логика бойынша 1</a:t>
            </a:r>
          </a:p>
          <a:p>
            <a:pPr algn="ctr">
              <a:buNone/>
            </a:pPr>
            <a:r>
              <a:rPr lang="kk-K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орын, диплом, №768728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5843" name="Picture 3" descr="C:\Users\user\Desktop\Достижения\Инфоурок\Исаханова\Диплом проекта infourok.ru № 768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1214446" cy="1718689"/>
          </a:xfrm>
          <a:prstGeom prst="rect">
            <a:avLst/>
          </a:prstGeom>
          <a:noFill/>
        </p:spPr>
      </p:pic>
      <p:pic>
        <p:nvPicPr>
          <p:cNvPr id="35844" name="Picture 4" descr="C:\Users\user\Desktop\Достижения\Инфоурок\Қадыр\Диплом проекта infourok.ru № 77288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286125"/>
            <a:ext cx="1161015" cy="1643074"/>
          </a:xfrm>
          <a:prstGeom prst="rect">
            <a:avLst/>
          </a:prstGeom>
          <a:noFill/>
        </p:spPr>
      </p:pic>
      <p:pic>
        <p:nvPicPr>
          <p:cNvPr id="35845" name="Picture 5" descr="C:\Users\user\Desktop\Достижения\Инфоурок\Утебалиев\Диплом проекта infourok.ru № 764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714884"/>
            <a:ext cx="1161015" cy="1643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7620" y="335756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Қадыр Мәлика </a:t>
            </a:r>
          </a:p>
          <a:p>
            <a:pPr algn="ctr"/>
            <a:r>
              <a:rPr lang="kk-KZ" sz="2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Инфоурок жобасы ІІІ Халықаралық сайыс «Мириада открытий» математика және логика бойынша </a:t>
            </a:r>
          </a:p>
          <a:p>
            <a:pPr algn="ctr"/>
            <a:r>
              <a:rPr lang="kk-KZ" sz="2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 орын, диплом, №772884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5000636"/>
            <a:ext cx="528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Утебалиев Асанали  </a:t>
            </a:r>
          </a:p>
          <a:p>
            <a:pPr algn="ctr"/>
            <a:r>
              <a:rPr lang="kk-KZ" sz="20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Инфоурок жобасы ІІІ Халықаралық сайыс «Мириада открытий» математика және логика бойынша 3 орын, диплом, №764737</a:t>
            </a:r>
            <a:endParaRPr lang="ru-RU" sz="2000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642910" y="1285860"/>
            <a:ext cx="7786687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Ұстаз жолы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қиынырақ басқадан,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Сырлары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көп сыртқа әлі шықпаған.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Шаршаса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да осы </a:t>
            </a:r>
            <a:r>
              <a:rPr lang="ru-RU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жолдың бойында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 рақат,шын бақытын тапса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bonfit.ru/upload/iblock/b35/b35090e62d40e4e633e379a0ca9371b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143380"/>
            <a:ext cx="338698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500958" cy="1143000"/>
          </a:xfrm>
        </p:spPr>
        <p:txBody>
          <a:bodyPr/>
          <a:lstStyle/>
          <a:p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Білімін анықтайтын құжат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Server\цор\общеобразовательный цикл\Канафина Т\документ толкын\6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915040" cy="4223428"/>
          </a:xfrm>
          <a:prstGeom prst="rect">
            <a:avLst/>
          </a:prstGeom>
          <a:noFill/>
        </p:spPr>
      </p:pic>
      <p:pic>
        <p:nvPicPr>
          <p:cNvPr id="1028" name="Picture 4" descr="http://bgproxy.net/bg/?__new_url=aHR0cDovL3ZzLXQucnUvd3AtY29udGVudC8yMDE1LzEyL2NvbnRlbnRfNjEwNDU2ODg2LmpwZw==&amp;__proxy_form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507850"/>
            <a:ext cx="1500166" cy="135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Өз білімін жетілдіру тақырыбым</a:t>
            </a:r>
            <a:r>
              <a:rPr lang="kk-KZ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go1.imgsmail.ru/imgpreview?key=669106a075630bf4&amp;mb=imgdb_preview_2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1981200" cy="18288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142976" y="2928934"/>
            <a:ext cx="7143800" cy="27860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kk-KZ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«Сабақта логикалық тапсырмаларды қолдана отырып,  оқушылардың шығармашылық қабілеттерін дамыту»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42910" y="3143248"/>
            <a:ext cx="2143140" cy="10001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14348" y="4929198"/>
            <a:ext cx="2143140" cy="10001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Міндет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1142984"/>
            <a:ext cx="5286412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dirty="0" smtClean="0"/>
              <a:t> </a:t>
            </a: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Оқушылардың логикалық тапсырмалар арқылы ақыл-ойын, шығармашылық қабілеттерін ояту.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0364" y="2714620"/>
            <a:ext cx="5357850" cy="16430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dirty="0" smtClean="0"/>
              <a:t> </a:t>
            </a:r>
          </a:p>
          <a:p>
            <a:pPr algn="ctr">
              <a:defRPr/>
            </a:pP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Оқушылардың логикалық тапсырмалар арқылы ақыл-ойын, дүниетанымын, шығармашылық, ізденімпаздық қабілеттерін дамыту</a:t>
            </a:r>
            <a:r>
              <a:rPr lang="kk-KZ" dirty="0" smtClean="0"/>
              <a:t> </a:t>
            </a: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оларды, ұлтжандылыққа, еңбексүйгіштікке, адамгершілікке тәрбиелеу.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4643446"/>
            <a:ext cx="5357850" cy="1428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қушы кез келген логикалық тапсырмаларды орындай және оны талдай алуы;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kk-KZ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пән бойынша білім сапасының жоғарлатуы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http://nookovdor.ucoz.com/2/k_uro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190734" cy="1643050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>
            <a:off x="642910" y="1428736"/>
            <a:ext cx="2143140" cy="10001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Мәселе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4" name="Picture 6" descr="https://go4.imgsmail.ru/imgpreview?key=65cd2dcffe6a874a&amp;mb=imgdb_preview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428892" cy="2428892"/>
          </a:xfrm>
          <a:prstGeom prst="rect">
            <a:avLst/>
          </a:prstGeom>
          <a:noFill/>
        </p:spPr>
      </p:pic>
      <p:graphicFrame>
        <p:nvGraphicFramePr>
          <p:cNvPr id="9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Баяндамалар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428736"/>
            <a:ext cx="2500330" cy="30718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1428736"/>
            <a:ext cx="2428892" cy="30718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/>
          </a:p>
        </p:txBody>
      </p:sp>
      <p:sp>
        <p:nvSpPr>
          <p:cNvPr id="17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6286512" y="1571612"/>
            <a:ext cx="2143140" cy="2786082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«Музыкалық колледж- дарынды балаларға арналған музыкалық мектеп-интернат» кешені ММ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Баяндама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lvl="1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kk-KZ" sz="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Arial" pitchFamily="34" charset="0"/>
              </a:rPr>
              <a:t>Тақырыбы:</a:t>
            </a:r>
            <a:r>
              <a:rPr lang="ru-RU" sz="800" b="1" dirty="0" smtClean="0"/>
              <a:t> </a:t>
            </a:r>
            <a:r>
              <a:rPr lang="ru-RU" sz="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ru-RU" sz="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технологиясын</a:t>
            </a:r>
            <a:r>
              <a:rPr lang="ru-RU" sz="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сабақта тиімді</a:t>
            </a:r>
            <a:r>
              <a:rPr lang="ru-RU" sz="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Павлодар 2013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1428736"/>
            <a:ext cx="2428892" cy="30718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85786" y="1571612"/>
            <a:ext cx="2214577" cy="2786082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«Музыкалық колледж- дарынды балаларға арналған музыкалық мектеп-интернат» кешені ММ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Баяндама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000" b="1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Тақырыбы: </a:t>
            </a: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Логикалық тапсырмаларды жүйелі қолданудың маңыздылығы және логикалық есептердің</a:t>
            </a: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шығару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800" dirty="0" smtClean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err="1" smtClean="0"/>
              <a:t>Жаңартылған білім</a:t>
            </a:r>
            <a:r>
              <a:rPr lang="ru-RU" sz="800" b="1" dirty="0" smtClean="0"/>
              <a:t> </a:t>
            </a:r>
            <a:r>
              <a:rPr lang="ru-RU" sz="800" b="1" dirty="0" err="1" smtClean="0"/>
              <a:t>мазмұнына көшу: алғашқы қадамдар </a:t>
            </a:r>
            <a:r>
              <a:rPr lang="ru-RU" sz="800" b="1" dirty="0" smtClean="0"/>
              <a:t>мен </a:t>
            </a:r>
            <a:r>
              <a:rPr lang="ru-RU" sz="800" b="1" dirty="0" err="1" smtClean="0"/>
              <a:t>түйткілді сұрақтар</a:t>
            </a: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800" dirty="0" smtClean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Павлодар 2014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500430" y="1571612"/>
            <a:ext cx="2143140" cy="2786082"/>
          </a:xfrm>
          <a:prstGeom prst="rect">
            <a:avLst/>
          </a:prstGeom>
          <a:solidFill>
            <a:srgbClr val="AAF1F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«Музыкалық колледж- дарынды балаларға арналған музыкалық мектеп-интернат» кешені ММ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Баяндама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000" b="1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Тақырыбы: </a:t>
            </a: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Логикалық тапсырмаларды жүйелі қолданудың маңыздылығы және логикалық есептердің</a:t>
            </a: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шығару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800" dirty="0" smtClean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Павлодар 2015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3786190"/>
            <a:ext cx="2286016" cy="271464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000628" y="3929066"/>
            <a:ext cx="2000264" cy="250033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Arial" pitchFamily="34" charset="0"/>
              </a:rPr>
              <a:t>«Музыкалық колледж- дарынды балаларға арналған музыкалық мектеп-интернат» кешені ММ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Баяндама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Arial" pitchFamily="34" charset="0"/>
              </a:rPr>
              <a:t>Тақырыбы</a:t>
            </a:r>
            <a:r>
              <a:rPr lang="kk-KZ" sz="800" dirty="0" smtClean="0">
                <a:solidFill>
                  <a:srgbClr val="0033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003300"/>
                </a:solidFill>
              </a:rPr>
              <a:t>Жаңартылған білім</a:t>
            </a:r>
            <a:r>
              <a:rPr lang="ru-RU" sz="800" b="1" dirty="0" smtClean="0">
                <a:solidFill>
                  <a:srgbClr val="003300"/>
                </a:solidFill>
              </a:rPr>
              <a:t> </a:t>
            </a:r>
            <a:r>
              <a:rPr lang="ru-RU" sz="800" b="1" dirty="0" err="1" smtClean="0">
                <a:solidFill>
                  <a:srgbClr val="003300"/>
                </a:solidFill>
              </a:rPr>
              <a:t>мазмұнына көшу: алғашқы қадамдар </a:t>
            </a:r>
            <a:r>
              <a:rPr lang="ru-RU" sz="800" b="1" dirty="0" smtClean="0">
                <a:solidFill>
                  <a:srgbClr val="003300"/>
                </a:solidFill>
              </a:rPr>
              <a:t>мен </a:t>
            </a:r>
            <a:r>
              <a:rPr lang="ru-RU" sz="800" b="1" dirty="0" err="1" smtClean="0">
                <a:solidFill>
                  <a:srgbClr val="003300"/>
                </a:solidFill>
              </a:rPr>
              <a:t>түйткілді сұрақтар</a:t>
            </a: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800" dirty="0" smtClean="0">
              <a:solidFill>
                <a:srgbClr val="003300"/>
              </a:solidFill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Arial" pitchFamily="34" charset="0"/>
              </a:rPr>
              <a:t>Павлодар 2016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71670" y="3786190"/>
            <a:ext cx="2286016" cy="271464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214546" y="3929066"/>
            <a:ext cx="2000264" cy="250033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«Музыкалық колледж- дарынды балаларға арналған музыкалық мектеп-интернат» кешені ММ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Баяндама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Тақырыбы</a:t>
            </a:r>
            <a:r>
              <a:rPr lang="ru-RU" sz="800" b="1" dirty="0" smtClean="0">
                <a:solidFill>
                  <a:srgbClr val="C00000"/>
                </a:solidFill>
              </a:rPr>
              <a:t> Бала </a:t>
            </a:r>
            <a:r>
              <a:rPr lang="ru-RU" sz="800" b="1" dirty="0" err="1" smtClean="0">
                <a:solidFill>
                  <a:srgbClr val="C00000"/>
                </a:solidFill>
              </a:rPr>
              <a:t>тәрбиесі</a:t>
            </a: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800" dirty="0" smtClean="0">
              <a:solidFill>
                <a:srgbClr val="003300"/>
              </a:solidFill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Павлодар 2016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7" y="188640"/>
            <a:ext cx="4714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Ашык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сабақтар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2013-2014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1928802"/>
            <a:ext cx="1296988" cy="5762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2786058"/>
            <a:ext cx="1296988" cy="720725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Дүниетану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3929066"/>
            <a:ext cx="1249341" cy="65721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Сайыс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5000636"/>
            <a:ext cx="1225550" cy="720725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Тәрбие сағаты</a:t>
            </a:r>
            <a:endParaRPr lang="ru-RU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714480" y="1928802"/>
            <a:ext cx="7127875" cy="576263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Өкенді пысықтау»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714480" y="2857496"/>
            <a:ext cx="7127875" cy="576262"/>
          </a:xfrm>
          <a:prstGeom prst="snip2DiagRect">
            <a:avLst/>
          </a:prstGeom>
          <a:solidFill>
            <a:srgbClr val="11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Тіл - дәм сезу мүшесі»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714480" y="3857628"/>
            <a:ext cx="7200900" cy="576263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Ойлан, тап!»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1714480" y="5072074"/>
            <a:ext cx="7127875" cy="576262"/>
          </a:xfrm>
          <a:prstGeom prst="snip2DiagRect">
            <a:avLst/>
          </a:prstGeom>
          <a:solidFill>
            <a:srgbClr val="11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Қош бол, сүйікті әліппе!</a:t>
            </a:r>
            <a:r>
              <a:rPr lang="kk-KZ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7" y="188640"/>
            <a:ext cx="4714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Ашык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сабақтар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2014-2015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357298"/>
            <a:ext cx="1368426" cy="5762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Қазақ тілі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2205038"/>
            <a:ext cx="1296988" cy="576262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Әдебиет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825" y="2924175"/>
            <a:ext cx="1296988" cy="5762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3644900"/>
            <a:ext cx="1296988" cy="720725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Дүниетану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4437063"/>
            <a:ext cx="1296988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Сайыс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825" y="5300663"/>
            <a:ext cx="1225550" cy="720725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Тәрбие сағаты</a:t>
            </a:r>
            <a:endParaRPr lang="ru-RU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785918" y="1357298"/>
            <a:ext cx="7056437" cy="576262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«Сан есім»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692275" y="2205038"/>
            <a:ext cx="7127875" cy="576262"/>
          </a:xfrm>
          <a:prstGeom prst="snip2DiagRect">
            <a:avLst/>
          </a:prstGeom>
          <a:solidFill>
            <a:srgbClr val="11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«Ағаш тостаған»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692275" y="2924175"/>
            <a:ext cx="7127875" cy="576263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Сағат минут»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692275" y="3716338"/>
            <a:ext cx="7127875" cy="576262"/>
          </a:xfrm>
          <a:prstGeom prst="snip2DiagRect">
            <a:avLst/>
          </a:prstGeom>
          <a:solidFill>
            <a:srgbClr val="11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Өсімдік мүшелері»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692275" y="4508500"/>
            <a:ext cx="7200900" cy="576263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ХХІ ғасыр көшбасшылары»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1714480" y="5357826"/>
            <a:ext cx="7127875" cy="576262"/>
          </a:xfrm>
          <a:prstGeom prst="snip2DiagRect">
            <a:avLst/>
          </a:prstGeom>
          <a:solidFill>
            <a:srgbClr val="11AC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 smtClean="0"/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Күз береке, молшылық</a:t>
            </a:r>
            <a:r>
              <a:rPr lang="kk-KZ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808</Words>
  <PresentationFormat>Экран (4:3)</PresentationFormat>
  <Paragraphs>220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Специальное оформление</vt:lpstr>
      <vt:lpstr>Слайд 1</vt:lpstr>
      <vt:lpstr>Слайд 2</vt:lpstr>
      <vt:lpstr>Білімін анықтайтын құжат</vt:lpstr>
      <vt:lpstr>Өз білімін жетілдіру тақырыбым:</vt:lpstr>
      <vt:lpstr>Слайд 5</vt:lpstr>
      <vt:lpstr>Слайд 6</vt:lpstr>
      <vt:lpstr>Баяндамалар</vt:lpstr>
      <vt:lpstr>Слайд 8</vt:lpstr>
      <vt:lpstr>Слайд 9</vt:lpstr>
      <vt:lpstr>Слайд 10</vt:lpstr>
      <vt:lpstr>Слайд 11</vt:lpstr>
      <vt:lpstr>Ашық сабақтан көріністер</vt:lpstr>
      <vt:lpstr>Тәрбие сағатынан көріністер</vt:lpstr>
      <vt:lpstr>Қосымша білім: курс</vt:lpstr>
      <vt:lpstr>Мұғалімнің жетістігі</vt:lpstr>
      <vt:lpstr>Слайд 16</vt:lpstr>
      <vt:lpstr>Ғылыми- әдістемелік басылымдар</vt:lpstr>
      <vt:lpstr>1. Инфоурок сайты «Өсімдік мүшелері» презинтация, куәлік, №ДБ-409573, 2013ж 2. Инфоурок сайты «Сан есім» ашық сабақ, куәлік, №ДБ-409737, 2016 ж. 3. Жеке сайт құрғаны  туралы  сертификат, №АА855523, 2016 ж. 4. Kopilkaurokov сайты «Бүгін бізде мереке» ашық тәрбие сағаты, куәлік №365103,2014ж. 5. Kopilkaurokov сайты «Дүниетану пәнінен «Таулар мен жазықтар» тақырыбына презинтация», куәлік, №365097, 2016ж.  </vt:lpstr>
      <vt:lpstr> Авторлық бағдарламалар</vt:lpstr>
      <vt:lpstr>Оқушылардың жетістіктері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1a</cp:lastModifiedBy>
  <cp:revision>105</cp:revision>
  <dcterms:created xsi:type="dcterms:W3CDTF">2011-12-13T19:04:59Z</dcterms:created>
  <dcterms:modified xsi:type="dcterms:W3CDTF">2017-02-02T04:14:56Z</dcterms:modified>
</cp:coreProperties>
</file>