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7" r:id="rId2"/>
    <p:sldId id="278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56" r:id="rId13"/>
    <p:sldId id="261" r:id="rId14"/>
    <p:sldId id="257" r:id="rId15"/>
    <p:sldId id="258" r:id="rId16"/>
    <p:sldId id="259" r:id="rId17"/>
    <p:sldId id="260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FBB6-52C5-4E90-B304-C6B091884D29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74EF7-FD78-4C35-9CD5-FB29CDAF5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0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4EF7-FD78-4C35-9CD5-FB29CDAF586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DC6C-E43A-45D9-BF91-B7B36BA004BE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3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emon_PNG3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5105400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2105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lemon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44137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61076218_5ba432098e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7239000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3581400" y="762000"/>
            <a:ext cx="2105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sugar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235002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417435374_sol-pe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472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salt and pepper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075656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060848"/>
            <a:ext cx="56166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Many, much,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 lot of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C</a:t>
            </a:r>
            <a:r>
              <a:rPr lang="en-US" sz="3200" b="1" u="sng" dirty="0" smtClean="0"/>
              <a:t>ountable and uncountable nouns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2700" b="1" dirty="0" smtClean="0"/>
              <a:t>Исчисляемые и неисчисляемые существительные</a:t>
            </a:r>
            <a:endParaRPr lang="ru-RU" sz="2700" b="1" dirty="0"/>
          </a:p>
        </p:txBody>
      </p:sp>
      <p:pic>
        <p:nvPicPr>
          <p:cNvPr id="4" name="Picture 2" descr="D:\Майя\Учитель\к урокам\3 класс\Еда\breakfast_fo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69" y="1600200"/>
            <a:ext cx="68112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ountable nouns</a:t>
            </a:r>
            <a:br>
              <a:rPr lang="en-US" b="1" dirty="0" smtClean="0"/>
            </a:br>
            <a:endParaRPr lang="ru-RU" b="1" dirty="0"/>
          </a:p>
        </p:txBody>
      </p:sp>
      <p:pic>
        <p:nvPicPr>
          <p:cNvPr id="4" name="Содержимое 3" descr="product_Dekang_e-Liquid_for_Electronic_Cigarettes_85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1524000" cy="1539240"/>
          </a:xfrm>
        </p:spPr>
      </p:pic>
      <p:pic>
        <p:nvPicPr>
          <p:cNvPr id="1026" name="Picture 2" descr="C:\Documents and Settings\Admin\Рабочий стол\229-ava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3096344" cy="18002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ec13e9c15d500d09284d985d38f9f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717032"/>
            <a:ext cx="2736304" cy="21136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27089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One apple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38610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Two apples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5805264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Three</a:t>
            </a:r>
            <a:r>
              <a:rPr lang="en-US" b="1" dirty="0" smtClean="0"/>
              <a:t> </a:t>
            </a:r>
            <a:r>
              <a:rPr lang="en-US" sz="2400" b="1" dirty="0" smtClean="0"/>
              <a:t>apples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Uncountable nouns</a:t>
            </a:r>
            <a:endParaRPr lang="ru-RU" dirty="0"/>
          </a:p>
        </p:txBody>
      </p:sp>
      <p:pic>
        <p:nvPicPr>
          <p:cNvPr id="4" name="Содержимое 3" descr="sol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1"/>
            <a:ext cx="3994406" cy="3528392"/>
          </a:xfrm>
        </p:spPr>
      </p:pic>
      <p:pic>
        <p:nvPicPr>
          <p:cNvPr id="6146" name="Picture 2" descr="C:\Documents and Settings\Admin\Рабочий стол\104619575_4019326_orez_01_282045f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336" y="1268760"/>
            <a:ext cx="4091120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0851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Salt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2292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Rice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products can we count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Содержимое 3" descr="96da7eb7e1253859b9a696bab762110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1865181" cy="1398886"/>
          </a:xfrm>
        </p:spPr>
      </p:pic>
      <p:pic>
        <p:nvPicPr>
          <p:cNvPr id="7170" name="Picture 2" descr="C:\Documents and Settings\Admin\Рабочий стол\oran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1944216" cy="1944216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enhanced-buzz-23369-1283384714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744"/>
            <a:ext cx="2496277" cy="1872208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1944216" cy="1944216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green-beans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861048"/>
            <a:ext cx="2160240" cy="1620180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Рабочий стол\mango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2963" y="1268760"/>
            <a:ext cx="1951037" cy="1584176"/>
          </a:xfrm>
          <a:prstGeom prst="rect">
            <a:avLst/>
          </a:prstGeom>
          <a:noFill/>
        </p:spPr>
      </p:pic>
      <p:pic>
        <p:nvPicPr>
          <p:cNvPr id="7175" name="Picture 7" descr="C:\Documents and Settings\Admin\Рабочий стол\100088530_zetanru_rulonyoboevfeatsexygirlswallpapers355sht_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861048"/>
            <a:ext cx="3400995" cy="19121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25649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56376" y="292494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29969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32240" y="58052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5589240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U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544522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314096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Many</a:t>
            </a:r>
            <a:r>
              <a:rPr lang="ru-RU" b="1" dirty="0" smtClean="0"/>
              <a:t> (много)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используется с исчисляемыми существительными в вопросительных и отрицательных предложениях</a:t>
            </a:r>
          </a:p>
          <a:p>
            <a:pPr>
              <a:buNone/>
            </a:pPr>
            <a:r>
              <a:rPr lang="en-US" dirty="0" smtClean="0"/>
              <a:t>There aren’t </a:t>
            </a:r>
            <a:r>
              <a:rPr lang="en-US" b="1" dirty="0" smtClean="0"/>
              <a:t>many</a:t>
            </a:r>
            <a:r>
              <a:rPr lang="en-US" dirty="0" smtClean="0"/>
              <a:t> apples in the fridge.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холодильнике не много яблок.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Are there </a:t>
            </a:r>
            <a:r>
              <a:rPr lang="en-US" b="1" dirty="0" smtClean="0"/>
              <a:t>many </a:t>
            </a:r>
            <a:r>
              <a:rPr lang="en-US" dirty="0" smtClean="0"/>
              <a:t>apples in the fridge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В холодильнике много яблок?</a:t>
            </a:r>
            <a:endParaRPr lang="ru-RU" dirty="0"/>
          </a:p>
        </p:txBody>
      </p:sp>
      <p:pic>
        <p:nvPicPr>
          <p:cNvPr id="8194" name="Picture 2" descr="C:\Documents and Settings\Admin\Рабочий стол\229-ava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4632594"/>
            <a:ext cx="2952328" cy="2147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Much</a:t>
            </a:r>
            <a:r>
              <a:rPr lang="ru-RU" b="1" dirty="0" smtClean="0"/>
              <a:t> (много)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используется с неисчисляемыми существительными в вопросительных и отрицательных предложениях</a:t>
            </a:r>
          </a:p>
          <a:p>
            <a:r>
              <a:rPr lang="en-US" dirty="0" smtClean="0"/>
              <a:t>There isn’t</a:t>
            </a:r>
            <a:r>
              <a:rPr lang="en-US" b="1" dirty="0" smtClean="0"/>
              <a:t> much </a:t>
            </a:r>
            <a:r>
              <a:rPr lang="en-US" dirty="0" smtClean="0"/>
              <a:t>salt in the salad.</a:t>
            </a:r>
          </a:p>
          <a:p>
            <a:r>
              <a:rPr lang="ru-RU" dirty="0" smtClean="0"/>
              <a:t>В салате не много соли.</a:t>
            </a:r>
          </a:p>
          <a:p>
            <a:pPr>
              <a:buNone/>
            </a:pPr>
            <a:r>
              <a:rPr lang="en-US" dirty="0" smtClean="0"/>
              <a:t>Is there </a:t>
            </a:r>
            <a:r>
              <a:rPr lang="en-US" b="1" dirty="0" smtClean="0"/>
              <a:t>much</a:t>
            </a:r>
            <a:r>
              <a:rPr lang="en-US" dirty="0" smtClean="0"/>
              <a:t> salt in the salad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В салате много соли?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9218" name="Picture 2" descr="C:\Documents and Settings\Admin\Рабочий стол\so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01008"/>
            <a:ext cx="323863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lot of</a:t>
            </a:r>
            <a:r>
              <a:rPr lang="ru-RU" b="1" dirty="0" smtClean="0"/>
              <a:t> (много)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используется в утвердительных предложениях.</a:t>
            </a:r>
          </a:p>
          <a:p>
            <a:pPr>
              <a:buNone/>
            </a:pPr>
            <a:r>
              <a:rPr lang="en-US" dirty="0" smtClean="0"/>
              <a:t>There is </a:t>
            </a:r>
            <a:r>
              <a:rPr lang="en-US" b="1" dirty="0" smtClean="0"/>
              <a:t>a lot of </a:t>
            </a:r>
            <a:r>
              <a:rPr lang="en-US" dirty="0" smtClean="0"/>
              <a:t>sugar in the tea.</a:t>
            </a:r>
          </a:p>
          <a:p>
            <a:pPr>
              <a:buNone/>
            </a:pPr>
            <a:r>
              <a:rPr lang="ru-RU" dirty="0" smtClean="0"/>
              <a:t> В чае много сахара.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Органический нерафинированный тростниковый сахар, 907гр, TRADER JOE`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12976"/>
            <a:ext cx="253365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a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381500" cy="37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429000" y="762000"/>
            <a:ext cx="2105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mango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27714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042720"/>
              </p:ext>
            </p:extLst>
          </p:nvPr>
        </p:nvGraphicFramePr>
        <p:xfrm>
          <a:off x="1" y="-24300"/>
          <a:ext cx="9144001" cy="703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8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8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 smtClean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latin typeface="+mj-lt"/>
                          <a:ea typeface="Calibri"/>
                          <a:cs typeface="Times New Roman"/>
                        </a:rPr>
                        <a:t>Много</a:t>
                      </a:r>
                      <a:endParaRPr lang="ru-RU" sz="3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A lot of</a:t>
                      </a:r>
                      <a:endParaRPr lang="ru-RU" sz="48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Many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исчисл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Much</a:t>
                      </a:r>
                      <a:endParaRPr lang="ru-RU" sz="4800" b="1" kern="1200" dirty="0" smtClean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неисчисл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800" b="1" dirty="0" smtClean="0"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  <a:endParaRPr lang="ru-RU" sz="8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There is 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 lot of </a:t>
                      </a:r>
                      <a:r>
                        <a:rPr lang="en-US" sz="32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sugar</a:t>
                      </a: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in the tea.</a:t>
                      </a:r>
                      <a:endParaRPr lang="ru-RU" sz="3200" b="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have got </a:t>
                      </a:r>
                      <a:r>
                        <a:rPr lang="en-US" sz="3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 lot of</a:t>
                      </a:r>
                      <a:r>
                        <a:rPr lang="en-US" sz="32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bananas</a:t>
                      </a:r>
                      <a:r>
                        <a:rPr lang="en-US" sz="3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3200" b="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800" b="1" dirty="0" smtClean="0">
                          <a:latin typeface="+mj-lt"/>
                          <a:ea typeface="Calibri"/>
                          <a:cs typeface="Times New Roman"/>
                        </a:rPr>
                        <a:t>?</a:t>
                      </a:r>
                      <a:endParaRPr lang="ru-RU" sz="8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How 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many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apples</a:t>
                      </a:r>
                      <a:r>
                        <a:rPr lang="en-US" sz="3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are</a:t>
                      </a:r>
                      <a:r>
                        <a:rPr lang="en-US" sz="3200" b="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there</a:t>
                      </a:r>
                      <a:r>
                        <a:rPr lang="en-US" sz="3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in the fridge?</a:t>
                      </a:r>
                      <a:endParaRPr lang="ru-RU" sz="3200" b="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How 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much</a:t>
                      </a: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salt</a:t>
                      </a:r>
                      <a:r>
                        <a:rPr lang="en-US" sz="3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is</a:t>
                      </a: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there in the salad?</a:t>
                      </a:r>
                      <a:endParaRPr lang="ru-RU" sz="3200" b="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800" b="1" dirty="0" smtClean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8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There aren’t 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many</a:t>
                      </a: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apples </a:t>
                      </a: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in the fridge.</a:t>
                      </a:r>
                      <a:endParaRPr lang="ru-RU" sz="3200" b="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There isn’t 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much</a:t>
                      </a: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salt</a:t>
                      </a:r>
                      <a:r>
                        <a:rPr lang="en-US" sz="3200" b="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in the salad.</a:t>
                      </a:r>
                      <a:endParaRPr lang="ru-RU" sz="3200" b="0" kern="1200" dirty="0" smtClean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139952" y="1417638"/>
            <a:ext cx="2808312" cy="1363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4762872" cy="604867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How many </a:t>
            </a:r>
            <a:r>
              <a:rPr lang="en-US" dirty="0" smtClean="0"/>
              <a:t>eggs are there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Сколько яиц ?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Not many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A lot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                                 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en-US" b="1" dirty="0" smtClean="0"/>
              <a:t>How much </a:t>
            </a:r>
            <a:r>
              <a:rPr lang="en-US" dirty="0" smtClean="0"/>
              <a:t>bread is there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Сколько хлеба?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Not much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A lot</a:t>
            </a:r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0244" name="Picture 4" descr="C:\Documents and Settings\Admin\Рабочий стол\120304025019-120328131034-p-O-jajco-kurino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08719"/>
            <a:ext cx="3960440" cy="2617183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\Рабочий стол\yereukgjh2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672408" cy="244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12068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How much    </a:t>
            </a:r>
          </a:p>
          <a:p>
            <a:pPr>
              <a:buNone/>
            </a:pPr>
            <a:r>
              <a:rPr lang="ru-RU" dirty="0" smtClean="0"/>
              <a:t>……</a:t>
            </a:r>
            <a:r>
              <a:rPr lang="en-US" dirty="0" smtClean="0"/>
              <a:t>olive oil is there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Not much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A lot</a:t>
            </a:r>
          </a:p>
          <a:p>
            <a:pPr>
              <a:buNone/>
            </a:pPr>
            <a:r>
              <a:rPr lang="en-US" b="1" dirty="0" smtClean="0"/>
              <a:t>How much    </a:t>
            </a:r>
          </a:p>
          <a:p>
            <a:pPr>
              <a:buNone/>
            </a:pPr>
            <a:r>
              <a:rPr lang="en-US" dirty="0" smtClean="0"/>
              <a:t>…….cheese is there 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Not much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A lot </a:t>
            </a:r>
            <a:endParaRPr lang="ru-RU" dirty="0"/>
          </a:p>
        </p:txBody>
      </p:sp>
      <p:pic>
        <p:nvPicPr>
          <p:cNvPr id="25602" name="Picture 2" descr="C:\Documents and Settings\Admin\Рабочий стол\793bf4f20f97060fd6b1f1ed940f27a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94722"/>
            <a:ext cx="3782193" cy="2744191"/>
          </a:xfrm>
          <a:prstGeom prst="rect">
            <a:avLst/>
          </a:prstGeom>
          <a:noFill/>
        </p:spPr>
      </p:pic>
      <p:pic>
        <p:nvPicPr>
          <p:cNvPr id="25604" name="Picture 4" descr="2011 December UniqueDaily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6632"/>
            <a:ext cx="2808312" cy="357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How much</a:t>
            </a:r>
          </a:p>
          <a:p>
            <a:pPr>
              <a:buNone/>
            </a:pPr>
            <a:r>
              <a:rPr lang="en-US" dirty="0" smtClean="0"/>
              <a:t>……..orange juice is there</a:t>
            </a:r>
            <a:r>
              <a:rPr lang="ru-RU" dirty="0" smtClean="0"/>
              <a:t> 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Not much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A lot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How many</a:t>
            </a:r>
          </a:p>
          <a:p>
            <a:pPr>
              <a:buNone/>
            </a:pPr>
            <a:r>
              <a:rPr lang="en-US" dirty="0" smtClean="0"/>
              <a:t>…….</a:t>
            </a:r>
            <a:r>
              <a:rPr lang="ru-RU" dirty="0"/>
              <a:t>.</a:t>
            </a:r>
            <a:r>
              <a:rPr lang="en-US" dirty="0" smtClean="0"/>
              <a:t>potatoes are there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Not many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A lot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C:\Documents and Settings\Admin\Рабочий стол\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764704"/>
            <a:ext cx="2673198" cy="2502113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Рабочий стол\61-Potatoes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How many</a:t>
            </a:r>
          </a:p>
          <a:p>
            <a:pPr>
              <a:buNone/>
            </a:pPr>
            <a:r>
              <a:rPr lang="en-US" dirty="0" smtClean="0"/>
              <a:t>……..tomatoes are there</a:t>
            </a:r>
            <a:r>
              <a:rPr lang="ru-RU" dirty="0" smtClean="0"/>
              <a:t> 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- </a:t>
            </a:r>
            <a:r>
              <a:rPr lang="en-US" dirty="0" smtClean="0"/>
              <a:t>Not many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A lot</a:t>
            </a:r>
          </a:p>
          <a:p>
            <a:pPr>
              <a:buNone/>
            </a:pPr>
            <a:r>
              <a:rPr lang="en-US" b="1" dirty="0" smtClean="0"/>
              <a:t>How much</a:t>
            </a:r>
          </a:p>
          <a:p>
            <a:pPr>
              <a:buNone/>
            </a:pPr>
            <a:r>
              <a:rPr lang="en-US" dirty="0" smtClean="0"/>
              <a:t>……butter is there</a:t>
            </a:r>
            <a:r>
              <a:rPr lang="ru-RU" dirty="0" smtClean="0"/>
              <a:t> 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Not much 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en-US" dirty="0" smtClean="0"/>
              <a:t>A lot</a:t>
            </a:r>
            <a:endParaRPr lang="ru-RU" dirty="0"/>
          </a:p>
        </p:txBody>
      </p:sp>
      <p:pic>
        <p:nvPicPr>
          <p:cNvPr id="23554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556792"/>
            <a:ext cx="2152650" cy="1800200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Рабочий стол\1-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3355363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How much</a:t>
            </a:r>
          </a:p>
          <a:p>
            <a:pPr>
              <a:buNone/>
            </a:pPr>
            <a:r>
              <a:rPr lang="en-US" dirty="0" smtClean="0"/>
              <a:t>…….pepper is there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Not much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A lot</a:t>
            </a:r>
          </a:p>
          <a:p>
            <a:pPr>
              <a:buNone/>
            </a:pPr>
            <a:r>
              <a:rPr lang="en-US" b="1" dirty="0" smtClean="0"/>
              <a:t>How many</a:t>
            </a:r>
          </a:p>
          <a:p>
            <a:pPr>
              <a:buNone/>
            </a:pPr>
            <a:r>
              <a:rPr lang="en-US" dirty="0" smtClean="0"/>
              <a:t>…..biscuits are there 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Not many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A lot</a:t>
            </a:r>
            <a:endParaRPr lang="ru-RU" dirty="0"/>
          </a:p>
        </p:txBody>
      </p:sp>
      <p:pic>
        <p:nvPicPr>
          <p:cNvPr id="24578" name="Picture 2" descr="C:\Documents and Settings\Admin\Рабочий стол\46ada3937c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7017" y="3861048"/>
            <a:ext cx="2874471" cy="1925390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783a053a-d9b9-4b67-8f14-842a84612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1224136" cy="1728192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783a053a-d9b9-4b67-8f14-842a84612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33" y="0"/>
            <a:ext cx="2400267" cy="1800200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783a053a-d9b9-4b67-8f14-842a84612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1748817" cy="1601416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783a053a-d9b9-4b67-8f14-842a84612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556792"/>
            <a:ext cx="1375517" cy="1728192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783a053a-d9b9-4b67-8f14-842a84612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556792"/>
            <a:ext cx="111561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 to complete the following sentences. Use </a:t>
            </a:r>
            <a:r>
              <a:rPr lang="en-US" b="1" dirty="0" smtClean="0"/>
              <a:t>How much /How many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1……..oranges are there in the bag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2……..</a:t>
            </a:r>
            <a:r>
              <a:rPr lang="en-US" dirty="0" smtClean="0"/>
              <a:t>butter is there in the fridge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en-US" dirty="0" smtClean="0"/>
              <a:t>3……..bread is there on the table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4……..</a:t>
            </a:r>
            <a:r>
              <a:rPr lang="en-US" dirty="0" smtClean="0"/>
              <a:t>eggs are there in the box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5……..</a:t>
            </a:r>
            <a:r>
              <a:rPr lang="en-US" dirty="0" smtClean="0"/>
              <a:t>potatoes are there in the cupboard</a:t>
            </a:r>
            <a:r>
              <a:rPr lang="ru-RU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Look, read and write </a:t>
            </a:r>
            <a:r>
              <a:rPr lang="en-US" b="1" dirty="0" smtClean="0"/>
              <a:t>Yes/No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is a lot of olive oil.               </a:t>
            </a:r>
          </a:p>
          <a:p>
            <a:r>
              <a:rPr lang="en-US" sz="2400" dirty="0" smtClean="0"/>
              <a:t>There are a lot of biscuits.                </a:t>
            </a:r>
          </a:p>
          <a:p>
            <a:r>
              <a:rPr lang="en-US" sz="2400" dirty="0" smtClean="0"/>
              <a:t>There is a lot of butter.                     </a:t>
            </a:r>
          </a:p>
          <a:p>
            <a:r>
              <a:rPr lang="en-US" sz="2400" dirty="0" smtClean="0"/>
              <a:t>There is a lot of cheese.         </a:t>
            </a:r>
          </a:p>
          <a:p>
            <a:r>
              <a:rPr lang="en-US" sz="2400" dirty="0" smtClean="0"/>
              <a:t>There are a </a:t>
            </a:r>
            <a:r>
              <a:rPr lang="en-US" sz="2400" smtClean="0"/>
              <a:t>lot of tomatoes</a:t>
            </a:r>
            <a:r>
              <a:rPr lang="en-US" sz="2400" dirty="0" smtClean="0"/>
              <a:t>.  </a:t>
            </a:r>
            <a:endParaRPr lang="ru-RU" sz="2400" dirty="0"/>
          </a:p>
        </p:txBody>
      </p:sp>
      <p:pic>
        <p:nvPicPr>
          <p:cNvPr id="4" name="Picture 2" descr="C:\Documents and Settings\Admin\Рабочий стол\46ada3937c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537" y="4365104"/>
            <a:ext cx="2706919" cy="187220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793bf4f20f97060fd6b1f1ed940f27a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09120"/>
            <a:ext cx="2736305" cy="1985341"/>
          </a:xfrm>
          <a:prstGeom prst="rect">
            <a:avLst/>
          </a:prstGeom>
          <a:noFill/>
        </p:spPr>
      </p:pic>
      <p:pic>
        <p:nvPicPr>
          <p:cNvPr id="6" name="Picture 4" descr="2011 December UniqueDaily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4574" y="1268760"/>
            <a:ext cx="2160240" cy="2747825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1-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619692"/>
            <a:ext cx="2651819" cy="176419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35893">
            <a:off x="4377435" y="1675731"/>
            <a:ext cx="2257537" cy="1887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5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03.rl0.ru/a3cd5908e67ae959f2b82c5e484b43f1/c960x720/fs00.infourok.ru/images/doc/150/173428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nanas-poleznye-svoj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960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274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pineapple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63350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omato_PNG125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419600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581400" y="685800"/>
            <a:ext cx="23336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tomato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57158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upit_optom_maslo_slivochnoe_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5029200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2667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butter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0301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kok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5462588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2105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coconut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641074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Olive Oil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6294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3048000" y="609600"/>
            <a:ext cx="2895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olive oil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480674"/>
      </p:ext>
    </p:extLst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BrBDeZ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00800" cy="42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2105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flour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980541"/>
      </p:ext>
    </p:extLst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beans-global-sour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7162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21050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beans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4341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467</Words>
  <Application>Microsoft Office PowerPoint</Application>
  <PresentationFormat>Экран (4:3)</PresentationFormat>
  <Paragraphs>120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Countable and uncountable nouns Исчисляемые и неисчисляемые существительные</vt:lpstr>
      <vt:lpstr>Countable nouns </vt:lpstr>
      <vt:lpstr>Uncountable nouns</vt:lpstr>
      <vt:lpstr>What products can we count?</vt:lpstr>
      <vt:lpstr>Many (много)</vt:lpstr>
      <vt:lpstr>Much (много)</vt:lpstr>
      <vt:lpstr>A lot of (много)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Try to complete the following sentences. Use How much /How many</vt:lpstr>
      <vt:lpstr>Look, read and write Yes/No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к318</dc:creator>
  <cp:lastModifiedBy>HP</cp:lastModifiedBy>
  <cp:revision>10</cp:revision>
  <dcterms:modified xsi:type="dcterms:W3CDTF">2019-11-06T05:31:04Z</dcterms:modified>
</cp:coreProperties>
</file>