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5" r:id="rId2"/>
    <p:sldId id="257" r:id="rId3"/>
    <p:sldId id="274" r:id="rId4"/>
    <p:sldId id="260" r:id="rId5"/>
    <p:sldId id="285" r:id="rId6"/>
    <p:sldId id="265" r:id="rId7"/>
    <p:sldId id="276" r:id="rId8"/>
    <p:sldId id="273" r:id="rId9"/>
    <p:sldId id="272" r:id="rId10"/>
    <p:sldId id="278" r:id="rId11"/>
    <p:sldId id="279" r:id="rId12"/>
    <p:sldId id="277" r:id="rId13"/>
    <p:sldId id="261" r:id="rId14"/>
    <p:sldId id="269" r:id="rId15"/>
    <p:sldId id="270" r:id="rId16"/>
    <p:sldId id="267" r:id="rId17"/>
    <p:sldId id="262" r:id="rId18"/>
    <p:sldId id="271" r:id="rId19"/>
    <p:sldId id="286" r:id="rId20"/>
    <p:sldId id="258" r:id="rId21"/>
    <p:sldId id="259" r:id="rId22"/>
    <p:sldId id="287" r:id="rId23"/>
    <p:sldId id="256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E544A1-1281-4107-8E6D-16FCACD93F51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AC9AD0-F66A-49F9-B7FA-AF52E8FDC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55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11B07-A207-4ED4-AD24-3BED20937FC0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5CA4-32AE-480C-845D-D784FCF99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F5945-98EA-4718-BF5D-13CD1798CE97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F2724-3825-44BA-B244-717ACC524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309E-CDE7-48C5-9F52-EC690A97D07E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A74E-9516-4D5A-86AA-AF85F2DE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E302-ADE8-41C5-BDAA-11B2304D3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7467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961C-AEAA-4583-AE5F-C1784DC31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35031-33B6-4C4D-854B-884DCAA30AAD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32C3-E6ED-4922-96BB-2DF017048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47FB-C8D8-485B-89E2-84BCC7FA2245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47ECE-A3BA-4C2C-9A5E-DB34781F4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30063-CD36-40C8-9583-471AC791C25F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ABE0-EFCD-4800-9BAA-57251DEB2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FCCF7-13B9-427E-9949-88D3AE670D9E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AFB12-8C97-425D-8FB6-1C1F02048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B59A-9F87-4390-8110-63A6AEBEC480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5EAC-8E90-4842-91B0-906D3CDB7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1E32A-6B1E-4B84-99CC-B67B93596685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6B72-FBB2-4214-80E9-DD84B0B60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D2596-6B4E-4DF1-9D35-50440C9CBE7C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5842-80C8-4C4D-B2BB-465B1FDE2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84B4-80D7-41BE-83E0-7DB4512464BD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5F9F-262A-4CBF-B8AD-390C597D3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535482-2997-4F3D-8EB1-3D1E8250951D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2F24B1-EC4E-4399-8E7E-BC4095335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otki.yandex.ru/users/kazimirova/view/24723/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9/90/River_in_the_Amazon_rainforest.jpg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internet-school.ru/Enc.ashx?item=54172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tsun.sscc.ru/tsulab/H_School/p3_1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hyperlink" Target="http://webrest.ru/uploads/posts/2008-06/1213813864_3.jpg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lullai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5034"/>
            <a:ext cx="9789506" cy="6812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3213" y="260350"/>
            <a:ext cx="9144000" cy="254793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Геологическое строение, </a:t>
            </a:r>
            <a:br>
              <a:rPr lang="ru-RU" b="1" dirty="0" smtClean="0"/>
            </a:br>
            <a:r>
              <a:rPr lang="ru-RU" b="1" dirty="0" smtClean="0"/>
              <a:t>рельеф и полезные ископаемые </a:t>
            </a:r>
            <a:br>
              <a:rPr lang="ru-RU" b="1" dirty="0" smtClean="0"/>
            </a:br>
            <a:r>
              <a:rPr lang="ru-RU" b="1" dirty="0" smtClean="0"/>
              <a:t>Южной Америки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9488" y="1309688"/>
            <a:ext cx="7202487" cy="2667000"/>
          </a:xfrm>
        </p:spPr>
        <p:txBody>
          <a:bodyPr anchor="b"/>
          <a:lstStyle/>
          <a:p>
            <a:endParaRPr lang="ru-RU" sz="6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79488" y="4038600"/>
            <a:ext cx="7200900" cy="99060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ru-RU" sz="2800" smtClean="0">
              <a:solidFill>
                <a:schemeClr val="accent2"/>
              </a:solidFill>
            </a:endParaRPr>
          </a:p>
        </p:txBody>
      </p:sp>
      <p:pic>
        <p:nvPicPr>
          <p:cNvPr id="16388" name="Picture 4" descr="File:Llullailla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388" y="483022"/>
            <a:ext cx="7620001" cy="4324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2268538" y="5229225"/>
            <a:ext cx="5665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663300"/>
                </a:solidFill>
              </a:rPr>
              <a:t>Влк. Льюльяйльяко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9488" y="1309688"/>
            <a:ext cx="7202487" cy="2667000"/>
          </a:xfrm>
        </p:spPr>
        <p:txBody>
          <a:bodyPr anchor="b"/>
          <a:lstStyle/>
          <a:p>
            <a:endParaRPr lang="ru-RU" sz="6800" smtClean="0"/>
          </a:p>
        </p:txBody>
      </p:sp>
      <p:pic>
        <p:nvPicPr>
          <p:cNvPr id="39939" name="Picture 4" descr="ПозКарта Южная Амер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0"/>
            <a:ext cx="4679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Подзаголовок 2"/>
          <p:cNvSpPr>
            <a:spLocks/>
          </p:cNvSpPr>
          <p:nvPr/>
        </p:nvSpPr>
        <p:spPr bwMode="auto">
          <a:xfrm>
            <a:off x="3492500" y="3141663"/>
            <a:ext cx="2374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buSzPct val="100000"/>
              <a:buFont typeface="Arial" charset="0"/>
              <a:buNone/>
            </a:pPr>
            <a:r>
              <a:rPr lang="ru-RU" sz="1600" b="1">
                <a:solidFill>
                  <a:srgbClr val="000000"/>
                </a:solidFill>
              </a:rPr>
              <a:t>Влк. Льюльяйльяко</a:t>
            </a:r>
          </a:p>
          <a:p>
            <a:pPr algn="just">
              <a:lnSpc>
                <a:spcPct val="90000"/>
              </a:lnSpc>
              <a:buSzPct val="100000"/>
              <a:buFont typeface="Arial" charset="0"/>
              <a:buNone/>
            </a:pPr>
            <a:r>
              <a:rPr lang="ru-RU" sz="1600" b="1">
                <a:solidFill>
                  <a:srgbClr val="000000"/>
                </a:solidFill>
              </a:rPr>
              <a:t>6723 м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3492500" y="3716338"/>
            <a:ext cx="144066" cy="1444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/>
          </p:cNvSpPr>
          <p:nvPr>
            <p:ph type="title"/>
          </p:nvPr>
        </p:nvSpPr>
        <p:spPr>
          <a:xfrm>
            <a:off x="468313" y="115888"/>
            <a:ext cx="8507412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>
                <a:solidFill>
                  <a:srgbClr val="0000CC"/>
                </a:solidFill>
                <a:latin typeface="Arial" charset="0"/>
              </a:rPr>
              <a:t>Справочно-информационный материал</a:t>
            </a:r>
          </a:p>
        </p:txBody>
      </p:sp>
      <p:graphicFrame>
        <p:nvGraphicFramePr>
          <p:cNvPr id="31161" name="Group 441"/>
          <p:cNvGraphicFramePr>
            <a:graphicFrameLocks noGrp="1"/>
          </p:cNvGraphicFramePr>
          <p:nvPr/>
        </p:nvGraphicFramePr>
        <p:xfrm>
          <a:off x="395288" y="692150"/>
          <a:ext cx="8353425" cy="5605145"/>
        </p:xfrm>
        <a:graphic>
          <a:graphicData uri="http://schemas.openxmlformats.org/drawingml/2006/table">
            <a:tbl>
              <a:tblPr/>
              <a:tblGrid>
                <a:gridCol w="2784475"/>
                <a:gridCol w="2784475"/>
                <a:gridCol w="2784475"/>
              </a:tblGrid>
              <a:tr h="342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Высочайшие вершины Южной Америки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Название</a:t>
                      </a: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Высота, м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Страна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2" action="ppaction://hlinksldjump"/>
                        </a:rPr>
                        <a:t>Аконкагуа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6920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Аргентина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Ильямани</a:t>
                      </a: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6882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Боливия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Охос-Дель-Саладо</a:t>
                      </a: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6880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Аргентина-Чили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Уаскаран</a:t>
                      </a: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6807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Перу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Ильямпу</a:t>
                      </a: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6485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Боливия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Чимборасо</a:t>
                      </a: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6267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Эквадор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Сахама</a:t>
                      </a: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6520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Боливия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Коропуна</a:t>
                      </a: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6425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Перу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54025">
                <a:tc gridSpan="3"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Действующие вулканы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Льюльяйльяко</a:t>
                      </a: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6723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Чили-Аргентина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Сан-Педро</a:t>
                      </a: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6154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Чили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Чачани</a:t>
                      </a: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6075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Перу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Котопахи</a:t>
                      </a: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5897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Эквадор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4638" name="Rectangle 442"/>
          <p:cNvSpPr>
            <a:spLocks noChangeArrowheads="1"/>
          </p:cNvSpPr>
          <p:nvPr/>
        </p:nvSpPr>
        <p:spPr bwMode="auto">
          <a:xfrm>
            <a:off x="395288" y="692150"/>
            <a:ext cx="8353425" cy="561657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40" name="Picture 36" descr="Амазонская низменность (сл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 l="15166" t="3259" r="13654" b="4749"/>
          <a:stretch>
            <a:fillRect/>
          </a:stretch>
        </p:blipFill>
        <p:spPr bwMode="auto">
          <a:xfrm>
            <a:off x="1539875" y="1068388"/>
            <a:ext cx="59436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Line 10"/>
          <p:cNvSpPr>
            <a:spLocks noChangeShapeType="1"/>
          </p:cNvSpPr>
          <p:nvPr/>
        </p:nvSpPr>
        <p:spPr bwMode="auto">
          <a:xfrm>
            <a:off x="22860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Line 12"/>
          <p:cNvSpPr>
            <a:spLocks noChangeShapeType="1"/>
          </p:cNvSpPr>
          <p:nvPr/>
        </p:nvSpPr>
        <p:spPr bwMode="auto">
          <a:xfrm>
            <a:off x="1524000" y="6096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Rectangle 26"/>
          <p:cNvSpPr>
            <a:spLocks noChangeArrowheads="1"/>
          </p:cNvSpPr>
          <p:nvPr/>
        </p:nvSpPr>
        <p:spPr bwMode="auto">
          <a:xfrm>
            <a:off x="1196975" y="76200"/>
            <a:ext cx="6629400" cy="914400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b="1" i="1">
                <a:solidFill>
                  <a:srgbClr val="000000"/>
                </a:solidFill>
              </a:rPr>
              <a:t>По характеру строения поверхности Южной Америки</a:t>
            </a:r>
          </a:p>
        </p:txBody>
      </p:sp>
      <p:sp>
        <p:nvSpPr>
          <p:cNvPr id="21533" name="Oval 29"/>
          <p:cNvSpPr>
            <a:spLocks noChangeArrowheads="1"/>
          </p:cNvSpPr>
          <p:nvPr/>
        </p:nvSpPr>
        <p:spPr bwMode="auto">
          <a:xfrm>
            <a:off x="5018088" y="3252788"/>
            <a:ext cx="3133725" cy="144780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 i="1">
                <a:solidFill>
                  <a:srgbClr val="000000"/>
                </a:solidFill>
              </a:rPr>
              <a:t>Восток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i="1">
                <a:solidFill>
                  <a:srgbClr val="000000"/>
                </a:solidFill>
              </a:rPr>
              <a:t>Господствуют равнины </a:t>
            </a:r>
          </a:p>
        </p:txBody>
      </p:sp>
      <p:sp>
        <p:nvSpPr>
          <p:cNvPr id="21536" name="Oval 32"/>
          <p:cNvSpPr>
            <a:spLocks noChangeArrowheads="1"/>
          </p:cNvSpPr>
          <p:nvPr/>
        </p:nvSpPr>
        <p:spPr bwMode="auto">
          <a:xfrm>
            <a:off x="1428750" y="3214688"/>
            <a:ext cx="35814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 i="1">
                <a:solidFill>
                  <a:srgbClr val="000000"/>
                </a:solidFill>
              </a:rPr>
              <a:t>Запад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i="1">
                <a:solidFill>
                  <a:srgbClr val="000000"/>
                </a:solidFill>
              </a:rPr>
              <a:t>Протянулись горы Анды</a:t>
            </a: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161925" y="990600"/>
            <a:ext cx="1371600" cy="3810000"/>
          </a:xfrm>
          <a:prstGeom prst="curvedRightArrow">
            <a:avLst>
              <a:gd name="adj1" fmla="val 55556"/>
              <a:gd name="adj2" fmla="val 11111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>
              <a:latin typeface="Calibri" pitchFamily="34" charset="0"/>
            </a:endParaRPr>
          </a:p>
        </p:txBody>
      </p:sp>
      <p:sp>
        <p:nvSpPr>
          <p:cNvPr id="21546" name="AutoShape 42"/>
          <p:cNvSpPr>
            <a:spLocks noChangeArrowheads="1"/>
          </p:cNvSpPr>
          <p:nvPr/>
        </p:nvSpPr>
        <p:spPr bwMode="auto">
          <a:xfrm>
            <a:off x="7924800" y="990600"/>
            <a:ext cx="990600" cy="4191000"/>
          </a:xfrm>
          <a:prstGeom prst="curvedLeftArrow">
            <a:avLst>
              <a:gd name="adj1" fmla="val 84615"/>
              <a:gd name="adj2" fmla="val 169231"/>
              <a:gd name="adj3" fmla="val 33333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3" grpId="0" animBg="1"/>
      <p:bldP spid="215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-82550"/>
            <a:ext cx="518477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219700" y="2420938"/>
            <a:ext cx="3600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Calibri" pitchFamily="34" charset="0"/>
              </a:rPr>
              <a:t>Гора Аконкагуа – высочайшая точка Южной Америки.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50825" y="1844675"/>
            <a:ext cx="3673475" cy="482441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796" name="Rectangle 4"/>
          <p:cNvSpPr>
            <a:spLocks noGrp="1"/>
          </p:cNvSpPr>
          <p:nvPr>
            <p:ph type="title"/>
          </p:nvPr>
        </p:nvSpPr>
        <p:spPr>
          <a:xfrm>
            <a:off x="539750" y="0"/>
            <a:ext cx="7467600" cy="490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>
                <a:solidFill>
                  <a:srgbClr val="000099"/>
                </a:solidFill>
                <a:latin typeface="Arial" charset="0"/>
              </a:rPr>
              <a:t>Горный Запад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23850" y="476250"/>
            <a:ext cx="849788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latin typeface="Calibri" pitchFamily="34" charset="0"/>
              </a:rPr>
              <a:t>Анды тянутся вдоль всего западного побережья Южной Америки от берегов Карибского моря до мыса Горн. Протяженность гор – 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9 000 км </a:t>
            </a:r>
            <a:r>
              <a:rPr lang="ru-RU" sz="2000" b="1" dirty="0">
                <a:latin typeface="Calibri" pitchFamily="34" charset="0"/>
              </a:rPr>
              <a:t>(1 место в мире).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23850" y="1916113"/>
            <a:ext cx="352742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alibri" pitchFamily="34" charset="0"/>
              </a:rPr>
              <a:t>Строение Анд сложное</a:t>
            </a:r>
            <a:r>
              <a:rPr lang="ru-RU">
                <a:solidFill>
                  <a:srgbClr val="000099"/>
                </a:solidFill>
                <a:latin typeface="Calibri" pitchFamily="34" charset="0"/>
              </a:rPr>
              <a:t>: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ru-RU">
                <a:latin typeface="Calibri" pitchFamily="34" charset="0"/>
              </a:rPr>
              <a:t> Через весь материк тянется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Западная</a:t>
            </a:r>
            <a:r>
              <a:rPr lang="ru-RU">
                <a:latin typeface="Calibri" pitchFamily="34" charset="0"/>
              </a:rPr>
              <a:t>, или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Главная, Кордильера</a:t>
            </a:r>
            <a:r>
              <a:rPr lang="ru-RU">
                <a:latin typeface="Calibri" pitchFamily="34" charset="0"/>
              </a:rPr>
              <a:t>. В северной части материка параллельно ей тянется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Восточная Кордильера</a:t>
            </a:r>
            <a:r>
              <a:rPr lang="ru-RU">
                <a:latin typeface="Calibri" pitchFamily="34" charset="0"/>
              </a:rPr>
              <a:t>. Между ними лежит широкое (более 500 км)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нагорье Пуна</a:t>
            </a:r>
            <a:r>
              <a:rPr lang="ru-RU">
                <a:latin typeface="Calibri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ru-RU">
                <a:latin typeface="Calibri" pitchFamily="34" charset="0"/>
              </a:rPr>
              <a:t> Наибольшей ширины Анды достигают в центральной части. Это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Центральная Кордильера</a:t>
            </a:r>
            <a:r>
              <a:rPr lang="ru-RU">
                <a:latin typeface="Calibri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ru-RU">
                <a:latin typeface="Calibri" pitchFamily="34" charset="0"/>
              </a:rPr>
              <a:t> Южнее простирается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Патагонская Кордильера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pic>
        <p:nvPicPr>
          <p:cNvPr id="33800" name="Picture 8" descr="АКОНКАГУА – высочайшая горная вершина в Андах и в Западном полушарии (Аргентин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00213"/>
            <a:ext cx="7489825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555875" y="5589588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Г. Аконкагуа – высочайшая вершина Южной Америки</a:t>
            </a:r>
          </a:p>
        </p:txBody>
      </p:sp>
      <p:pic>
        <p:nvPicPr>
          <p:cNvPr id="33802" name="Picture 10" descr="ЧИМБОРАСО – потухший вулкан в Западной Кордильере Анд, покрытый вечными снегами и ледни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00213"/>
            <a:ext cx="7488237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987675" y="5805488"/>
            <a:ext cx="432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Чимборасо – потухший вулкан</a:t>
            </a:r>
          </a:p>
        </p:txBody>
      </p:sp>
      <p:pic>
        <p:nvPicPr>
          <p:cNvPr id="33804" name="Picture 12" descr="Альтипла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700213"/>
            <a:ext cx="748823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284663" y="1844675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Антиплано</a:t>
            </a:r>
          </a:p>
        </p:txBody>
      </p:sp>
      <p:pic>
        <p:nvPicPr>
          <p:cNvPr id="33806" name="Picture 14" descr="411_2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700213"/>
            <a:ext cx="748823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716463" y="1916113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Пуна</a:t>
            </a:r>
          </a:p>
        </p:txBody>
      </p:sp>
      <p:pic>
        <p:nvPicPr>
          <p:cNvPr id="33809" name="Picture 17" descr="0_6092_96c52c6_XL">
            <a:hlinkClick r:id="rId6" tooltip="Перейти к следующему фото автора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1700213"/>
            <a:ext cx="7561262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716463" y="1916113"/>
            <a:ext cx="3024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Перевал в Андах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799" grpId="1" animBg="1"/>
      <p:bldP spid="33798" grpId="0"/>
      <p:bldP spid="33798" grpId="1"/>
      <p:bldP spid="33801" grpId="0"/>
      <p:bldP spid="338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Землересение и вулканы в Андах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214438"/>
            <a:ext cx="3667125" cy="2428875"/>
          </a:xfrm>
        </p:spPr>
      </p:pic>
      <p:pic>
        <p:nvPicPr>
          <p:cNvPr id="717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4286250"/>
            <a:ext cx="3857625" cy="2571750"/>
          </a:xfrm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285875"/>
            <a:ext cx="3608387" cy="290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3800475"/>
            <a:ext cx="3643312" cy="305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75"/>
            <a:ext cx="5292725" cy="6842125"/>
          </a:xfrm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010150" y="315913"/>
            <a:ext cx="41148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Восточная равнинная часть материка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500" y="1928813"/>
            <a:ext cx="1357313" cy="357187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/>
              <a:t>Амазонская низменность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4500" y="1000125"/>
            <a:ext cx="2500313" cy="28575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 err="1"/>
              <a:t>Оринокская</a:t>
            </a:r>
            <a:r>
              <a:rPr lang="ru-RU" sz="1400" dirty="0"/>
              <a:t> низменность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88" y="3857625"/>
            <a:ext cx="1928812" cy="500063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 err="1"/>
              <a:t>Ла</a:t>
            </a:r>
            <a:r>
              <a:rPr lang="ru-RU" sz="1400" dirty="0"/>
              <a:t> – </a:t>
            </a:r>
            <a:r>
              <a:rPr lang="ru-RU" sz="1400" dirty="0" err="1"/>
              <a:t>Платкская</a:t>
            </a:r>
            <a:r>
              <a:rPr lang="ru-RU" sz="1400" dirty="0"/>
              <a:t> низменность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3000375" y="2643188"/>
            <a:ext cx="1857375" cy="571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200" dirty="0"/>
              <a:t>Бразильское плоскогорье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25" y="1357313"/>
            <a:ext cx="1643063" cy="4159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200" dirty="0" err="1"/>
              <a:t>Гвианское</a:t>
            </a:r>
            <a:r>
              <a:rPr lang="ru-RU" sz="1200" dirty="0"/>
              <a:t> плоскогорье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7400" y="1887538"/>
            <a:ext cx="1944688" cy="118268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Соответствуют прогибам платформы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7400" y="3857625"/>
            <a:ext cx="1944688" cy="1087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Соответствуют поднятиям платформы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746760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>
                <a:solidFill>
                  <a:srgbClr val="000099"/>
                </a:solidFill>
                <a:latin typeface="Arial" charset="0"/>
              </a:rPr>
              <a:t>Равнинный Восток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8569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>
                <a:latin typeface="Calibri" pitchFamily="34" charset="0"/>
              </a:rPr>
              <a:t>В составе Равнинного Востока выделяют следующие формы рельефа: Амазонскую низменность, Оринокскую низменность, Гвианское нагорье, Бразильское плоскогорье, Ла-Платскую низменность, плато Патагония.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44675"/>
            <a:ext cx="68675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гвианское плоскогорь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844675"/>
            <a:ext cx="69135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116013" y="5949950"/>
            <a:ext cx="352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Бразильское плоскогорье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187450" y="58054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Гвианское нагорье</a:t>
            </a:r>
          </a:p>
        </p:txBody>
      </p:sp>
      <p:pic>
        <p:nvPicPr>
          <p:cNvPr id="34825" name="Picture 9" descr="Плато Патаго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844675"/>
            <a:ext cx="7488238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859338" y="573405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Плато Патагония</a:t>
            </a:r>
          </a:p>
        </p:txBody>
      </p:sp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844675"/>
            <a:ext cx="7488238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292725" y="5805488"/>
            <a:ext cx="3167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Предгорья Восточных Анд</a:t>
            </a:r>
          </a:p>
        </p:txBody>
      </p:sp>
      <p:pic>
        <p:nvPicPr>
          <p:cNvPr id="34833" name="Picture 17" descr="Файл:River in the Amazon rainforest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1844675"/>
            <a:ext cx="748823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580063" y="5734050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Амазонская низменность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  <p:bldP spid="34826" grpId="0"/>
      <p:bldP spid="34828" grpId="0"/>
      <p:bldP spid="348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Ирина\Мои документы\Мои рисунки\Южная Америка\тростниковы лодки Титик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34" y="-1"/>
            <a:ext cx="9160233" cy="68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064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fiz_mir"/>
          <p:cNvPicPr>
            <a:picLocks noChangeAspect="1" noChangeArrowheads="1"/>
          </p:cNvPicPr>
          <p:nvPr/>
        </p:nvPicPr>
        <p:blipFill>
          <a:blip r:embed="rId2"/>
          <a:srcRect l="8127" t="41597" r="67786" b="5904"/>
          <a:stretch>
            <a:fillRect/>
          </a:stretch>
        </p:blipFill>
        <p:spPr bwMode="auto">
          <a:xfrm>
            <a:off x="0" y="0"/>
            <a:ext cx="569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258888" y="1557338"/>
            <a:ext cx="2089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2268538" y="3429000"/>
            <a:ext cx="1655762" cy="7143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 rot="3928621">
            <a:off x="-261143" y="3366294"/>
            <a:ext cx="2779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Тихий</a:t>
            </a:r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океан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 rot="4824412">
            <a:off x="2438400" y="282575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Атлантический океан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95288" y="188913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  <a:latin typeface="Calibri" pitchFamily="34" charset="0"/>
              </a:rPr>
              <a:t>Северная Америка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 rot="-863616">
            <a:off x="3635375" y="62372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  <a:latin typeface="Calibri" pitchFamily="34" charset="0"/>
              </a:rPr>
              <a:t>Антарктида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4140200" y="1125538"/>
            <a:ext cx="647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A5002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1835150" y="-171450"/>
            <a:ext cx="3603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A5002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7418" name="Text Box 14"/>
          <p:cNvSpPr txBox="1">
            <a:spLocks noChangeArrowheads="1"/>
          </p:cNvSpPr>
          <p:nvPr/>
        </p:nvSpPr>
        <p:spPr bwMode="auto">
          <a:xfrm>
            <a:off x="3276600" y="5373688"/>
            <a:ext cx="647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A5002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7419" name="Text Box 15"/>
          <p:cNvSpPr txBox="1">
            <a:spLocks noChangeArrowheads="1"/>
          </p:cNvSpPr>
          <p:nvPr/>
        </p:nvSpPr>
        <p:spPr bwMode="auto">
          <a:xfrm>
            <a:off x="971550" y="1196975"/>
            <a:ext cx="647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A5002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5795963" y="620713"/>
            <a:ext cx="3348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Положение по отношению к:</a:t>
            </a:r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5867400" y="11255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919788" y="1000125"/>
            <a:ext cx="1185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экватору</a:t>
            </a:r>
          </a:p>
        </p:txBody>
      </p:sp>
      <p:sp>
        <p:nvSpPr>
          <p:cNvPr id="17423" name="Text Box 19"/>
          <p:cNvSpPr txBox="1">
            <a:spLocks noChangeArrowheads="1"/>
          </p:cNvSpPr>
          <p:nvPr/>
        </p:nvSpPr>
        <p:spPr bwMode="auto">
          <a:xfrm>
            <a:off x="5919788" y="1431925"/>
            <a:ext cx="1389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5992813" y="1360488"/>
            <a:ext cx="117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тропикам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6011863" y="1700213"/>
            <a:ext cx="269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начальному меридиану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6011863" y="2060575"/>
            <a:ext cx="1076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океанам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6011863" y="2420938"/>
            <a:ext cx="1338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материкам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5919788" y="4240213"/>
            <a:ext cx="3044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Определите крайние точки </a:t>
            </a:r>
          </a:p>
          <a:p>
            <a:pPr algn="ctr"/>
            <a:r>
              <a:rPr lang="ru-RU">
                <a:latin typeface="Calibri" pitchFamily="34" charset="0"/>
              </a:rPr>
              <a:t>материка.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5" grpId="0" animBg="1"/>
      <p:bldP spid="27656" grpId="0"/>
      <p:bldP spid="27657" grpId="0"/>
      <p:bldP spid="27658" grpId="0"/>
      <p:bldP spid="27659" grpId="0"/>
      <p:bldP spid="27666" grpId="0"/>
      <p:bldP spid="27668" grpId="0"/>
      <p:bldP spid="27669" grpId="0"/>
      <p:bldP spid="27670" grpId="0"/>
      <p:bldP spid="27671" grpId="0"/>
      <p:bldP spid="276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smtClean="0">
                <a:solidFill>
                  <a:srgbClr val="6600CC"/>
                </a:solidFill>
              </a:rPr>
              <a:t>Полезные ископаемые Южной Америки.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8686800" y="6021388"/>
            <a:ext cx="457200" cy="1047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smtClean="0"/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95288" y="1341438"/>
          <a:ext cx="8353425" cy="5245100"/>
        </p:xfrm>
        <a:graphic>
          <a:graphicData uri="http://schemas.openxmlformats.org/presentationml/2006/ole">
            <p:oleObj spid="_x0000_s1034" name="Фотография Photo Editor" r:id="rId3" imgW="5668166" imgH="376190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677863" y="606425"/>
            <a:ext cx="5256212" cy="822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00"/>
                </a:solidFill>
                <a:latin typeface="+mn-lt"/>
                <a:cs typeface="+mn-cs"/>
              </a:rPr>
              <a:t>Полезные ископаемые Южной Америки</a:t>
            </a:r>
          </a:p>
        </p:txBody>
      </p:sp>
      <p:sp>
        <p:nvSpPr>
          <p:cNvPr id="2066" name="Line 5"/>
          <p:cNvSpPr>
            <a:spLocks noChangeShapeType="1"/>
          </p:cNvSpPr>
          <p:nvPr/>
        </p:nvSpPr>
        <p:spPr bwMode="auto">
          <a:xfrm flipH="1">
            <a:off x="2051050" y="1557338"/>
            <a:ext cx="647700" cy="754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8"/>
          <p:cNvSpPr>
            <a:spLocks noChangeShapeType="1"/>
          </p:cNvSpPr>
          <p:nvPr/>
        </p:nvSpPr>
        <p:spPr bwMode="auto">
          <a:xfrm>
            <a:off x="5132388" y="1516063"/>
            <a:ext cx="935037" cy="795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8" name="Text Box 9"/>
          <p:cNvSpPr txBox="1">
            <a:spLocks noChangeArrowheads="1"/>
          </p:cNvSpPr>
          <p:nvPr/>
        </p:nvSpPr>
        <p:spPr bwMode="auto">
          <a:xfrm>
            <a:off x="1547813" y="2349500"/>
            <a:ext cx="1474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рудные</a:t>
            </a:r>
          </a:p>
        </p:txBody>
      </p:sp>
      <p:sp>
        <p:nvSpPr>
          <p:cNvPr id="2069" name="Text Box 10"/>
          <p:cNvSpPr txBox="1">
            <a:spLocks noChangeArrowheads="1"/>
          </p:cNvSpPr>
          <p:nvPr/>
        </p:nvSpPr>
        <p:spPr bwMode="auto">
          <a:xfrm>
            <a:off x="5934075" y="2311400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горючие</a:t>
            </a:r>
          </a:p>
        </p:txBody>
      </p:sp>
      <p:sp>
        <p:nvSpPr>
          <p:cNvPr id="2070" name="Line 12"/>
          <p:cNvSpPr>
            <a:spLocks noChangeShapeType="1"/>
          </p:cNvSpPr>
          <p:nvPr/>
        </p:nvSpPr>
        <p:spPr bwMode="auto">
          <a:xfrm flipH="1">
            <a:off x="1403350" y="2781300"/>
            <a:ext cx="4318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1" name="Text Box 13"/>
          <p:cNvSpPr txBox="1">
            <a:spLocks noChangeArrowheads="1"/>
          </p:cNvSpPr>
          <p:nvPr/>
        </p:nvSpPr>
        <p:spPr bwMode="auto">
          <a:xfrm>
            <a:off x="0" y="3357563"/>
            <a:ext cx="205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складчатые области</a:t>
            </a:r>
          </a:p>
        </p:txBody>
      </p:sp>
      <p:sp>
        <p:nvSpPr>
          <p:cNvPr id="2072" name="Line 14"/>
          <p:cNvSpPr>
            <a:spLocks noChangeShapeType="1"/>
          </p:cNvSpPr>
          <p:nvPr/>
        </p:nvSpPr>
        <p:spPr bwMode="auto">
          <a:xfrm>
            <a:off x="2411413" y="2781300"/>
            <a:ext cx="3603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3" name="Text Box 15"/>
          <p:cNvSpPr txBox="1">
            <a:spLocks noChangeArrowheads="1"/>
          </p:cNvSpPr>
          <p:nvPr/>
        </p:nvSpPr>
        <p:spPr bwMode="auto">
          <a:xfrm>
            <a:off x="2268538" y="3357563"/>
            <a:ext cx="194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Calibri" pitchFamily="34" charset="0"/>
              </a:rPr>
              <a:t>щиты </a:t>
            </a:r>
            <a:r>
              <a:rPr lang="ru-RU" b="1" dirty="0" smtClean="0">
                <a:latin typeface="Calibri" pitchFamily="34" charset="0"/>
              </a:rPr>
              <a:t>платформы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074" name="Line 16"/>
          <p:cNvSpPr>
            <a:spLocks noChangeShapeType="1"/>
          </p:cNvSpPr>
          <p:nvPr/>
        </p:nvSpPr>
        <p:spPr bwMode="auto">
          <a:xfrm flipH="1">
            <a:off x="5795963" y="2708275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5" name="Text Box 17"/>
          <p:cNvSpPr txBox="1">
            <a:spLocks noChangeArrowheads="1"/>
          </p:cNvSpPr>
          <p:nvPr/>
        </p:nvSpPr>
        <p:spPr bwMode="auto">
          <a:xfrm>
            <a:off x="4787900" y="3284538"/>
            <a:ext cx="2089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Calibri" pitchFamily="34" charset="0"/>
              </a:rPr>
              <a:t>осадочный чехол </a:t>
            </a:r>
            <a:r>
              <a:rPr lang="ru-RU" b="1" dirty="0" smtClean="0">
                <a:latin typeface="Calibri" pitchFamily="34" charset="0"/>
              </a:rPr>
              <a:t>платформы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076" name="Text Box 18"/>
          <p:cNvSpPr txBox="1">
            <a:spLocks noChangeArrowheads="1"/>
          </p:cNvSpPr>
          <p:nvPr/>
        </p:nvSpPr>
        <p:spPr bwMode="auto">
          <a:xfrm>
            <a:off x="6877050" y="3284538"/>
            <a:ext cx="226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межгорные прогибы</a:t>
            </a:r>
          </a:p>
        </p:txBody>
      </p:sp>
      <p:sp>
        <p:nvSpPr>
          <p:cNvPr id="2077" name="Line 20"/>
          <p:cNvSpPr>
            <a:spLocks noChangeShapeType="1"/>
          </p:cNvSpPr>
          <p:nvPr/>
        </p:nvSpPr>
        <p:spPr bwMode="auto">
          <a:xfrm>
            <a:off x="7235825" y="2708275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21"/>
          <p:cNvSpPr>
            <a:spLocks noChangeShapeType="1"/>
          </p:cNvSpPr>
          <p:nvPr/>
        </p:nvSpPr>
        <p:spPr bwMode="auto">
          <a:xfrm>
            <a:off x="971550" y="40052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79" name="Text Box 22"/>
          <p:cNvSpPr txBox="1">
            <a:spLocks noChangeArrowheads="1"/>
          </p:cNvSpPr>
          <p:nvPr/>
        </p:nvSpPr>
        <p:spPr bwMode="auto">
          <a:xfrm>
            <a:off x="323850" y="443706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2080" name="Rectangle 23"/>
          <p:cNvSpPr>
            <a:spLocks noChangeArrowheads="1"/>
          </p:cNvSpPr>
          <p:nvPr/>
        </p:nvSpPr>
        <p:spPr bwMode="auto">
          <a:xfrm>
            <a:off x="684213" y="4508500"/>
            <a:ext cx="431800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81" name="Oval 33"/>
          <p:cNvSpPr>
            <a:spLocks noChangeArrowheads="1"/>
          </p:cNvSpPr>
          <p:nvPr/>
        </p:nvSpPr>
        <p:spPr bwMode="auto">
          <a:xfrm>
            <a:off x="611188" y="4941888"/>
            <a:ext cx="5762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>
            <a:off x="755650" y="5445125"/>
            <a:ext cx="358775" cy="36036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0" y="5805488"/>
          <a:ext cx="1257300" cy="792162"/>
        </p:xfrm>
        <a:graphic>
          <a:graphicData uri="http://schemas.openxmlformats.org/presentationml/2006/ole">
            <p:oleObj spid="_x0000_s2074" name="Точечный рисунок" r:id="rId3" imgW="1076475" imgH="542857" progId="PBrush">
              <p:embed/>
            </p:oleObj>
          </a:graphicData>
        </a:graphic>
      </p:graphicFrame>
      <p:sp>
        <p:nvSpPr>
          <p:cNvPr id="2083" name="Line 36"/>
          <p:cNvSpPr>
            <a:spLocks noChangeShapeType="1"/>
          </p:cNvSpPr>
          <p:nvPr/>
        </p:nvSpPr>
        <p:spPr bwMode="auto">
          <a:xfrm>
            <a:off x="2916238" y="39338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2555875" y="4437063"/>
          <a:ext cx="1511300" cy="762000"/>
        </p:xfrm>
        <a:graphic>
          <a:graphicData uri="http://schemas.openxmlformats.org/presentationml/2006/ole">
            <p:oleObj spid="_x0000_s2075" name="Точечный рисунок" r:id="rId4" imgW="1076475" imgH="542857" progId="PBrush">
              <p:embed/>
            </p:oleObj>
          </a:graphicData>
        </a:graphic>
      </p:graphicFrame>
      <p:sp>
        <p:nvSpPr>
          <p:cNvPr id="2084" name="AutoShape 42"/>
          <p:cNvSpPr>
            <a:spLocks noChangeArrowheads="1"/>
          </p:cNvSpPr>
          <p:nvPr/>
        </p:nvSpPr>
        <p:spPr bwMode="auto">
          <a:xfrm>
            <a:off x="2843213" y="5084763"/>
            <a:ext cx="358775" cy="36036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2555875" y="5516563"/>
          <a:ext cx="1365250" cy="863600"/>
        </p:xfrm>
        <a:graphic>
          <a:graphicData uri="http://schemas.openxmlformats.org/presentationml/2006/ole">
            <p:oleObj spid="_x0000_s2076" name="Точечный рисунок" r:id="rId5" imgW="1076475" imgH="542857" progId="PBrush">
              <p:embed/>
            </p:oleObj>
          </a:graphicData>
        </a:graphic>
      </p:graphicFrame>
      <p:sp>
        <p:nvSpPr>
          <p:cNvPr id="2085" name="Line 44"/>
          <p:cNvSpPr>
            <a:spLocks noChangeShapeType="1"/>
          </p:cNvSpPr>
          <p:nvPr/>
        </p:nvSpPr>
        <p:spPr bwMode="auto">
          <a:xfrm>
            <a:off x="5435600" y="41497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86" name="Rectangle 45"/>
          <p:cNvSpPr>
            <a:spLocks noChangeArrowheads="1"/>
          </p:cNvSpPr>
          <p:nvPr/>
        </p:nvSpPr>
        <p:spPr bwMode="auto">
          <a:xfrm>
            <a:off x="5292725" y="4581525"/>
            <a:ext cx="431800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87" name="AutoShape 46"/>
          <p:cNvSpPr>
            <a:spLocks noChangeArrowheads="1"/>
          </p:cNvSpPr>
          <p:nvPr/>
        </p:nvSpPr>
        <p:spPr bwMode="auto">
          <a:xfrm>
            <a:off x="5148263" y="5157788"/>
            <a:ext cx="358775" cy="576262"/>
          </a:xfrm>
          <a:prstGeom prst="flowChartExtra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88" name="AutoShape 47"/>
          <p:cNvSpPr>
            <a:spLocks noChangeArrowheads="1"/>
          </p:cNvSpPr>
          <p:nvPr/>
        </p:nvSpPr>
        <p:spPr bwMode="auto">
          <a:xfrm>
            <a:off x="5651500" y="5157788"/>
            <a:ext cx="358775" cy="57626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89" name="Line 48"/>
          <p:cNvSpPr>
            <a:spLocks noChangeShapeType="1"/>
          </p:cNvSpPr>
          <p:nvPr/>
        </p:nvSpPr>
        <p:spPr bwMode="auto">
          <a:xfrm>
            <a:off x="7524750" y="40052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90" name="AutoShape 49"/>
          <p:cNvSpPr>
            <a:spLocks noChangeArrowheads="1"/>
          </p:cNvSpPr>
          <p:nvPr/>
        </p:nvSpPr>
        <p:spPr bwMode="auto">
          <a:xfrm>
            <a:off x="7092950" y="4581525"/>
            <a:ext cx="358775" cy="576263"/>
          </a:xfrm>
          <a:prstGeom prst="flowChartExtra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91" name="AutoShape 50"/>
          <p:cNvSpPr>
            <a:spLocks noChangeArrowheads="1"/>
          </p:cNvSpPr>
          <p:nvPr/>
        </p:nvSpPr>
        <p:spPr bwMode="auto">
          <a:xfrm>
            <a:off x="7596188" y="4581525"/>
            <a:ext cx="358775" cy="57626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92" name="Text Box 10"/>
          <p:cNvSpPr txBox="1">
            <a:spLocks noChangeArrowheads="1"/>
          </p:cNvSpPr>
          <p:nvPr/>
        </p:nvSpPr>
        <p:spPr bwMode="auto">
          <a:xfrm>
            <a:off x="7235825" y="506413"/>
            <a:ext cx="158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Calibri" pitchFamily="34" charset="0"/>
              </a:rPr>
              <a:t>нерудные</a:t>
            </a:r>
          </a:p>
        </p:txBody>
      </p:sp>
      <p:sp>
        <p:nvSpPr>
          <p:cNvPr id="2093" name="Line 8"/>
          <p:cNvSpPr>
            <a:spLocks noChangeShapeType="1"/>
          </p:cNvSpPr>
          <p:nvPr/>
        </p:nvSpPr>
        <p:spPr bwMode="auto">
          <a:xfrm>
            <a:off x="6010275" y="968375"/>
            <a:ext cx="1082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rot="18834823">
            <a:off x="7430294" y="1086644"/>
            <a:ext cx="331788" cy="323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12-конечная звезда 2"/>
          <p:cNvSpPr/>
          <p:nvPr/>
        </p:nvSpPr>
        <p:spPr>
          <a:xfrm>
            <a:off x="8059738" y="1033463"/>
            <a:ext cx="517525" cy="407987"/>
          </a:xfrm>
          <a:prstGeom prst="star12">
            <a:avLst>
              <a:gd name="adj" fmla="val 19162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7439025" y="1136650"/>
            <a:ext cx="257175" cy="203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504113" y="1187450"/>
            <a:ext cx="255587" cy="203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7439025" y="1085850"/>
            <a:ext cx="257175" cy="203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792413" y="6308725"/>
            <a:ext cx="461962" cy="433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60688" y="6416675"/>
            <a:ext cx="142875" cy="215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0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78908"/>
            <a:ext cx="9144000" cy="716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55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188" y="1557338"/>
          <a:ext cx="8229599" cy="496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053"/>
                <a:gridCol w="565301"/>
                <a:gridCol w="725840"/>
                <a:gridCol w="726409"/>
                <a:gridCol w="726409"/>
                <a:gridCol w="648986"/>
                <a:gridCol w="648986"/>
                <a:gridCol w="807248"/>
                <a:gridCol w="726409"/>
                <a:gridCol w="648986"/>
                <a:gridCol w="648986"/>
                <a:gridCol w="648986"/>
              </a:tblGrid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а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1557338"/>
          <a:ext cx="8229599" cy="4464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053"/>
                <a:gridCol w="565301"/>
                <a:gridCol w="725840"/>
                <a:gridCol w="726409"/>
                <a:gridCol w="726409"/>
                <a:gridCol w="648986"/>
                <a:gridCol w="648986"/>
                <a:gridCol w="807248"/>
                <a:gridCol w="726409"/>
                <a:gridCol w="648986"/>
                <a:gridCol w="648986"/>
                <a:gridCol w="648986"/>
              </a:tblGrid>
              <a:tr h="4960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055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2. 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55">
                <a:tc rowSpan="2"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3. 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5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4.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5.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55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6.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7.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55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8.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9.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1483" marR="61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188" y="2133600"/>
          <a:ext cx="8229599" cy="496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4603"/>
                <a:gridCol w="726409"/>
                <a:gridCol w="648986"/>
                <a:gridCol w="648986"/>
                <a:gridCol w="807248"/>
                <a:gridCol w="726409"/>
                <a:gridCol w="648986"/>
                <a:gridCol w="648986"/>
                <a:gridCol w="648986"/>
              </a:tblGrid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к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ж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750" y="2565400"/>
          <a:ext cx="8229599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194"/>
                <a:gridCol w="726409"/>
                <a:gridCol w="726409"/>
                <a:gridCol w="648986"/>
                <a:gridCol w="648986"/>
                <a:gridCol w="1533657"/>
                <a:gridCol w="1297972"/>
                <a:gridCol w="648986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й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3141663"/>
          <a:ext cx="8229599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194"/>
                <a:gridCol w="726409"/>
                <a:gridCol w="726409"/>
                <a:gridCol w="648986"/>
                <a:gridCol w="648986"/>
                <a:gridCol w="1533657"/>
                <a:gridCol w="1297972"/>
                <a:gridCol w="648986"/>
              </a:tblGrid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н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ы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188" y="3500438"/>
          <a:ext cx="8229599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053"/>
                <a:gridCol w="565301"/>
                <a:gridCol w="725840"/>
                <a:gridCol w="726409"/>
                <a:gridCol w="726409"/>
                <a:gridCol w="648986"/>
                <a:gridCol w="648986"/>
                <a:gridCol w="807248"/>
                <a:gridCol w="726409"/>
                <a:gridCol w="1297972"/>
                <a:gridCol w="648986"/>
              </a:tblGrid>
              <a:tr h="4960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к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й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750" y="4076700"/>
          <a:ext cx="8229599" cy="496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354"/>
                <a:gridCol w="725840"/>
                <a:gridCol w="726409"/>
                <a:gridCol w="726409"/>
                <a:gridCol w="648986"/>
                <a:gridCol w="648986"/>
                <a:gridCol w="807248"/>
                <a:gridCol w="726409"/>
                <a:gridCol w="648986"/>
                <a:gridCol w="648986"/>
                <a:gridCol w="648986"/>
              </a:tblGrid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а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з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750" y="4508500"/>
          <a:ext cx="8229599" cy="496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053"/>
                <a:gridCol w="565301"/>
                <a:gridCol w="725840"/>
                <a:gridCol w="726409"/>
                <a:gridCol w="726409"/>
                <a:gridCol w="648986"/>
                <a:gridCol w="648986"/>
                <a:gridCol w="807248"/>
                <a:gridCol w="726409"/>
                <a:gridCol w="648986"/>
                <a:gridCol w="1297972"/>
              </a:tblGrid>
              <a:tr h="4960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г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188" y="5084763"/>
          <a:ext cx="8229599" cy="496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194"/>
                <a:gridCol w="726409"/>
                <a:gridCol w="726409"/>
                <a:gridCol w="648986"/>
                <a:gridCol w="648986"/>
                <a:gridCol w="1533657"/>
                <a:gridCol w="648986"/>
                <a:gridCol w="1297972"/>
              </a:tblGrid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у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1188" y="5589588"/>
          <a:ext cx="8229599" cy="496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053"/>
                <a:gridCol w="565301"/>
                <a:gridCol w="725840"/>
                <a:gridCol w="726409"/>
                <a:gridCol w="726409"/>
                <a:gridCol w="648986"/>
                <a:gridCol w="648986"/>
                <a:gridCol w="807248"/>
                <a:gridCol w="726409"/>
                <a:gridCol w="648986"/>
                <a:gridCol w="1297972"/>
              </a:tblGrid>
              <a:tr h="49605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л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л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а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3" marR="6148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05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 i="1">
                <a:solidFill>
                  <a:srgbClr val="6600CC"/>
                </a:solidFill>
                <a:latin typeface="Calibri" pitchFamily="34" charset="0"/>
              </a:rPr>
              <a:t>Разгадайте кроссворд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/>
              <a:t>Параграф 45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Сообщения по темам:</a:t>
            </a:r>
          </a:p>
          <a:p>
            <a:r>
              <a:rPr lang="ru-RU" dirty="0" smtClean="0"/>
              <a:t>Феномен Эль-Ниньо</a:t>
            </a:r>
          </a:p>
          <a:p>
            <a:r>
              <a:rPr lang="ru-RU" dirty="0" smtClean="0"/>
              <a:t>Особенности климата пустыни </a:t>
            </a:r>
            <a:r>
              <a:rPr lang="ru-RU" dirty="0" err="1" smtClean="0"/>
              <a:t>Атакама</a:t>
            </a:r>
            <a:endParaRPr lang="ru-RU" dirty="0" smtClean="0"/>
          </a:p>
          <a:p>
            <a:r>
              <a:rPr lang="ru-RU" dirty="0" smtClean="0"/>
              <a:t>Уникальность озера Титикака</a:t>
            </a:r>
          </a:p>
          <a:p>
            <a:r>
              <a:rPr lang="ru-RU" dirty="0" smtClean="0"/>
              <a:t>Бифуркация и </a:t>
            </a:r>
            <a:r>
              <a:rPr lang="ru-RU" smtClean="0"/>
              <a:t>Парарокка</a:t>
            </a:r>
            <a:r>
              <a:rPr lang="ru-RU" dirty="0" smtClean="0"/>
              <a:t> – Что это?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57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903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2596" y="26074"/>
            <a:ext cx="11324287" cy="6831926"/>
          </a:xfrm>
        </p:spPr>
      </p:pic>
      <p:sp>
        <p:nvSpPr>
          <p:cNvPr id="7" name="Прямоугольник 6"/>
          <p:cNvSpPr/>
          <p:nvPr/>
        </p:nvSpPr>
        <p:spPr>
          <a:xfrm>
            <a:off x="899592" y="713960"/>
            <a:ext cx="76116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r>
              <a:rPr lang="ru-RU" sz="4400" b="1" cap="all" spc="0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сем спасибо за урок!</a:t>
            </a:r>
            <a:endParaRPr lang="ru-RU" sz="4400" b="1" cap="all" spc="0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07975" y="188913"/>
            <a:ext cx="8531225" cy="1008062"/>
          </a:xfrm>
        </p:spPr>
        <p:txBody>
          <a:bodyPr/>
          <a:lstStyle/>
          <a:p>
            <a:r>
              <a:rPr lang="ru-RU" sz="3200" b="1" smtClean="0"/>
              <a:t>Кто эти люди? </a:t>
            </a:r>
            <a:br>
              <a:rPr lang="ru-RU" sz="3200" b="1" smtClean="0"/>
            </a:br>
            <a:r>
              <a:rPr lang="ru-RU" sz="3200" b="1" smtClean="0"/>
              <a:t>Каков их вклад в изучении Южной Америки?</a:t>
            </a:r>
          </a:p>
        </p:txBody>
      </p:sp>
      <p:pic>
        <p:nvPicPr>
          <p:cNvPr id="7" name="Picture 9" descr="ХРИСТОФОР КОЛУМБ, портрет неизвестного художника 16 в.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536" y="1556792"/>
            <a:ext cx="2304256" cy="281758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6156325" y="1712913"/>
            <a:ext cx="2506663" cy="1860103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6385446" y="4581525"/>
            <a:ext cx="2292350" cy="1943819"/>
          </a:xfrm>
          <a:prstGeom prst="roundRect">
            <a:avLst/>
          </a:prstGeom>
          <a:blipFill rotWithShape="0">
            <a:blip r:embed="rId4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Скругленный прямоугольник 11"/>
          <p:cNvSpPr/>
          <p:nvPr/>
        </p:nvSpPr>
        <p:spPr>
          <a:xfrm>
            <a:off x="3132138" y="1712913"/>
            <a:ext cx="2663825" cy="1860103"/>
          </a:xfrm>
          <a:prstGeom prst="roundRect">
            <a:avLst/>
          </a:prstGeom>
          <a:blipFill rotWithShape="0">
            <a:blip r:embed="rId5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рямоугольник 13"/>
          <p:cNvSpPr/>
          <p:nvPr/>
        </p:nvSpPr>
        <p:spPr>
          <a:xfrm>
            <a:off x="611188" y="4581525"/>
            <a:ext cx="16192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Х. Колумб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54425" y="3713163"/>
            <a:ext cx="16192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А. </a:t>
            </a:r>
            <a:r>
              <a:rPr lang="ru-RU" b="1" dirty="0" err="1">
                <a:solidFill>
                  <a:schemeClr val="tx1"/>
                </a:solidFill>
              </a:rPr>
              <a:t>Веспуччи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53238" y="3727450"/>
            <a:ext cx="161925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А. Гумбольдт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5461000"/>
            <a:ext cx="16192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Н. Вавилов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0813" y="5549900"/>
            <a:ext cx="2649537" cy="1116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</a:rPr>
              <a:t>И. Домейко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</a:rPr>
              <a:t>К. </a:t>
            </a:r>
            <a:r>
              <a:rPr lang="ru-RU" sz="2400" b="1" dirty="0" err="1">
                <a:solidFill>
                  <a:srgbClr val="006600"/>
                </a:solidFill>
              </a:rPr>
              <a:t>Ельский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131763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66"/>
                </a:solidFill>
              </a:rPr>
              <a:t>Работа с контурной картой.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58975"/>
            <a:ext cx="2232025" cy="36004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</a:rPr>
              <a:t>1 вариант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4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4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4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4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4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</a:rPr>
              <a:t>2 вариант</a:t>
            </a:r>
          </a:p>
        </p:txBody>
      </p:sp>
      <p:pic>
        <p:nvPicPr>
          <p:cNvPr id="19459" name="Picture 5" descr="0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981075"/>
            <a:ext cx="5437188" cy="5327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570538" y="757238"/>
            <a:ext cx="91757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</a:rPr>
              <a:t>1 море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05788" y="2565400"/>
            <a:ext cx="91757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</a:rPr>
              <a:t>2 мыс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6300" y="2146300"/>
            <a:ext cx="91757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</a:rPr>
              <a:t>3 о-ва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38788" y="6305550"/>
            <a:ext cx="1230312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</a:rPr>
              <a:t>4 пролив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22725" y="3789363"/>
            <a:ext cx="10541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</a:rPr>
              <a:t>5 океан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24525" y="5851525"/>
            <a:ext cx="110966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1 остров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83513" y="1216025"/>
            <a:ext cx="1109662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2 океан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60788" y="2363788"/>
            <a:ext cx="1109662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3 мыс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49775" y="973138"/>
            <a:ext cx="110807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4 канал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49988" y="5559425"/>
            <a:ext cx="110807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5 о-ва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54" y="0"/>
            <a:ext cx="9132346" cy="684926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6445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9" name="WordArt 9"/>
          <p:cNvSpPr>
            <a:spLocks noChangeArrowheads="1" noChangeShapeType="1" noTextEdit="1"/>
          </p:cNvSpPr>
          <p:nvPr/>
        </p:nvSpPr>
        <p:spPr bwMode="auto">
          <a:xfrm>
            <a:off x="395288" y="692150"/>
            <a:ext cx="8424862" cy="1800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483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Comic Sans MS"/>
              </a:rPr>
              <a:t>Древние материки</a:t>
            </a:r>
          </a:p>
        </p:txBody>
      </p:sp>
      <p:pic>
        <p:nvPicPr>
          <p:cNvPr id="276494" name="Picture 14" descr="mkm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874871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940425" y="188913"/>
            <a:ext cx="2698750" cy="1281112"/>
          </a:xfrm>
        </p:spPr>
        <p:txBody>
          <a:bodyPr/>
          <a:lstStyle/>
          <a:p>
            <a:r>
              <a:rPr lang="ru-RU" sz="2000" b="1" smtClean="0"/>
              <a:t>Тектоническое строение Ю. Америки</a:t>
            </a:r>
          </a:p>
        </p:txBody>
      </p:sp>
      <p:pic>
        <p:nvPicPr>
          <p:cNvPr id="21506" name="Picture 5" descr="Рельеф карта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32101"/>
          <a:stretch>
            <a:fillRect/>
          </a:stretch>
        </p:blipFill>
        <p:spPr>
          <a:xfrm>
            <a:off x="4708525" y="1785938"/>
            <a:ext cx="4448175" cy="5040312"/>
          </a:xfrm>
        </p:spPr>
      </p:pic>
      <p:pic>
        <p:nvPicPr>
          <p:cNvPr id="5" name="Picture 12" descr="image001"/>
          <p:cNvPicPr>
            <a:picLocks noChangeAspect="1" noChangeArrowheads="1"/>
          </p:cNvPicPr>
          <p:nvPr/>
        </p:nvPicPr>
        <p:blipFill>
          <a:blip r:embed="rId4"/>
          <a:srcRect t="1807" r="17149" b="8829"/>
          <a:stretch>
            <a:fillRect/>
          </a:stretch>
        </p:blipFill>
        <p:spPr bwMode="auto">
          <a:xfrm>
            <a:off x="-26988" y="-14288"/>
            <a:ext cx="4527551" cy="595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/>
          </p:cNvSpPr>
          <p:nvPr>
            <p:ph type="title"/>
          </p:nvPr>
        </p:nvSpPr>
        <p:spPr>
          <a:xfrm>
            <a:off x="155575" y="25400"/>
            <a:ext cx="6648450" cy="77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Arial" charset="0"/>
              </a:rPr>
              <a:t>Зона </a:t>
            </a:r>
            <a:r>
              <a:rPr lang="ru-RU" sz="2400" b="1" dirty="0" err="1" smtClean="0">
                <a:solidFill>
                  <a:srgbClr val="000099"/>
                </a:solidFill>
                <a:latin typeface="Arial" charset="0"/>
              </a:rPr>
              <a:t>субдукции</a:t>
            </a:r>
            <a:r>
              <a:rPr lang="ru-RU" sz="2400" b="1" dirty="0" smtClean="0">
                <a:solidFill>
                  <a:srgbClr val="000099"/>
                </a:solidFill>
                <a:latin typeface="Arial" charset="0"/>
              </a:rPr>
              <a:t> в западной части 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</a:rPr>
              <a:t>материка</a:t>
            </a: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084263" y="1109663"/>
            <a:ext cx="350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i="1">
                <a:latin typeface="Calibri" pitchFamily="34" charset="0"/>
                <a:hlinkClick r:id="rId2"/>
              </a:rPr>
              <a:t>Разрез вдоль Южной Америки</a:t>
            </a:r>
            <a:r>
              <a:rPr lang="ru-RU">
                <a:latin typeface="Calibri" pitchFamily="34" charset="0"/>
                <a:hlinkClick r:id="rId2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22531" name="Picture 7" descr="Разрез вдоль Южной Америки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0" y="1493838"/>
            <a:ext cx="62706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ona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8113" y="4365625"/>
            <a:ext cx="2473325" cy="163671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7092950" y="55165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Волна цунами</a:t>
            </a:r>
          </a:p>
        </p:txBody>
      </p:sp>
      <p:pic>
        <p:nvPicPr>
          <p:cNvPr id="22534" name="Picture 11" descr="Картинка 16 из 840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549275"/>
            <a:ext cx="2193925" cy="30892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4288" y="188913"/>
            <a:ext cx="8893175" cy="792162"/>
          </a:xfrm>
        </p:spPr>
        <p:txBody>
          <a:bodyPr/>
          <a:lstStyle/>
          <a:p>
            <a:pPr marL="800100" indent="-800100"/>
            <a:r>
              <a:rPr lang="ru-RU" sz="2400" b="1" smtClean="0">
                <a:solidFill>
                  <a:srgbClr val="000099"/>
                </a:solidFill>
                <a:latin typeface="Arial" charset="0"/>
              </a:rPr>
              <a:t>Стихийные явления, связанные с подвижностью земной коры в отдельных частях материка</a:t>
            </a:r>
            <a:br>
              <a:rPr lang="ru-RU" sz="2400" b="1" smtClean="0">
                <a:solidFill>
                  <a:srgbClr val="000099"/>
                </a:solidFill>
                <a:latin typeface="Arial" charset="0"/>
              </a:rPr>
            </a:br>
            <a:endParaRPr lang="ru-RU" sz="2400" b="1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361950" y="979488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Calibri" pitchFamily="34" charset="0"/>
              </a:rPr>
              <a:t>Извержения вулканов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5292725" y="969963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Calibri" pitchFamily="34" charset="0"/>
              </a:rPr>
              <a:t>Землетрясения</a:t>
            </a:r>
          </a:p>
        </p:txBody>
      </p:sp>
      <p:pic>
        <p:nvPicPr>
          <p:cNvPr id="23556" name="Picture 10" descr="Извержение вулкана в Чили: Эвакуированы тысячи жител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403350"/>
            <a:ext cx="3028950" cy="2057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3557" name="Picture 14" descr="Глобальное распределение землетрясен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395413"/>
            <a:ext cx="4649788" cy="247173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9" name="Picture 4" descr="{7630A539-CF68-4575-B713-5681D9CEF601}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305" y="3867555"/>
            <a:ext cx="5292587" cy="29850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500</Words>
  <Application>Microsoft Office PowerPoint</Application>
  <PresentationFormat>Экран (4:3)</PresentationFormat>
  <Paragraphs>255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Фотография Photo Editor</vt:lpstr>
      <vt:lpstr>Точечный рисунок</vt:lpstr>
      <vt:lpstr>Слайд 1</vt:lpstr>
      <vt:lpstr>Слайд 2</vt:lpstr>
      <vt:lpstr>Кто эти люди?  Каков их вклад в изучении Южной Америки?</vt:lpstr>
      <vt:lpstr>Работа с контурной картой.</vt:lpstr>
      <vt:lpstr>Слайд 5</vt:lpstr>
      <vt:lpstr>Слайд 6</vt:lpstr>
      <vt:lpstr>Тектоническое строение Ю. Америки</vt:lpstr>
      <vt:lpstr>Зона субдукции в западной части материка</vt:lpstr>
      <vt:lpstr>Стихийные явления, связанные с подвижностью земной коры в отдельных частях материка </vt:lpstr>
      <vt:lpstr>Слайд 10</vt:lpstr>
      <vt:lpstr>Слайд 11</vt:lpstr>
      <vt:lpstr>Справочно-информационный материал</vt:lpstr>
      <vt:lpstr>Слайд 13</vt:lpstr>
      <vt:lpstr>Слайд 14</vt:lpstr>
      <vt:lpstr>Горный Запад</vt:lpstr>
      <vt:lpstr>Землересение и вулканы в Андах</vt:lpstr>
      <vt:lpstr>Восточная равнинная часть материка</vt:lpstr>
      <vt:lpstr>Равнинный Восток</vt:lpstr>
      <vt:lpstr>Слайд 19</vt:lpstr>
      <vt:lpstr>Полезные ископаемые Южной Америки.</vt:lpstr>
      <vt:lpstr>Слайд 21</vt:lpstr>
      <vt:lpstr>Слайд 22</vt:lpstr>
      <vt:lpstr>Слайд 23</vt:lpstr>
      <vt:lpstr>Домашнее задание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lor</dc:creator>
  <cp:lastModifiedBy>User</cp:lastModifiedBy>
  <cp:revision>15</cp:revision>
  <dcterms:created xsi:type="dcterms:W3CDTF">2014-03-09T18:00:46Z</dcterms:created>
  <dcterms:modified xsi:type="dcterms:W3CDTF">2018-11-21T18:23:29Z</dcterms:modified>
</cp:coreProperties>
</file>