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2"/>
  </p:notesMasterIdLst>
  <p:sldIdLst>
    <p:sldId id="292" r:id="rId3"/>
    <p:sldId id="287" r:id="rId4"/>
    <p:sldId id="288" r:id="rId5"/>
    <p:sldId id="282" r:id="rId6"/>
    <p:sldId id="289" r:id="rId7"/>
    <p:sldId id="284" r:id="rId8"/>
    <p:sldId id="286" r:id="rId9"/>
    <p:sldId id="257" r:id="rId10"/>
    <p:sldId id="274" r:id="rId11"/>
    <p:sldId id="279" r:id="rId12"/>
    <p:sldId id="275" r:id="rId13"/>
    <p:sldId id="278" r:id="rId14"/>
    <p:sldId id="277" r:id="rId15"/>
    <p:sldId id="281" r:id="rId16"/>
    <p:sldId id="280" r:id="rId17"/>
    <p:sldId id="291" r:id="rId18"/>
    <p:sldId id="293" r:id="rId19"/>
    <p:sldId id="295" r:id="rId20"/>
    <p:sldId id="29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FF"/>
    <a:srgbClr val="CCFFFF"/>
    <a:srgbClr val="00FFFF"/>
    <a:srgbClr val="A95A0B"/>
    <a:srgbClr val="CA7B08"/>
    <a:srgbClr val="C48508"/>
    <a:srgbClr val="B25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21" autoAdjust="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3B92BD-4D6E-44BA-877F-2E5D3785E649}" type="doc">
      <dgm:prSet loTypeId="urn:microsoft.com/office/officeart/2005/8/layout/hierarchy3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B6BB5A50-3E86-4AF5-9BF6-9D6C0FB079F1}">
      <dgm:prSet phldrT="[Текст]"/>
      <dgm:spPr>
        <a:solidFill>
          <a:srgbClr val="00FF00">
            <a:alpha val="50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Равнинный Восток</a:t>
          </a:r>
          <a:endParaRPr lang="ru-RU" b="1" dirty="0">
            <a:solidFill>
              <a:schemeClr val="tx2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84F57B-B448-4869-814D-43C117855052}" type="parTrans" cxnId="{6EC51062-87A3-41AA-858C-28BB0774F7B7}">
      <dgm:prSet/>
      <dgm:spPr/>
      <dgm:t>
        <a:bodyPr/>
        <a:lstStyle/>
        <a:p>
          <a:endParaRPr lang="ru-RU"/>
        </a:p>
      </dgm:t>
    </dgm:pt>
    <dgm:pt modelId="{A2DDFF61-CCEF-4BC2-99CC-3327BEC3BE27}" type="sibTrans" cxnId="{6EC51062-87A3-41AA-858C-28BB0774F7B7}">
      <dgm:prSet/>
      <dgm:spPr/>
      <dgm:t>
        <a:bodyPr/>
        <a:lstStyle/>
        <a:p>
          <a:endParaRPr lang="ru-RU"/>
        </a:p>
      </dgm:t>
    </dgm:pt>
    <dgm:pt modelId="{C26CEB04-E5A7-4B75-85C0-3E476C6FE17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</a:rPr>
            <a:t>Высоты</a:t>
          </a:r>
          <a:r>
            <a:rPr lang="ru-RU" sz="2000" dirty="0" smtClean="0"/>
            <a:t> от 200м до 1000м</a:t>
          </a:r>
          <a:endParaRPr lang="ru-RU" sz="2000" dirty="0"/>
        </a:p>
      </dgm:t>
    </dgm:pt>
    <dgm:pt modelId="{8C5DBCFF-4F33-401A-A2BB-99C8EB99F4A8}" type="parTrans" cxnId="{D628558C-0BA9-41D8-91FB-8DDD0B16FFA3}">
      <dgm:prSet/>
      <dgm:spPr/>
      <dgm:t>
        <a:bodyPr/>
        <a:lstStyle/>
        <a:p>
          <a:endParaRPr lang="ru-RU"/>
        </a:p>
      </dgm:t>
    </dgm:pt>
    <dgm:pt modelId="{AF9E077D-3FFE-451C-B825-D7BCF7F597E1}" type="sibTrans" cxnId="{D628558C-0BA9-41D8-91FB-8DDD0B16FFA3}">
      <dgm:prSet/>
      <dgm:spPr/>
      <dgm:t>
        <a:bodyPr/>
        <a:lstStyle/>
        <a:p>
          <a:endParaRPr lang="ru-RU"/>
        </a:p>
      </dgm:t>
    </dgm:pt>
    <dgm:pt modelId="{D309579C-B0A4-4F71-9D27-003BF8EBBD88}">
      <dgm:prSet phldrT="[Текст]"/>
      <dgm:spPr>
        <a:solidFill>
          <a:srgbClr val="FF5050">
            <a:alpha val="90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Горный Запад</a:t>
          </a:r>
          <a:endParaRPr lang="ru-RU" b="1" dirty="0">
            <a:solidFill>
              <a:schemeClr val="tx2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C17BA2-82BC-4C09-A2C6-6D1500779AE2}" type="sibTrans" cxnId="{FF53B9BC-123B-4085-A1F8-CD00C70735AD}">
      <dgm:prSet/>
      <dgm:spPr/>
      <dgm:t>
        <a:bodyPr/>
        <a:lstStyle/>
        <a:p>
          <a:endParaRPr lang="ru-RU"/>
        </a:p>
      </dgm:t>
    </dgm:pt>
    <dgm:pt modelId="{CC18F085-8AF5-4014-A886-8A7AE9A5A673}" type="parTrans" cxnId="{FF53B9BC-123B-4085-A1F8-CD00C70735AD}">
      <dgm:prSet/>
      <dgm:spPr/>
      <dgm:t>
        <a:bodyPr/>
        <a:lstStyle/>
        <a:p>
          <a:endParaRPr lang="ru-RU"/>
        </a:p>
      </dgm:t>
    </dgm:pt>
    <dgm:pt modelId="{C2050CB5-BFF3-4CD3-A4B0-D3CD4B453CB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</a:rPr>
            <a:t>Высоты </a:t>
          </a:r>
          <a:r>
            <a:rPr lang="ru-RU" sz="2000" dirty="0" smtClean="0"/>
            <a:t>от 1000м до 6962м. </a:t>
          </a:r>
          <a:endParaRPr lang="ru-RU" sz="2000" dirty="0"/>
        </a:p>
      </dgm:t>
    </dgm:pt>
    <dgm:pt modelId="{F4F6FE68-54F6-4467-938A-F2F0D4AC1E0F}" type="parTrans" cxnId="{009B3747-C4A8-4F0A-93DF-990884D930AE}">
      <dgm:prSet/>
      <dgm:spPr/>
      <dgm:t>
        <a:bodyPr/>
        <a:lstStyle/>
        <a:p>
          <a:endParaRPr lang="ru-RU"/>
        </a:p>
      </dgm:t>
    </dgm:pt>
    <dgm:pt modelId="{C9821EAB-D8A4-41E0-B459-06639981C1ED}" type="sibTrans" cxnId="{009B3747-C4A8-4F0A-93DF-990884D930AE}">
      <dgm:prSet/>
      <dgm:spPr/>
      <dgm:t>
        <a:bodyPr/>
        <a:lstStyle/>
        <a:p>
          <a:endParaRPr lang="ru-RU"/>
        </a:p>
      </dgm:t>
    </dgm:pt>
    <dgm:pt modelId="{54999EAA-88DB-42A1-AA7A-294E5DDAC85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</a:rPr>
            <a:t>В основе </a:t>
          </a:r>
          <a:r>
            <a:rPr lang="ru-RU" sz="2000" dirty="0" smtClean="0"/>
            <a:t>– Южно-Американская платформа</a:t>
          </a:r>
          <a:endParaRPr lang="ru-RU" sz="2000" dirty="0"/>
        </a:p>
      </dgm:t>
    </dgm:pt>
    <dgm:pt modelId="{D61211E0-B493-4EA3-8E55-D6DEC79DF04C}" type="parTrans" cxnId="{54DB622F-5F01-4403-824A-5DA365B07333}">
      <dgm:prSet/>
      <dgm:spPr/>
      <dgm:t>
        <a:bodyPr/>
        <a:lstStyle/>
        <a:p>
          <a:endParaRPr lang="ru-RU"/>
        </a:p>
      </dgm:t>
    </dgm:pt>
    <dgm:pt modelId="{C792A569-A8BD-4CF1-B37F-E6AC26CC9383}" type="sibTrans" cxnId="{54DB622F-5F01-4403-824A-5DA365B07333}">
      <dgm:prSet/>
      <dgm:spPr/>
      <dgm:t>
        <a:bodyPr/>
        <a:lstStyle/>
        <a:p>
          <a:endParaRPr lang="ru-RU"/>
        </a:p>
      </dgm:t>
    </dgm:pt>
    <dgm:pt modelId="{8C9770B7-9B46-488C-AA6F-158BFF0996D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</a:rPr>
            <a:t>Магматические полезные ископаемые </a:t>
          </a:r>
          <a:r>
            <a:rPr lang="ru-RU" sz="2000" dirty="0" smtClean="0"/>
            <a:t>(руды цветных металлов (медных, оловянных, полиметаллических, золото и платина)</a:t>
          </a:r>
          <a:endParaRPr lang="ru-RU" sz="2000" dirty="0"/>
        </a:p>
      </dgm:t>
    </dgm:pt>
    <dgm:pt modelId="{4E552DA1-789A-4FD5-AA0B-FD51EE65BB31}" type="parTrans" cxnId="{39D3D93A-CD8F-4545-A410-3EF81B301308}">
      <dgm:prSet/>
      <dgm:spPr/>
      <dgm:t>
        <a:bodyPr/>
        <a:lstStyle/>
        <a:p>
          <a:endParaRPr lang="ru-RU"/>
        </a:p>
      </dgm:t>
    </dgm:pt>
    <dgm:pt modelId="{D29111EC-F58C-4B52-B6E9-5663F87362AE}" type="sibTrans" cxnId="{39D3D93A-CD8F-4545-A410-3EF81B301308}">
      <dgm:prSet/>
      <dgm:spPr/>
      <dgm:t>
        <a:bodyPr/>
        <a:lstStyle/>
        <a:p>
          <a:endParaRPr lang="ru-RU"/>
        </a:p>
      </dgm:t>
    </dgm:pt>
    <dgm:pt modelId="{B6089C2D-C90C-4EF6-AE25-F2C681B929E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</a:rPr>
            <a:t>В основе </a:t>
          </a:r>
          <a:r>
            <a:rPr lang="ru-RU" sz="2000" dirty="0" smtClean="0"/>
            <a:t>– области молодой кайнозойской складчатости </a:t>
          </a:r>
          <a:endParaRPr lang="ru-RU" sz="2000" dirty="0"/>
        </a:p>
      </dgm:t>
    </dgm:pt>
    <dgm:pt modelId="{3FD1ED88-F2BA-4EC4-B0E6-D26C572C8372}" type="parTrans" cxnId="{D2485AF3-A433-4A43-87A2-6C8D17E48959}">
      <dgm:prSet/>
      <dgm:spPr/>
      <dgm:t>
        <a:bodyPr/>
        <a:lstStyle/>
        <a:p>
          <a:endParaRPr lang="ru-RU"/>
        </a:p>
      </dgm:t>
    </dgm:pt>
    <dgm:pt modelId="{4D79B32C-FA38-403E-8E9E-B5FB7B221515}" type="sibTrans" cxnId="{D2485AF3-A433-4A43-87A2-6C8D17E48959}">
      <dgm:prSet/>
      <dgm:spPr/>
      <dgm:t>
        <a:bodyPr/>
        <a:lstStyle/>
        <a:p>
          <a:endParaRPr lang="ru-RU"/>
        </a:p>
      </dgm:t>
    </dgm:pt>
    <dgm:pt modelId="{33DE06D4-E4AD-42E7-B1AB-5800C408E58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</a:rPr>
            <a:t>Осадочные полезные ископаемые </a:t>
          </a:r>
          <a:r>
            <a:rPr lang="ru-RU" sz="2000" dirty="0" smtClean="0"/>
            <a:t>(нефть, газ, уголь, исключение – щиты – магматические (железная руда))</a:t>
          </a:r>
          <a:endParaRPr lang="ru-RU" sz="2000" dirty="0"/>
        </a:p>
      </dgm:t>
    </dgm:pt>
    <dgm:pt modelId="{8238D25E-AFEB-4E60-89B8-1B4330B144F8}" type="parTrans" cxnId="{8EFA5F7E-F2D4-47FF-9E04-B824BB8DDD89}">
      <dgm:prSet/>
      <dgm:spPr/>
      <dgm:t>
        <a:bodyPr/>
        <a:lstStyle/>
        <a:p>
          <a:endParaRPr lang="ru-RU"/>
        </a:p>
      </dgm:t>
    </dgm:pt>
    <dgm:pt modelId="{C09C7DB1-5B0F-4BEB-A673-0D32591C700A}" type="sibTrans" cxnId="{8EFA5F7E-F2D4-47FF-9E04-B824BB8DDD89}">
      <dgm:prSet/>
      <dgm:spPr/>
      <dgm:t>
        <a:bodyPr/>
        <a:lstStyle/>
        <a:p>
          <a:endParaRPr lang="ru-RU"/>
        </a:p>
      </dgm:t>
    </dgm:pt>
    <dgm:pt modelId="{2D5F724D-520B-40D2-AF32-25A39FB86041}" type="pres">
      <dgm:prSet presAssocID="{BC3B92BD-4D6E-44BA-877F-2E5D3785E64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319F359-251B-4F21-AFB6-796864F7D4F9}" type="pres">
      <dgm:prSet presAssocID="{D309579C-B0A4-4F71-9D27-003BF8EBBD88}" presName="root" presStyleCnt="0"/>
      <dgm:spPr/>
    </dgm:pt>
    <dgm:pt modelId="{3C7F8CC6-DF42-4C33-A64C-57481F2F252F}" type="pres">
      <dgm:prSet presAssocID="{D309579C-B0A4-4F71-9D27-003BF8EBBD88}" presName="rootComposite" presStyleCnt="0"/>
      <dgm:spPr/>
    </dgm:pt>
    <dgm:pt modelId="{2522E197-7E0C-4CDA-ACC6-35BF01A1BA5D}" type="pres">
      <dgm:prSet presAssocID="{D309579C-B0A4-4F71-9D27-003BF8EBBD88}" presName="rootText" presStyleLbl="node1" presStyleIdx="0" presStyleCnt="2" custScaleX="148352"/>
      <dgm:spPr/>
      <dgm:t>
        <a:bodyPr/>
        <a:lstStyle/>
        <a:p>
          <a:endParaRPr lang="ru-RU"/>
        </a:p>
      </dgm:t>
    </dgm:pt>
    <dgm:pt modelId="{5DF1437A-330F-4E3B-9E83-576F80AFBDEC}" type="pres">
      <dgm:prSet presAssocID="{D309579C-B0A4-4F71-9D27-003BF8EBBD88}" presName="rootConnector" presStyleLbl="node1" presStyleIdx="0" presStyleCnt="2"/>
      <dgm:spPr/>
      <dgm:t>
        <a:bodyPr/>
        <a:lstStyle/>
        <a:p>
          <a:endParaRPr lang="ru-RU"/>
        </a:p>
      </dgm:t>
    </dgm:pt>
    <dgm:pt modelId="{3896C184-0614-4B39-B983-CBD82E1AA6C1}" type="pres">
      <dgm:prSet presAssocID="{D309579C-B0A4-4F71-9D27-003BF8EBBD88}" presName="childShape" presStyleCnt="0"/>
      <dgm:spPr/>
    </dgm:pt>
    <dgm:pt modelId="{0B0B1CF8-5BFF-40F6-A49B-162728D7EE6A}" type="pres">
      <dgm:prSet presAssocID="{F4F6FE68-54F6-4467-938A-F2F0D4AC1E0F}" presName="Name13" presStyleLbl="parChTrans1D2" presStyleIdx="0" presStyleCnt="6"/>
      <dgm:spPr/>
      <dgm:t>
        <a:bodyPr/>
        <a:lstStyle/>
        <a:p>
          <a:endParaRPr lang="ru-RU"/>
        </a:p>
      </dgm:t>
    </dgm:pt>
    <dgm:pt modelId="{8BEEFF13-0E2F-43F9-9D77-ECF3B3CDC24A}" type="pres">
      <dgm:prSet presAssocID="{C2050CB5-BFF3-4CD3-A4B0-D3CD4B453CB8}" presName="childText" presStyleLbl="bgAcc1" presStyleIdx="0" presStyleCnt="6" custScaleX="119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A1AD7-2A83-4CB6-8615-9798392C1B5C}" type="pres">
      <dgm:prSet presAssocID="{3FD1ED88-F2BA-4EC4-B0E6-D26C572C8372}" presName="Name13" presStyleLbl="parChTrans1D2" presStyleIdx="1" presStyleCnt="6"/>
      <dgm:spPr/>
      <dgm:t>
        <a:bodyPr/>
        <a:lstStyle/>
        <a:p>
          <a:endParaRPr lang="ru-RU"/>
        </a:p>
      </dgm:t>
    </dgm:pt>
    <dgm:pt modelId="{2F3EC4A7-3B87-4A9E-AA83-810CD1E1D82E}" type="pres">
      <dgm:prSet presAssocID="{B6089C2D-C90C-4EF6-AE25-F2C681B929EC}" presName="childText" presStyleLbl="bgAcc1" presStyleIdx="1" presStyleCnt="6" custScaleX="116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CEFB7-4FF0-4B5E-BB5B-08057187382F}" type="pres">
      <dgm:prSet presAssocID="{4E552DA1-789A-4FD5-AA0B-FD51EE65BB31}" presName="Name13" presStyleLbl="parChTrans1D2" presStyleIdx="2" presStyleCnt="6"/>
      <dgm:spPr/>
      <dgm:t>
        <a:bodyPr/>
        <a:lstStyle/>
        <a:p>
          <a:endParaRPr lang="ru-RU"/>
        </a:p>
      </dgm:t>
    </dgm:pt>
    <dgm:pt modelId="{DFEB3959-46EC-495E-ABDA-E374AC149F90}" type="pres">
      <dgm:prSet presAssocID="{8C9770B7-9B46-488C-AA6F-158BFF0996D0}" presName="childText" presStyleLbl="bgAcc1" presStyleIdx="2" presStyleCnt="6" custScaleX="192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2AF91-8802-4F64-B545-78C7A9F21240}" type="pres">
      <dgm:prSet presAssocID="{B6BB5A50-3E86-4AF5-9BF6-9D6C0FB079F1}" presName="root" presStyleCnt="0"/>
      <dgm:spPr/>
    </dgm:pt>
    <dgm:pt modelId="{F1286ADC-5EA6-45D7-AED3-27BE2FA6E1B1}" type="pres">
      <dgm:prSet presAssocID="{B6BB5A50-3E86-4AF5-9BF6-9D6C0FB079F1}" presName="rootComposite" presStyleCnt="0"/>
      <dgm:spPr/>
    </dgm:pt>
    <dgm:pt modelId="{0EC3289A-2A47-4DCA-8ABE-72A8C18FE2BF}" type="pres">
      <dgm:prSet presAssocID="{B6BB5A50-3E86-4AF5-9BF6-9D6C0FB079F1}" presName="rootText" presStyleLbl="node1" presStyleIdx="1" presStyleCnt="2" custScaleX="149204"/>
      <dgm:spPr/>
      <dgm:t>
        <a:bodyPr/>
        <a:lstStyle/>
        <a:p>
          <a:endParaRPr lang="ru-RU"/>
        </a:p>
      </dgm:t>
    </dgm:pt>
    <dgm:pt modelId="{5E75B1CB-DF4C-41A1-AE40-94E1551C6F86}" type="pres">
      <dgm:prSet presAssocID="{B6BB5A50-3E86-4AF5-9BF6-9D6C0FB079F1}" presName="rootConnector" presStyleLbl="node1" presStyleIdx="1" presStyleCnt="2"/>
      <dgm:spPr/>
      <dgm:t>
        <a:bodyPr/>
        <a:lstStyle/>
        <a:p>
          <a:endParaRPr lang="ru-RU"/>
        </a:p>
      </dgm:t>
    </dgm:pt>
    <dgm:pt modelId="{D09F3859-3620-4D07-AC04-67B8182A5937}" type="pres">
      <dgm:prSet presAssocID="{B6BB5A50-3E86-4AF5-9BF6-9D6C0FB079F1}" presName="childShape" presStyleCnt="0"/>
      <dgm:spPr/>
    </dgm:pt>
    <dgm:pt modelId="{1B69AA85-980A-4E40-9647-A04CC88900C6}" type="pres">
      <dgm:prSet presAssocID="{8C5DBCFF-4F33-401A-A2BB-99C8EB99F4A8}" presName="Name13" presStyleLbl="parChTrans1D2" presStyleIdx="3" presStyleCnt="6"/>
      <dgm:spPr/>
      <dgm:t>
        <a:bodyPr/>
        <a:lstStyle/>
        <a:p>
          <a:endParaRPr lang="ru-RU"/>
        </a:p>
      </dgm:t>
    </dgm:pt>
    <dgm:pt modelId="{612CD8D0-3F7E-4249-8F24-89F684530758}" type="pres">
      <dgm:prSet presAssocID="{C26CEB04-E5A7-4B75-85C0-3E476C6FE178}" presName="childText" presStyleLbl="bgAcc1" presStyleIdx="3" presStyleCnt="6" custScaleX="116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51E4C-8210-45F3-BCEC-E8B05DEF7D3C}" type="pres">
      <dgm:prSet presAssocID="{D61211E0-B493-4EA3-8E55-D6DEC79DF04C}" presName="Name13" presStyleLbl="parChTrans1D2" presStyleIdx="4" presStyleCnt="6"/>
      <dgm:spPr/>
      <dgm:t>
        <a:bodyPr/>
        <a:lstStyle/>
        <a:p>
          <a:endParaRPr lang="ru-RU"/>
        </a:p>
      </dgm:t>
    </dgm:pt>
    <dgm:pt modelId="{500C50AE-13D9-409C-BC02-A4174A7C5D93}" type="pres">
      <dgm:prSet presAssocID="{54999EAA-88DB-42A1-AA7A-294E5DDAC859}" presName="childText" presStyleLbl="bgAcc1" presStyleIdx="4" presStyleCnt="6" custScaleX="116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3EF15-96E8-4594-952B-7E6CC44CD6DD}" type="pres">
      <dgm:prSet presAssocID="{8238D25E-AFEB-4E60-89B8-1B4330B144F8}" presName="Name13" presStyleLbl="parChTrans1D2" presStyleIdx="5" presStyleCnt="6"/>
      <dgm:spPr/>
      <dgm:t>
        <a:bodyPr/>
        <a:lstStyle/>
        <a:p>
          <a:endParaRPr lang="ru-RU"/>
        </a:p>
      </dgm:t>
    </dgm:pt>
    <dgm:pt modelId="{AF08EEA6-789E-4D8F-8D67-77664487106F}" type="pres">
      <dgm:prSet presAssocID="{33DE06D4-E4AD-42E7-B1AB-5800C408E58A}" presName="childText" presStyleLbl="bgAcc1" presStyleIdx="5" presStyleCnt="6" custScaleX="147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62BDBD-6E9B-4424-BEB7-30D10A0DAF30}" type="presOf" srcId="{C2050CB5-BFF3-4CD3-A4B0-D3CD4B453CB8}" destId="{8BEEFF13-0E2F-43F9-9D77-ECF3B3CDC24A}" srcOrd="0" destOrd="0" presId="urn:microsoft.com/office/officeart/2005/8/layout/hierarchy3"/>
    <dgm:cxn modelId="{34661B01-0EF9-41BE-8E08-C4CD9143BDDD}" type="presOf" srcId="{F4F6FE68-54F6-4467-938A-F2F0D4AC1E0F}" destId="{0B0B1CF8-5BFF-40F6-A49B-162728D7EE6A}" srcOrd="0" destOrd="0" presId="urn:microsoft.com/office/officeart/2005/8/layout/hierarchy3"/>
    <dgm:cxn modelId="{59112F60-BCEB-4685-A51F-4633887046F9}" type="presOf" srcId="{C26CEB04-E5A7-4B75-85C0-3E476C6FE178}" destId="{612CD8D0-3F7E-4249-8F24-89F684530758}" srcOrd="0" destOrd="0" presId="urn:microsoft.com/office/officeart/2005/8/layout/hierarchy3"/>
    <dgm:cxn modelId="{6EC51062-87A3-41AA-858C-28BB0774F7B7}" srcId="{BC3B92BD-4D6E-44BA-877F-2E5D3785E649}" destId="{B6BB5A50-3E86-4AF5-9BF6-9D6C0FB079F1}" srcOrd="1" destOrd="0" parTransId="{7F84F57B-B448-4869-814D-43C117855052}" sibTransId="{A2DDFF61-CCEF-4BC2-99CC-3327BEC3BE27}"/>
    <dgm:cxn modelId="{928866B3-1AE9-45AD-9CC1-B34A6DA94D3C}" type="presOf" srcId="{B6BB5A50-3E86-4AF5-9BF6-9D6C0FB079F1}" destId="{5E75B1CB-DF4C-41A1-AE40-94E1551C6F86}" srcOrd="1" destOrd="0" presId="urn:microsoft.com/office/officeart/2005/8/layout/hierarchy3"/>
    <dgm:cxn modelId="{A4127FBF-AB0B-47B9-8FE2-175E57639648}" type="presOf" srcId="{8C9770B7-9B46-488C-AA6F-158BFF0996D0}" destId="{DFEB3959-46EC-495E-ABDA-E374AC149F90}" srcOrd="0" destOrd="0" presId="urn:microsoft.com/office/officeart/2005/8/layout/hierarchy3"/>
    <dgm:cxn modelId="{7D060BEC-3808-43B7-805F-92A3D36D0AF6}" type="presOf" srcId="{33DE06D4-E4AD-42E7-B1AB-5800C408E58A}" destId="{AF08EEA6-789E-4D8F-8D67-77664487106F}" srcOrd="0" destOrd="0" presId="urn:microsoft.com/office/officeart/2005/8/layout/hierarchy3"/>
    <dgm:cxn modelId="{BBDF30E5-8A49-4E4C-A6C7-E1965A3D7BDF}" type="presOf" srcId="{4E552DA1-789A-4FD5-AA0B-FD51EE65BB31}" destId="{1BACEFB7-4FF0-4B5E-BB5B-08057187382F}" srcOrd="0" destOrd="0" presId="urn:microsoft.com/office/officeart/2005/8/layout/hierarchy3"/>
    <dgm:cxn modelId="{FF53B9BC-123B-4085-A1F8-CD00C70735AD}" srcId="{BC3B92BD-4D6E-44BA-877F-2E5D3785E649}" destId="{D309579C-B0A4-4F71-9D27-003BF8EBBD88}" srcOrd="0" destOrd="0" parTransId="{CC18F085-8AF5-4014-A886-8A7AE9A5A673}" sibTransId="{CEC17BA2-82BC-4C09-A2C6-6D1500779AE2}"/>
    <dgm:cxn modelId="{8CA73E26-1F19-4C23-9679-61C786623B56}" type="presOf" srcId="{3FD1ED88-F2BA-4EC4-B0E6-D26C572C8372}" destId="{573A1AD7-2A83-4CB6-8615-9798392C1B5C}" srcOrd="0" destOrd="0" presId="urn:microsoft.com/office/officeart/2005/8/layout/hierarchy3"/>
    <dgm:cxn modelId="{D2485AF3-A433-4A43-87A2-6C8D17E48959}" srcId="{D309579C-B0A4-4F71-9D27-003BF8EBBD88}" destId="{B6089C2D-C90C-4EF6-AE25-F2C681B929EC}" srcOrd="1" destOrd="0" parTransId="{3FD1ED88-F2BA-4EC4-B0E6-D26C572C8372}" sibTransId="{4D79B32C-FA38-403E-8E9E-B5FB7B221515}"/>
    <dgm:cxn modelId="{2E07ABDC-1C4B-445C-9B84-81AD0867F2F0}" type="presOf" srcId="{D309579C-B0A4-4F71-9D27-003BF8EBBD88}" destId="{2522E197-7E0C-4CDA-ACC6-35BF01A1BA5D}" srcOrd="0" destOrd="0" presId="urn:microsoft.com/office/officeart/2005/8/layout/hierarchy3"/>
    <dgm:cxn modelId="{D9FB9711-99BE-4919-A9C5-DE0276BFD08D}" type="presOf" srcId="{BC3B92BD-4D6E-44BA-877F-2E5D3785E649}" destId="{2D5F724D-520B-40D2-AF32-25A39FB86041}" srcOrd="0" destOrd="0" presId="urn:microsoft.com/office/officeart/2005/8/layout/hierarchy3"/>
    <dgm:cxn modelId="{12780CFD-98B5-4D56-851F-7A6A433BB9CC}" type="presOf" srcId="{B6089C2D-C90C-4EF6-AE25-F2C681B929EC}" destId="{2F3EC4A7-3B87-4A9E-AA83-810CD1E1D82E}" srcOrd="0" destOrd="0" presId="urn:microsoft.com/office/officeart/2005/8/layout/hierarchy3"/>
    <dgm:cxn modelId="{61D27578-7F20-4174-A3EB-2B2261C5EE76}" type="presOf" srcId="{B6BB5A50-3E86-4AF5-9BF6-9D6C0FB079F1}" destId="{0EC3289A-2A47-4DCA-8ABE-72A8C18FE2BF}" srcOrd="0" destOrd="0" presId="urn:microsoft.com/office/officeart/2005/8/layout/hierarchy3"/>
    <dgm:cxn modelId="{2F7EF101-D7F5-482F-B7E6-4693AB3A5944}" type="presOf" srcId="{D61211E0-B493-4EA3-8E55-D6DEC79DF04C}" destId="{E7751E4C-8210-45F3-BCEC-E8B05DEF7D3C}" srcOrd="0" destOrd="0" presId="urn:microsoft.com/office/officeart/2005/8/layout/hierarchy3"/>
    <dgm:cxn modelId="{39D3D93A-CD8F-4545-A410-3EF81B301308}" srcId="{D309579C-B0A4-4F71-9D27-003BF8EBBD88}" destId="{8C9770B7-9B46-488C-AA6F-158BFF0996D0}" srcOrd="2" destOrd="0" parTransId="{4E552DA1-789A-4FD5-AA0B-FD51EE65BB31}" sibTransId="{D29111EC-F58C-4B52-B6E9-5663F87362AE}"/>
    <dgm:cxn modelId="{64D19739-B58C-4D62-AC1E-709E6F6761C0}" type="presOf" srcId="{54999EAA-88DB-42A1-AA7A-294E5DDAC859}" destId="{500C50AE-13D9-409C-BC02-A4174A7C5D93}" srcOrd="0" destOrd="0" presId="urn:microsoft.com/office/officeart/2005/8/layout/hierarchy3"/>
    <dgm:cxn modelId="{3076E6EA-C3EC-40C3-89BB-0D16EE23CCDB}" type="presOf" srcId="{D309579C-B0A4-4F71-9D27-003BF8EBBD88}" destId="{5DF1437A-330F-4E3B-9E83-576F80AFBDEC}" srcOrd="1" destOrd="0" presId="urn:microsoft.com/office/officeart/2005/8/layout/hierarchy3"/>
    <dgm:cxn modelId="{C8CD3694-4824-4435-B4DD-B71AE1199906}" type="presOf" srcId="{8C5DBCFF-4F33-401A-A2BB-99C8EB99F4A8}" destId="{1B69AA85-980A-4E40-9647-A04CC88900C6}" srcOrd="0" destOrd="0" presId="urn:microsoft.com/office/officeart/2005/8/layout/hierarchy3"/>
    <dgm:cxn modelId="{009B3747-C4A8-4F0A-93DF-990884D930AE}" srcId="{D309579C-B0A4-4F71-9D27-003BF8EBBD88}" destId="{C2050CB5-BFF3-4CD3-A4B0-D3CD4B453CB8}" srcOrd="0" destOrd="0" parTransId="{F4F6FE68-54F6-4467-938A-F2F0D4AC1E0F}" sibTransId="{C9821EAB-D8A4-41E0-B459-06639981C1ED}"/>
    <dgm:cxn modelId="{8EFA5F7E-F2D4-47FF-9E04-B824BB8DDD89}" srcId="{B6BB5A50-3E86-4AF5-9BF6-9D6C0FB079F1}" destId="{33DE06D4-E4AD-42E7-B1AB-5800C408E58A}" srcOrd="2" destOrd="0" parTransId="{8238D25E-AFEB-4E60-89B8-1B4330B144F8}" sibTransId="{C09C7DB1-5B0F-4BEB-A673-0D32591C700A}"/>
    <dgm:cxn modelId="{54DB622F-5F01-4403-824A-5DA365B07333}" srcId="{B6BB5A50-3E86-4AF5-9BF6-9D6C0FB079F1}" destId="{54999EAA-88DB-42A1-AA7A-294E5DDAC859}" srcOrd="1" destOrd="0" parTransId="{D61211E0-B493-4EA3-8E55-D6DEC79DF04C}" sibTransId="{C792A569-A8BD-4CF1-B37F-E6AC26CC9383}"/>
    <dgm:cxn modelId="{D628558C-0BA9-41D8-91FB-8DDD0B16FFA3}" srcId="{B6BB5A50-3E86-4AF5-9BF6-9D6C0FB079F1}" destId="{C26CEB04-E5A7-4B75-85C0-3E476C6FE178}" srcOrd="0" destOrd="0" parTransId="{8C5DBCFF-4F33-401A-A2BB-99C8EB99F4A8}" sibTransId="{AF9E077D-3FFE-451C-B825-D7BCF7F597E1}"/>
    <dgm:cxn modelId="{B76FF258-9EFC-458F-9C88-8B467FEAC7AF}" type="presOf" srcId="{8238D25E-AFEB-4E60-89B8-1B4330B144F8}" destId="{2E43EF15-96E8-4594-952B-7E6CC44CD6DD}" srcOrd="0" destOrd="0" presId="urn:microsoft.com/office/officeart/2005/8/layout/hierarchy3"/>
    <dgm:cxn modelId="{B40F633D-A214-4500-A14F-02E42088DF99}" type="presParOf" srcId="{2D5F724D-520B-40D2-AF32-25A39FB86041}" destId="{4319F359-251B-4F21-AFB6-796864F7D4F9}" srcOrd="0" destOrd="0" presId="urn:microsoft.com/office/officeart/2005/8/layout/hierarchy3"/>
    <dgm:cxn modelId="{F69DAAF6-6392-4920-BBFE-5F6EF2FD12C0}" type="presParOf" srcId="{4319F359-251B-4F21-AFB6-796864F7D4F9}" destId="{3C7F8CC6-DF42-4C33-A64C-57481F2F252F}" srcOrd="0" destOrd="0" presId="urn:microsoft.com/office/officeart/2005/8/layout/hierarchy3"/>
    <dgm:cxn modelId="{4EC9A04E-7E26-4209-865C-1C6673F1E5D9}" type="presParOf" srcId="{3C7F8CC6-DF42-4C33-A64C-57481F2F252F}" destId="{2522E197-7E0C-4CDA-ACC6-35BF01A1BA5D}" srcOrd="0" destOrd="0" presId="urn:microsoft.com/office/officeart/2005/8/layout/hierarchy3"/>
    <dgm:cxn modelId="{B714F3CD-2B4F-4655-B723-8F2410B5F5DC}" type="presParOf" srcId="{3C7F8CC6-DF42-4C33-A64C-57481F2F252F}" destId="{5DF1437A-330F-4E3B-9E83-576F80AFBDEC}" srcOrd="1" destOrd="0" presId="urn:microsoft.com/office/officeart/2005/8/layout/hierarchy3"/>
    <dgm:cxn modelId="{6FDCC715-4FAF-4601-8E00-B2DCAE7DCE65}" type="presParOf" srcId="{4319F359-251B-4F21-AFB6-796864F7D4F9}" destId="{3896C184-0614-4B39-B983-CBD82E1AA6C1}" srcOrd="1" destOrd="0" presId="urn:microsoft.com/office/officeart/2005/8/layout/hierarchy3"/>
    <dgm:cxn modelId="{7874B600-2A80-4981-93C4-F6E832BAD60E}" type="presParOf" srcId="{3896C184-0614-4B39-B983-CBD82E1AA6C1}" destId="{0B0B1CF8-5BFF-40F6-A49B-162728D7EE6A}" srcOrd="0" destOrd="0" presId="urn:microsoft.com/office/officeart/2005/8/layout/hierarchy3"/>
    <dgm:cxn modelId="{ADC4970D-6F2A-4515-873D-E5B514E834B2}" type="presParOf" srcId="{3896C184-0614-4B39-B983-CBD82E1AA6C1}" destId="{8BEEFF13-0E2F-43F9-9D77-ECF3B3CDC24A}" srcOrd="1" destOrd="0" presId="urn:microsoft.com/office/officeart/2005/8/layout/hierarchy3"/>
    <dgm:cxn modelId="{7BB02E4B-2C5D-4508-9344-C67117CD396A}" type="presParOf" srcId="{3896C184-0614-4B39-B983-CBD82E1AA6C1}" destId="{573A1AD7-2A83-4CB6-8615-9798392C1B5C}" srcOrd="2" destOrd="0" presId="urn:microsoft.com/office/officeart/2005/8/layout/hierarchy3"/>
    <dgm:cxn modelId="{492AF371-D2FA-43CB-9309-2D2A7B4F4BF2}" type="presParOf" srcId="{3896C184-0614-4B39-B983-CBD82E1AA6C1}" destId="{2F3EC4A7-3B87-4A9E-AA83-810CD1E1D82E}" srcOrd="3" destOrd="0" presId="urn:microsoft.com/office/officeart/2005/8/layout/hierarchy3"/>
    <dgm:cxn modelId="{DC74CF58-20A9-465A-A9F6-C2383AF7DF07}" type="presParOf" srcId="{3896C184-0614-4B39-B983-CBD82E1AA6C1}" destId="{1BACEFB7-4FF0-4B5E-BB5B-08057187382F}" srcOrd="4" destOrd="0" presId="urn:microsoft.com/office/officeart/2005/8/layout/hierarchy3"/>
    <dgm:cxn modelId="{7DE67D96-2DB0-4A5A-B7B8-DED20E3EA45F}" type="presParOf" srcId="{3896C184-0614-4B39-B983-CBD82E1AA6C1}" destId="{DFEB3959-46EC-495E-ABDA-E374AC149F90}" srcOrd="5" destOrd="0" presId="urn:microsoft.com/office/officeart/2005/8/layout/hierarchy3"/>
    <dgm:cxn modelId="{B8E15317-B28C-45F8-B089-9DF66263CCAF}" type="presParOf" srcId="{2D5F724D-520B-40D2-AF32-25A39FB86041}" destId="{3EF2AF91-8802-4F64-B545-78C7A9F21240}" srcOrd="1" destOrd="0" presId="urn:microsoft.com/office/officeart/2005/8/layout/hierarchy3"/>
    <dgm:cxn modelId="{204E6A1B-C108-49A8-B589-1B638C56B77B}" type="presParOf" srcId="{3EF2AF91-8802-4F64-B545-78C7A9F21240}" destId="{F1286ADC-5EA6-45D7-AED3-27BE2FA6E1B1}" srcOrd="0" destOrd="0" presId="urn:microsoft.com/office/officeart/2005/8/layout/hierarchy3"/>
    <dgm:cxn modelId="{BB88BBC1-D046-4C4F-94BD-8CE25FEF1F45}" type="presParOf" srcId="{F1286ADC-5EA6-45D7-AED3-27BE2FA6E1B1}" destId="{0EC3289A-2A47-4DCA-8ABE-72A8C18FE2BF}" srcOrd="0" destOrd="0" presId="urn:microsoft.com/office/officeart/2005/8/layout/hierarchy3"/>
    <dgm:cxn modelId="{8EEAF68F-0A36-4065-8803-567A58A9C70F}" type="presParOf" srcId="{F1286ADC-5EA6-45D7-AED3-27BE2FA6E1B1}" destId="{5E75B1CB-DF4C-41A1-AE40-94E1551C6F86}" srcOrd="1" destOrd="0" presId="urn:microsoft.com/office/officeart/2005/8/layout/hierarchy3"/>
    <dgm:cxn modelId="{1837B6BB-E777-45D9-8D30-8B101D42E09C}" type="presParOf" srcId="{3EF2AF91-8802-4F64-B545-78C7A9F21240}" destId="{D09F3859-3620-4D07-AC04-67B8182A5937}" srcOrd="1" destOrd="0" presId="urn:microsoft.com/office/officeart/2005/8/layout/hierarchy3"/>
    <dgm:cxn modelId="{4A0CA4D5-1BDE-486C-A584-EEFFE7DFAEE5}" type="presParOf" srcId="{D09F3859-3620-4D07-AC04-67B8182A5937}" destId="{1B69AA85-980A-4E40-9647-A04CC88900C6}" srcOrd="0" destOrd="0" presId="urn:microsoft.com/office/officeart/2005/8/layout/hierarchy3"/>
    <dgm:cxn modelId="{5732AA36-D9BF-4A65-97CD-934306D11586}" type="presParOf" srcId="{D09F3859-3620-4D07-AC04-67B8182A5937}" destId="{612CD8D0-3F7E-4249-8F24-89F684530758}" srcOrd="1" destOrd="0" presId="urn:microsoft.com/office/officeart/2005/8/layout/hierarchy3"/>
    <dgm:cxn modelId="{FC68AF49-1B7F-42ED-B3BD-022AB28B24C4}" type="presParOf" srcId="{D09F3859-3620-4D07-AC04-67B8182A5937}" destId="{E7751E4C-8210-45F3-BCEC-E8B05DEF7D3C}" srcOrd="2" destOrd="0" presId="urn:microsoft.com/office/officeart/2005/8/layout/hierarchy3"/>
    <dgm:cxn modelId="{2EE42F89-AADA-4CBE-944C-90EC08861059}" type="presParOf" srcId="{D09F3859-3620-4D07-AC04-67B8182A5937}" destId="{500C50AE-13D9-409C-BC02-A4174A7C5D93}" srcOrd="3" destOrd="0" presId="urn:microsoft.com/office/officeart/2005/8/layout/hierarchy3"/>
    <dgm:cxn modelId="{7487355D-9907-4BA8-AB7F-A20F2CD0CD7F}" type="presParOf" srcId="{D09F3859-3620-4D07-AC04-67B8182A5937}" destId="{2E43EF15-96E8-4594-952B-7E6CC44CD6DD}" srcOrd="4" destOrd="0" presId="urn:microsoft.com/office/officeart/2005/8/layout/hierarchy3"/>
    <dgm:cxn modelId="{D6EC4E49-BA6C-4A50-8894-2CAACDFA9FD0}" type="presParOf" srcId="{D09F3859-3620-4D07-AC04-67B8182A5937}" destId="{AF08EEA6-789E-4D8F-8D67-77664487106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2E197-7E0C-4CDA-ACC6-35BF01A1BA5D}">
      <dsp:nvSpPr>
        <dsp:cNvPr id="0" name=""/>
        <dsp:cNvSpPr/>
      </dsp:nvSpPr>
      <dsp:spPr>
        <a:xfrm>
          <a:off x="251511" y="4166"/>
          <a:ext cx="3907974" cy="1317128"/>
        </a:xfrm>
        <a:prstGeom prst="roundRect">
          <a:avLst>
            <a:gd name="adj" fmla="val 10000"/>
          </a:avLst>
        </a:prstGeom>
        <a:solidFill>
          <a:srgbClr val="FF5050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Горный Запад</a:t>
          </a:r>
          <a:endParaRPr lang="ru-RU" sz="4300" b="1" kern="1200" dirty="0">
            <a:solidFill>
              <a:schemeClr val="tx2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0088" y="42743"/>
        <a:ext cx="3830820" cy="1239974"/>
      </dsp:txXfrm>
    </dsp:sp>
    <dsp:sp modelId="{0B0B1CF8-5BFF-40F6-A49B-162728D7EE6A}">
      <dsp:nvSpPr>
        <dsp:cNvPr id="0" name=""/>
        <dsp:cNvSpPr/>
      </dsp:nvSpPr>
      <dsp:spPr>
        <a:xfrm>
          <a:off x="642309" y="1321295"/>
          <a:ext cx="390797" cy="987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7846"/>
              </a:lnTo>
              <a:lnTo>
                <a:pt x="390797" y="987846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EEFF13-0E2F-43F9-9D77-ECF3B3CDC24A}">
      <dsp:nvSpPr>
        <dsp:cNvPr id="0" name=""/>
        <dsp:cNvSpPr/>
      </dsp:nvSpPr>
      <dsp:spPr>
        <a:xfrm>
          <a:off x="1033106" y="1650577"/>
          <a:ext cx="2522101" cy="1317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Высоты </a:t>
          </a:r>
          <a:r>
            <a:rPr lang="ru-RU" sz="2000" kern="1200" dirty="0" smtClean="0"/>
            <a:t>от 1000м до 6962м. </a:t>
          </a:r>
          <a:endParaRPr lang="ru-RU" sz="2000" kern="1200" dirty="0"/>
        </a:p>
      </dsp:txBody>
      <dsp:txXfrm>
        <a:off x="1071683" y="1689154"/>
        <a:ext cx="2444947" cy="1239974"/>
      </dsp:txXfrm>
    </dsp:sp>
    <dsp:sp modelId="{573A1AD7-2A83-4CB6-8615-9798392C1B5C}">
      <dsp:nvSpPr>
        <dsp:cNvPr id="0" name=""/>
        <dsp:cNvSpPr/>
      </dsp:nvSpPr>
      <dsp:spPr>
        <a:xfrm>
          <a:off x="642309" y="1321295"/>
          <a:ext cx="390797" cy="2634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4257"/>
              </a:lnTo>
              <a:lnTo>
                <a:pt x="390797" y="2634257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EC4A7-3B87-4A9E-AA83-810CD1E1D82E}">
      <dsp:nvSpPr>
        <dsp:cNvPr id="0" name=""/>
        <dsp:cNvSpPr/>
      </dsp:nvSpPr>
      <dsp:spPr>
        <a:xfrm>
          <a:off x="1033106" y="3296989"/>
          <a:ext cx="2453063" cy="1317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В основе </a:t>
          </a:r>
          <a:r>
            <a:rPr lang="ru-RU" sz="2000" kern="1200" dirty="0" smtClean="0"/>
            <a:t>– области молодой кайнозойской складчатости </a:t>
          </a:r>
          <a:endParaRPr lang="ru-RU" sz="2000" kern="1200" dirty="0"/>
        </a:p>
      </dsp:txBody>
      <dsp:txXfrm>
        <a:off x="1071683" y="3335566"/>
        <a:ext cx="2375909" cy="1239974"/>
      </dsp:txXfrm>
    </dsp:sp>
    <dsp:sp modelId="{1BACEFB7-4FF0-4B5E-BB5B-08057187382F}">
      <dsp:nvSpPr>
        <dsp:cNvPr id="0" name=""/>
        <dsp:cNvSpPr/>
      </dsp:nvSpPr>
      <dsp:spPr>
        <a:xfrm>
          <a:off x="642309" y="1321295"/>
          <a:ext cx="390797" cy="4280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0668"/>
              </a:lnTo>
              <a:lnTo>
                <a:pt x="390797" y="4280668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EB3959-46EC-495E-ABDA-E374AC149F90}">
      <dsp:nvSpPr>
        <dsp:cNvPr id="0" name=""/>
        <dsp:cNvSpPr/>
      </dsp:nvSpPr>
      <dsp:spPr>
        <a:xfrm>
          <a:off x="1033106" y="4943400"/>
          <a:ext cx="4056483" cy="1317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Магматические полезные ископаемые </a:t>
          </a:r>
          <a:r>
            <a:rPr lang="ru-RU" sz="2000" kern="1200" dirty="0" smtClean="0"/>
            <a:t>(руды цветных металлов (медных, оловянных, полиметаллических, золото и платина)</a:t>
          </a:r>
          <a:endParaRPr lang="ru-RU" sz="2000" kern="1200" dirty="0"/>
        </a:p>
      </dsp:txBody>
      <dsp:txXfrm>
        <a:off x="1071683" y="4981977"/>
        <a:ext cx="3979329" cy="1239974"/>
      </dsp:txXfrm>
    </dsp:sp>
    <dsp:sp modelId="{0EC3289A-2A47-4DCA-8ABE-72A8C18FE2BF}">
      <dsp:nvSpPr>
        <dsp:cNvPr id="0" name=""/>
        <dsp:cNvSpPr/>
      </dsp:nvSpPr>
      <dsp:spPr>
        <a:xfrm>
          <a:off x="4962070" y="4166"/>
          <a:ext cx="3930418" cy="1317128"/>
        </a:xfrm>
        <a:prstGeom prst="roundRect">
          <a:avLst>
            <a:gd name="adj" fmla="val 10000"/>
          </a:avLst>
        </a:prstGeom>
        <a:solidFill>
          <a:srgbClr val="00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Равнинный Восток</a:t>
          </a:r>
          <a:endParaRPr lang="ru-RU" sz="4300" b="1" kern="1200" dirty="0">
            <a:solidFill>
              <a:schemeClr val="tx2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00647" y="42743"/>
        <a:ext cx="3853264" cy="1239974"/>
      </dsp:txXfrm>
    </dsp:sp>
    <dsp:sp modelId="{1B69AA85-980A-4E40-9647-A04CC88900C6}">
      <dsp:nvSpPr>
        <dsp:cNvPr id="0" name=""/>
        <dsp:cNvSpPr/>
      </dsp:nvSpPr>
      <dsp:spPr>
        <a:xfrm>
          <a:off x="5355112" y="1321295"/>
          <a:ext cx="393041" cy="987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7846"/>
              </a:lnTo>
              <a:lnTo>
                <a:pt x="393041" y="987846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CD8D0-3F7E-4249-8F24-89F684530758}">
      <dsp:nvSpPr>
        <dsp:cNvPr id="0" name=""/>
        <dsp:cNvSpPr/>
      </dsp:nvSpPr>
      <dsp:spPr>
        <a:xfrm>
          <a:off x="5748153" y="1650577"/>
          <a:ext cx="2453041" cy="1317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Высоты</a:t>
          </a:r>
          <a:r>
            <a:rPr lang="ru-RU" sz="2000" kern="1200" dirty="0" smtClean="0"/>
            <a:t> от 200м до 1000м</a:t>
          </a:r>
          <a:endParaRPr lang="ru-RU" sz="2000" kern="1200" dirty="0"/>
        </a:p>
      </dsp:txBody>
      <dsp:txXfrm>
        <a:off x="5786730" y="1689154"/>
        <a:ext cx="2375887" cy="1239974"/>
      </dsp:txXfrm>
    </dsp:sp>
    <dsp:sp modelId="{E7751E4C-8210-45F3-BCEC-E8B05DEF7D3C}">
      <dsp:nvSpPr>
        <dsp:cNvPr id="0" name=""/>
        <dsp:cNvSpPr/>
      </dsp:nvSpPr>
      <dsp:spPr>
        <a:xfrm>
          <a:off x="5355112" y="1321295"/>
          <a:ext cx="393041" cy="2634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4257"/>
              </a:lnTo>
              <a:lnTo>
                <a:pt x="393041" y="2634257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50AE-13D9-409C-BC02-A4174A7C5D93}">
      <dsp:nvSpPr>
        <dsp:cNvPr id="0" name=""/>
        <dsp:cNvSpPr/>
      </dsp:nvSpPr>
      <dsp:spPr>
        <a:xfrm>
          <a:off x="5748153" y="3296989"/>
          <a:ext cx="2453063" cy="1317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В основе </a:t>
          </a:r>
          <a:r>
            <a:rPr lang="ru-RU" sz="2000" kern="1200" dirty="0" smtClean="0"/>
            <a:t>– Южно-Американская платформа</a:t>
          </a:r>
          <a:endParaRPr lang="ru-RU" sz="2000" kern="1200" dirty="0"/>
        </a:p>
      </dsp:txBody>
      <dsp:txXfrm>
        <a:off x="5786730" y="3335566"/>
        <a:ext cx="2375909" cy="1239974"/>
      </dsp:txXfrm>
    </dsp:sp>
    <dsp:sp modelId="{2E43EF15-96E8-4594-952B-7E6CC44CD6DD}">
      <dsp:nvSpPr>
        <dsp:cNvPr id="0" name=""/>
        <dsp:cNvSpPr/>
      </dsp:nvSpPr>
      <dsp:spPr>
        <a:xfrm>
          <a:off x="5355112" y="1321295"/>
          <a:ext cx="393041" cy="4280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0668"/>
              </a:lnTo>
              <a:lnTo>
                <a:pt x="393041" y="4280668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8EEA6-789E-4D8F-8D67-77664487106F}">
      <dsp:nvSpPr>
        <dsp:cNvPr id="0" name=""/>
        <dsp:cNvSpPr/>
      </dsp:nvSpPr>
      <dsp:spPr>
        <a:xfrm>
          <a:off x="5748153" y="4943400"/>
          <a:ext cx="3098161" cy="1317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Осадочные полезные ископаемые </a:t>
          </a:r>
          <a:r>
            <a:rPr lang="ru-RU" sz="2000" kern="1200" dirty="0" smtClean="0"/>
            <a:t>(нефть, газ, уголь, исключение – щиты – магматические (железная руда))</a:t>
          </a:r>
          <a:endParaRPr lang="ru-RU" sz="2000" kern="1200" dirty="0"/>
        </a:p>
      </dsp:txBody>
      <dsp:txXfrm>
        <a:off x="5786730" y="4981977"/>
        <a:ext cx="3021007" cy="1239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FF362-C0CA-4BD4-A31D-997AA4CD5287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BDF2D-C047-4C5F-9A24-66F5D2EF6D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63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BDF2D-C047-4C5F-9A24-66F5D2EF6D7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283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4343401"/>
            <a:ext cx="7772400" cy="838199"/>
          </a:xfrm>
        </p:spPr>
        <p:txBody>
          <a:bodyPr>
            <a:noAutofit/>
          </a:bodyPr>
          <a:lstStyle>
            <a:lvl1pPr algn="r">
              <a:defRPr sz="4800">
                <a:solidFill>
                  <a:srgbClr val="A95A0B"/>
                </a:solidFill>
                <a:effectLst>
                  <a:glow rad="63500">
                    <a:schemeClr val="tx1">
                      <a:lumMod val="75000"/>
                      <a:lumOff val="2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Medium Cond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5257800"/>
            <a:ext cx="5410200" cy="99060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>
                    <a:lumMod val="65000"/>
                  </a:schemeClr>
                </a:solidFill>
                <a:latin typeface="Franklin Gothic Medium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FC121-7F66-4F5F-A7FE-B28844899B6B}" type="datetimeFigureOut">
              <a:rPr lang="ru-RU"/>
              <a:pPr>
                <a:defRPr/>
              </a:pPr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F80B8-7035-485D-B669-54F253DC8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47D03-AA85-49DC-B277-6EF11F9C149A}" type="datetimeFigureOut">
              <a:rPr lang="ru-RU"/>
              <a:pPr>
                <a:defRPr/>
              </a:pPr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D4FF6-0769-4162-A925-F0244D468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30C7C-0B8E-4A69-8980-E3C206141C69}" type="datetimeFigureOut">
              <a:rPr lang="ru-RU"/>
              <a:pPr>
                <a:defRPr/>
              </a:pPr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071A6-170E-4545-B465-EBFDDF451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776FD-260B-4A85-B499-BD333878A6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403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36CF6-CD81-4890-A1A9-31733F471A7B}" type="datetimeFigureOut">
              <a:rPr lang="ru-RU"/>
              <a:pPr>
                <a:defRPr/>
              </a:pPr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72B41-FCF5-4620-89ED-ABDE13090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2D188-5757-436D-A5D5-40C04F5CD10B}" type="datetimeFigureOut">
              <a:rPr lang="ru-RU"/>
              <a:pPr>
                <a:defRPr/>
              </a:pPr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05A2C-4EA0-41FA-9809-9FCA11737C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C0559-3463-4627-AA9C-77DAD4EA04E1}" type="datetimeFigureOut">
              <a:rPr lang="ru-RU"/>
              <a:pPr>
                <a:defRPr/>
              </a:pPr>
              <a:t>01.03.2020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CE770-BDEC-455F-A723-96BA78A4F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E126C-4B1F-4723-8ACA-626038316F88}" type="datetimeFigureOut">
              <a:rPr lang="ru-RU"/>
              <a:pPr>
                <a:defRPr/>
              </a:pPr>
              <a:t>01.03.2020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09A8E-148A-4E90-9D0E-1FBA2F4A5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3D94-177E-4C37-B538-1C99A376F725}" type="datetimeFigureOut">
              <a:rPr lang="ru-RU"/>
              <a:pPr>
                <a:defRPr/>
              </a:pPr>
              <a:t>01.03.2020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F9751-5DC6-40C6-9633-F39AD43B7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0FF53-F098-4E33-A1A3-C49B4460883C}" type="datetimeFigureOut">
              <a:rPr lang="ru-RU"/>
              <a:pPr>
                <a:defRPr/>
              </a:pPr>
              <a:t>01.03.2020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20294-9F19-4D2B-9A6B-B21B13948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6CCF6-CF62-4CE8-8C93-2E3802D3BB60}" type="datetimeFigureOut">
              <a:rPr lang="ru-RU"/>
              <a:pPr>
                <a:defRPr/>
              </a:pPr>
              <a:t>01.03.2020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4ABAF-7840-4C37-9F7A-EF33A2B47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B6AD1-7A06-4F51-8543-EE6A57FABA7A}" type="datetimeFigureOut">
              <a:rPr lang="ru-RU"/>
              <a:pPr>
                <a:defRPr/>
              </a:pPr>
              <a:t>01.03.2020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1A2D8-D2C9-49B3-9A17-F28EBF410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D272E7-C407-421E-BA50-2FD30BF5DB79}" type="datetimeFigureOut">
              <a:rPr lang="ru-RU"/>
              <a:pPr>
                <a:defRPr/>
              </a:pPr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4D3DBD-023D-42EB-A82E-9C9B5C833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2" r:id="rId12"/>
  </p:sldLayoutIdLst>
  <p:transition>
    <p:strip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4800" kern="1200">
          <a:solidFill>
            <a:srgbClr val="CA7B0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Franklin Gothic Medium Cond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CA7B08"/>
          </a:solidFill>
          <a:latin typeface="Franklin Gothic Medium Con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CA7B08"/>
          </a:solidFill>
          <a:latin typeface="Franklin Gothic Medium Con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CA7B08"/>
          </a:solidFill>
          <a:latin typeface="Franklin Gothic Medium Con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CA7B08"/>
          </a:solidFill>
          <a:latin typeface="Franklin Gothic Medium Con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CA7B08"/>
          </a:solidFill>
          <a:latin typeface="Franklin Gothic Medium Con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CA7B08"/>
          </a:solidFill>
          <a:latin typeface="Franklin Gothic Medium Con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CA7B08"/>
          </a:solidFill>
          <a:latin typeface="Franklin Gothic Medium Con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CA7B08"/>
          </a:solidFill>
          <a:latin typeface="Franklin Gothic Medium Con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BFBFB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BFBFB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BFBFB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BFBFB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BFBFB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5"/>
          <p:cNvSpPr>
            <a:spLocks noChangeArrowheads="1" noChangeShapeType="1"/>
          </p:cNvSpPr>
          <p:nvPr/>
        </p:nvSpPr>
        <p:spPr bwMode="auto">
          <a:xfrm>
            <a:off x="611188" y="188913"/>
            <a:ext cx="8059737" cy="13477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kern="10" dirty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 panose="020B0806030902050204" pitchFamily="34" charset="0"/>
              </a:rPr>
              <a:t>Климат Южной Америки</a:t>
            </a:r>
          </a:p>
        </p:txBody>
      </p:sp>
      <p:pic>
        <p:nvPicPr>
          <p:cNvPr id="2051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1628775"/>
            <a:ext cx="3960813" cy="475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3663" y="1628775"/>
            <a:ext cx="2363787" cy="176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3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3068638"/>
            <a:ext cx="2373312" cy="1766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4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652963"/>
            <a:ext cx="23764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2365375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141663"/>
            <a:ext cx="2376488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4652963"/>
            <a:ext cx="2370137" cy="176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47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Подпишите на контурной карте климатические пояса Южной Америки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4" name="Объект 3" descr="G:\урок климат ю. Америки\0020-016-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4050155" cy="4997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0346509"/>
      </p:ext>
    </p:extLst>
  </p:cSld>
  <p:clrMapOvr>
    <a:masterClrMapping/>
  </p:clrMapOvr>
  <p:transition>
    <p:strip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17638"/>
            <a:ext cx="3922390" cy="5229852"/>
          </a:xfrm>
        </p:spPr>
      </p:pic>
    </p:spTree>
    <p:extLst>
      <p:ext uri="{BB962C8B-B14F-4D97-AF65-F5344CB8AC3E}">
        <p14:creationId xmlns:p14="http://schemas.microsoft.com/office/powerpoint/2010/main" val="2728826617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Каковы особенности климата города </a:t>
            </a:r>
            <a:r>
              <a:rPr lang="ru-RU" dirty="0" err="1" smtClean="0">
                <a:solidFill>
                  <a:srgbClr val="FF0000"/>
                </a:solidFill>
              </a:rPr>
              <a:t>Манаус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317122"/>
              </p:ext>
            </p:extLst>
          </p:nvPr>
        </p:nvGraphicFramePr>
        <p:xfrm>
          <a:off x="125760" y="1700808"/>
          <a:ext cx="8892479" cy="29931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41040">
                  <a:extLst>
                    <a:ext uri="{9D8B030D-6E8A-4147-A177-3AD203B41FA5}">
                      <a16:colId xmlns:a16="http://schemas.microsoft.com/office/drawing/2014/main" val="443930553"/>
                    </a:ext>
                  </a:extLst>
                </a:gridCol>
                <a:gridCol w="1112912">
                  <a:extLst>
                    <a:ext uri="{9D8B030D-6E8A-4147-A177-3AD203B41FA5}">
                      <a16:colId xmlns:a16="http://schemas.microsoft.com/office/drawing/2014/main" val="186314507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047326709"/>
                    </a:ext>
                  </a:extLst>
                </a:gridCol>
                <a:gridCol w="880081">
                  <a:extLst>
                    <a:ext uri="{9D8B030D-6E8A-4147-A177-3AD203B41FA5}">
                      <a16:colId xmlns:a16="http://schemas.microsoft.com/office/drawing/2014/main" val="2109917332"/>
                    </a:ext>
                  </a:extLst>
                </a:gridCol>
                <a:gridCol w="824289">
                  <a:extLst>
                    <a:ext uri="{9D8B030D-6E8A-4147-A177-3AD203B41FA5}">
                      <a16:colId xmlns:a16="http://schemas.microsoft.com/office/drawing/2014/main" val="1688995784"/>
                    </a:ext>
                  </a:extLst>
                </a:gridCol>
                <a:gridCol w="827681">
                  <a:extLst>
                    <a:ext uri="{9D8B030D-6E8A-4147-A177-3AD203B41FA5}">
                      <a16:colId xmlns:a16="http://schemas.microsoft.com/office/drawing/2014/main" val="3113287123"/>
                    </a:ext>
                  </a:extLst>
                </a:gridCol>
                <a:gridCol w="1068349">
                  <a:extLst>
                    <a:ext uri="{9D8B030D-6E8A-4147-A177-3AD203B41FA5}">
                      <a16:colId xmlns:a16="http://schemas.microsoft.com/office/drawing/2014/main" val="4266773478"/>
                    </a:ext>
                  </a:extLst>
                </a:gridCol>
                <a:gridCol w="962975">
                  <a:extLst>
                    <a:ext uri="{9D8B030D-6E8A-4147-A177-3AD203B41FA5}">
                      <a16:colId xmlns:a16="http://schemas.microsoft.com/office/drawing/2014/main" val="2920376549"/>
                    </a:ext>
                  </a:extLst>
                </a:gridCol>
                <a:gridCol w="1683064">
                  <a:extLst>
                    <a:ext uri="{9D8B030D-6E8A-4147-A177-3AD203B41FA5}">
                      <a16:colId xmlns:a16="http://schemas.microsoft.com/office/drawing/2014/main" val="4031400411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Климатический пояс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Воздушные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температура 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января; </a:t>
                      </a:r>
                      <a:r>
                        <a:rPr lang="ru-RU" sz="1200" baseline="30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температура июля; </a:t>
                      </a:r>
                      <a:r>
                        <a:rPr lang="ru-RU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Господствующие ветра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Среднегодовое количество осадков; мм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выпадения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осадков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Климатообразующие факторы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extLst>
                  <a:ext uri="{0D108BD9-81ED-4DB2-BD59-A6C34878D82A}">
                    <a16:rowId xmlns:a16="http://schemas.microsoft.com/office/drawing/2014/main" val="2456524281"/>
                  </a:ext>
                </a:extLst>
              </a:tr>
              <a:tr h="10266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Манаус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578716376"/>
                  </a:ext>
                </a:extLst>
              </a:tr>
            </a:tbl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2460286"/>
              </p:ext>
            </p:extLst>
          </p:nvPr>
        </p:nvGraphicFramePr>
        <p:xfrm>
          <a:off x="111904" y="2793754"/>
          <a:ext cx="8906335" cy="18728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42194">
                  <a:extLst>
                    <a:ext uri="{9D8B030D-6E8A-4147-A177-3AD203B41FA5}">
                      <a16:colId xmlns:a16="http://schemas.microsoft.com/office/drawing/2014/main" val="443930553"/>
                    </a:ext>
                  </a:extLst>
                </a:gridCol>
                <a:gridCol w="1111758">
                  <a:extLst>
                    <a:ext uri="{9D8B030D-6E8A-4147-A177-3AD203B41FA5}">
                      <a16:colId xmlns:a16="http://schemas.microsoft.com/office/drawing/2014/main" val="186314507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047326709"/>
                    </a:ext>
                  </a:extLst>
                </a:gridCol>
                <a:gridCol w="885575">
                  <a:extLst>
                    <a:ext uri="{9D8B030D-6E8A-4147-A177-3AD203B41FA5}">
                      <a16:colId xmlns:a16="http://schemas.microsoft.com/office/drawing/2014/main" val="2109917332"/>
                    </a:ext>
                  </a:extLst>
                </a:gridCol>
                <a:gridCol w="825573">
                  <a:extLst>
                    <a:ext uri="{9D8B030D-6E8A-4147-A177-3AD203B41FA5}">
                      <a16:colId xmlns:a16="http://schemas.microsoft.com/office/drawing/2014/main" val="1688995784"/>
                    </a:ext>
                  </a:extLst>
                </a:gridCol>
                <a:gridCol w="828971">
                  <a:extLst>
                    <a:ext uri="{9D8B030D-6E8A-4147-A177-3AD203B41FA5}">
                      <a16:colId xmlns:a16="http://schemas.microsoft.com/office/drawing/2014/main" val="3113287123"/>
                    </a:ext>
                  </a:extLst>
                </a:gridCol>
                <a:gridCol w="1060281">
                  <a:extLst>
                    <a:ext uri="{9D8B030D-6E8A-4147-A177-3AD203B41FA5}">
                      <a16:colId xmlns:a16="http://schemas.microsoft.com/office/drawing/2014/main" val="4266773478"/>
                    </a:ext>
                  </a:extLst>
                </a:gridCol>
                <a:gridCol w="974209">
                  <a:extLst>
                    <a:ext uri="{9D8B030D-6E8A-4147-A177-3AD203B41FA5}">
                      <a16:colId xmlns:a16="http://schemas.microsoft.com/office/drawing/2014/main" val="2920376549"/>
                    </a:ext>
                  </a:extLst>
                </a:gridCol>
                <a:gridCol w="1685686">
                  <a:extLst>
                    <a:ext uri="{9D8B030D-6E8A-4147-A177-3AD203B41FA5}">
                      <a16:colId xmlns:a16="http://schemas.microsoft.com/office/drawing/2014/main" val="4031400411"/>
                    </a:ext>
                  </a:extLst>
                </a:gridCol>
              </a:tblGrid>
              <a:tr h="18728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Экваториальный</a:t>
                      </a:r>
                      <a:endParaRPr lang="ru-RU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ЭВМ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+ 24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С-В пассаты </a:t>
                      </a:r>
                      <a:endParaRPr lang="ru-RU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2000-3000</a:t>
                      </a:r>
                      <a:endParaRPr lang="ru-RU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Равномерно </a:t>
                      </a:r>
                      <a:endParaRPr lang="ru-RU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Географическая широта</a:t>
                      </a:r>
                      <a:endParaRPr lang="ru-RU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Господствующий ветер</a:t>
                      </a:r>
                      <a:endParaRPr lang="ru-RU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Тёплое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Гвианское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течение</a:t>
                      </a:r>
                      <a:endParaRPr lang="ru-RU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578716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348719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aphicFrame>
        <p:nvGraphicFramePr>
          <p:cNvPr id="9219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Image" r:id="rId3" imgW="6349206" imgH="4749206" progId="">
                  <p:embed/>
                </p:oleObj>
              </mc:Choice>
              <mc:Fallback>
                <p:oleObj name="Image" r:id="rId3" imgW="6349206" imgH="4749206" progId="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0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138" y="754557"/>
            <a:ext cx="7927724" cy="58824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174943"/>
            <a:ext cx="8229600" cy="625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4800" kern="1200">
                <a:solidFill>
                  <a:srgbClr val="CA7B0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Medium Con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CA7B08"/>
                </a:solidFill>
                <a:latin typeface="Franklin Gothic Medium Con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CA7B08"/>
                </a:solidFill>
                <a:latin typeface="Franklin Gothic Medium Con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CA7B08"/>
                </a:solidFill>
                <a:latin typeface="Franklin Gothic Medium Con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CA7B08"/>
                </a:solidFill>
                <a:latin typeface="Franklin Gothic Medium Con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CA7B08"/>
                </a:solidFill>
                <a:latin typeface="Franklin Gothic Medium Con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CA7B08"/>
                </a:solidFill>
                <a:latin typeface="Franklin Gothic Medium Con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CA7B08"/>
                </a:solidFill>
                <a:latin typeface="Franklin Gothic Medium Con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CA7B08"/>
                </a:solidFill>
                <a:latin typeface="Franklin Gothic Medium Cond" pitchFamily="34" charset="0"/>
              </a:defRPr>
            </a:lvl9pPr>
          </a:lstStyle>
          <a:p>
            <a:r>
              <a:rPr lang="ru-RU" dirty="0" smtClean="0">
                <a:solidFill>
                  <a:srgbClr val="FF0000"/>
                </a:solidFill>
              </a:rPr>
              <a:t>Закрепляем…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0536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 descr="G:\урок климат ю. Америки\0020-016-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5727"/>
            <a:ext cx="5112568" cy="63947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5-конечная звезда 6"/>
          <p:cNvSpPr/>
          <p:nvPr/>
        </p:nvSpPr>
        <p:spPr>
          <a:xfrm>
            <a:off x="5796136" y="2564904"/>
            <a:ext cx="216024" cy="21602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3131840" y="2672916"/>
            <a:ext cx="216024" cy="21602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4067944" y="5661248"/>
            <a:ext cx="216024" cy="21602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3851920" y="4580059"/>
            <a:ext cx="216024" cy="21602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55576" y="65609"/>
            <a:ext cx="8003232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4800" kern="1200">
                <a:solidFill>
                  <a:srgbClr val="CA7B0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Medium Cond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CA7B08"/>
                </a:solidFill>
                <a:latin typeface="Franklin Gothic Medium Con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CA7B08"/>
                </a:solidFill>
                <a:latin typeface="Franklin Gothic Medium Con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CA7B08"/>
                </a:solidFill>
                <a:latin typeface="Franklin Gothic Medium Con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CA7B08"/>
                </a:solidFill>
                <a:latin typeface="Franklin Gothic Medium Con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CA7B08"/>
                </a:solidFill>
                <a:latin typeface="Franklin Gothic Medium Con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CA7B08"/>
                </a:solidFill>
                <a:latin typeface="Franklin Gothic Medium Con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CA7B08"/>
                </a:solidFill>
                <a:latin typeface="Franklin Gothic Medium Con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CA7B08"/>
                </a:solidFill>
                <a:latin typeface="Franklin Gothic Medium Cond" pitchFamily="34" charset="0"/>
              </a:defRPr>
            </a:lvl9pPr>
          </a:lstStyle>
          <a:p>
            <a:r>
              <a:rPr lang="ru-RU" sz="2800" dirty="0" smtClean="0">
                <a:solidFill>
                  <a:srgbClr val="FFFF00"/>
                </a:solidFill>
              </a:rPr>
              <a:t>Опишите климат городов Южной Америки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30937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Каковы особенности климата городов Южной Америки?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62450"/>
              </p:ext>
            </p:extLst>
          </p:nvPr>
        </p:nvGraphicFramePr>
        <p:xfrm>
          <a:off x="251520" y="1628799"/>
          <a:ext cx="8640959" cy="42459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57009">
                  <a:extLst>
                    <a:ext uri="{9D8B030D-6E8A-4147-A177-3AD203B41FA5}">
                      <a16:colId xmlns:a16="http://schemas.microsoft.com/office/drawing/2014/main" val="443930553"/>
                    </a:ext>
                  </a:extLst>
                </a:gridCol>
                <a:gridCol w="1064668">
                  <a:extLst>
                    <a:ext uri="{9D8B030D-6E8A-4147-A177-3AD203B41FA5}">
                      <a16:colId xmlns:a16="http://schemas.microsoft.com/office/drawing/2014/main" val="1863145075"/>
                    </a:ext>
                  </a:extLst>
                </a:gridCol>
                <a:gridCol w="726260">
                  <a:extLst>
                    <a:ext uri="{9D8B030D-6E8A-4147-A177-3AD203B41FA5}">
                      <a16:colId xmlns:a16="http://schemas.microsoft.com/office/drawing/2014/main" val="4047326709"/>
                    </a:ext>
                  </a:extLst>
                </a:gridCol>
                <a:gridCol w="778449">
                  <a:extLst>
                    <a:ext uri="{9D8B030D-6E8A-4147-A177-3AD203B41FA5}">
                      <a16:colId xmlns:a16="http://schemas.microsoft.com/office/drawing/2014/main" val="2109917332"/>
                    </a:ext>
                  </a:extLst>
                </a:gridCol>
                <a:gridCol w="800974">
                  <a:extLst>
                    <a:ext uri="{9D8B030D-6E8A-4147-A177-3AD203B41FA5}">
                      <a16:colId xmlns:a16="http://schemas.microsoft.com/office/drawing/2014/main" val="1688995784"/>
                    </a:ext>
                  </a:extLst>
                </a:gridCol>
                <a:gridCol w="804271">
                  <a:extLst>
                    <a:ext uri="{9D8B030D-6E8A-4147-A177-3AD203B41FA5}">
                      <a16:colId xmlns:a16="http://schemas.microsoft.com/office/drawing/2014/main" val="3113287123"/>
                    </a:ext>
                  </a:extLst>
                </a:gridCol>
                <a:gridCol w="931175">
                  <a:extLst>
                    <a:ext uri="{9D8B030D-6E8A-4147-A177-3AD203B41FA5}">
                      <a16:colId xmlns:a16="http://schemas.microsoft.com/office/drawing/2014/main" val="4266773478"/>
                    </a:ext>
                  </a:extLst>
                </a:gridCol>
                <a:gridCol w="1042694">
                  <a:extLst>
                    <a:ext uri="{9D8B030D-6E8A-4147-A177-3AD203B41FA5}">
                      <a16:colId xmlns:a16="http://schemas.microsoft.com/office/drawing/2014/main" val="2920376549"/>
                    </a:ext>
                  </a:extLst>
                </a:gridCol>
                <a:gridCol w="1635459">
                  <a:extLst>
                    <a:ext uri="{9D8B030D-6E8A-4147-A177-3AD203B41FA5}">
                      <a16:colId xmlns:a16="http://schemas.microsoft.com/office/drawing/2014/main" val="4031400411"/>
                    </a:ext>
                  </a:extLst>
                </a:gridCol>
              </a:tblGrid>
              <a:tr h="13554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Город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Климатический пояс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Воздушные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массы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Средняя температура января; </a:t>
                      </a:r>
                      <a:r>
                        <a:rPr lang="ru-RU" sz="1000" baseline="30000">
                          <a:effectLst/>
                        </a:rPr>
                        <a:t>0</a:t>
                      </a:r>
                      <a:r>
                        <a:rPr lang="ru-RU" sz="1000">
                          <a:effectLst/>
                        </a:rPr>
                        <a:t>С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Средняя температура июля; </a:t>
                      </a:r>
                      <a:r>
                        <a:rPr lang="ru-RU" sz="1000" baseline="30000">
                          <a:effectLst/>
                        </a:rPr>
                        <a:t>0</a:t>
                      </a:r>
                      <a:r>
                        <a:rPr lang="ru-RU" sz="1000">
                          <a:effectLst/>
                        </a:rPr>
                        <a:t>С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Господствующие ветра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Среднегодовое количество осадков; мм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Режим выпадения осадков (равномерно или сезонно)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Климатообразующие факторы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extLst>
                  <a:ext uri="{0D108BD9-81ED-4DB2-BD59-A6C34878D82A}">
                    <a16:rowId xmlns:a16="http://schemas.microsoft.com/office/drawing/2014/main" val="2456524281"/>
                  </a:ext>
                </a:extLst>
              </a:tr>
              <a:tr h="7226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Бразилиа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вариант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extLst>
                  <a:ext uri="{0D108BD9-81ED-4DB2-BD59-A6C34878D82A}">
                    <a16:rowId xmlns:a16="http://schemas.microsoft.com/office/drawing/2014/main" val="3606634311"/>
                  </a:ext>
                </a:extLst>
              </a:tr>
              <a:tr h="7226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Лима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вариант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extLst>
                  <a:ext uri="{0D108BD9-81ED-4DB2-BD59-A6C34878D82A}">
                    <a16:rowId xmlns:a16="http://schemas.microsoft.com/office/drawing/2014/main" val="1528444377"/>
                  </a:ext>
                </a:extLst>
              </a:tr>
              <a:tr h="7226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Сантьяго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вариант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extLst>
                  <a:ext uri="{0D108BD9-81ED-4DB2-BD59-A6C34878D82A}">
                    <a16:rowId xmlns:a16="http://schemas.microsoft.com/office/drawing/2014/main" val="2906234186"/>
                  </a:ext>
                </a:extLst>
              </a:tr>
              <a:tr h="7226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FF0000"/>
                          </a:solidFill>
                          <a:effectLst/>
                        </a:rPr>
                        <a:t>Сармьенто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 вариант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845" marR="7845" marT="7845" marB="7845"/>
                </a:tc>
                <a:extLst>
                  <a:ext uri="{0D108BD9-81ED-4DB2-BD59-A6C34878D82A}">
                    <a16:rowId xmlns:a16="http://schemas.microsoft.com/office/drawing/2014/main" val="2627120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15442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44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/>
              </a:rPr>
              <a:t>Как </a:t>
            </a:r>
            <a:r>
              <a:rPr lang="ru-RU" sz="3600" b="1" dirty="0">
                <a:solidFill>
                  <a:srgbClr val="FFFF00"/>
                </a:solidFill>
                <a:effectLst/>
              </a:rPr>
              <a:t>бы изменился климат Южной Америки, если бы Анды располагались не на западе, а на востоке</a:t>
            </a:r>
            <a:r>
              <a:rPr lang="ru-RU" sz="4000" b="1" dirty="0">
                <a:solidFill>
                  <a:srgbClr val="FFFF00"/>
                </a:solidFill>
                <a:effectLst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56045208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654" y="0"/>
            <a:ext cx="9132346" cy="684926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899592" y="2996952"/>
            <a:ext cx="7128147" cy="3528392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Домашнее задание: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§20</a:t>
            </a:r>
          </a:p>
          <a:p>
            <a:pPr algn="ctr"/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Стр. 150 </a:t>
            </a:r>
            <a:r>
              <a:rPr lang="ru-RU" sz="2800" b="1" dirty="0">
                <a:solidFill>
                  <a:schemeClr val="bg1"/>
                </a:solidFill>
              </a:rPr>
              <a:t>от теории к практике №1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</a:p>
          <a:p>
            <a:endParaRPr lang="ru-RU" sz="2800" b="1" dirty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Творческое задание </a:t>
            </a:r>
            <a:r>
              <a:rPr lang="ru-RU" sz="2800" b="1" dirty="0" smtClean="0">
                <a:solidFill>
                  <a:schemeClr val="bg1"/>
                </a:solidFill>
              </a:rPr>
              <a:t>–сообщение: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Феномен </a:t>
            </a:r>
            <a:r>
              <a:rPr lang="ru-RU" sz="2800" b="1" dirty="0">
                <a:solidFill>
                  <a:schemeClr val="bg1"/>
                </a:solidFill>
              </a:rPr>
              <a:t>Эль-Ниньо;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Что </a:t>
            </a:r>
            <a:r>
              <a:rPr lang="ru-RU" sz="2800" b="1" dirty="0">
                <a:solidFill>
                  <a:schemeClr val="bg1"/>
                </a:solidFill>
              </a:rPr>
              <a:t>такое </a:t>
            </a:r>
            <a:r>
              <a:rPr lang="ru-RU" sz="2800" b="1" dirty="0" err="1">
                <a:solidFill>
                  <a:schemeClr val="bg1"/>
                </a:solidFill>
              </a:rPr>
              <a:t>Кататумбо</a:t>
            </a:r>
            <a:r>
              <a:rPr lang="ru-RU" sz="2800" b="1" dirty="0">
                <a:solidFill>
                  <a:schemeClr val="bg1"/>
                </a:solidFill>
              </a:rPr>
              <a:t>?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/>
            </a:r>
            <a:br>
              <a:rPr lang="ru-RU" sz="2800" b="1" dirty="0">
                <a:solidFill>
                  <a:schemeClr val="bg1"/>
                </a:solidFill>
              </a:rPr>
            </a:b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1817445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G:\урок климат ю. Америки\unnamed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9" t="20975" r="6497" b="7323"/>
          <a:stretch/>
        </p:blipFill>
        <p:spPr bwMode="auto">
          <a:xfrm>
            <a:off x="457200" y="476672"/>
            <a:ext cx="8147248" cy="5949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955016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5903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22596" y="26074"/>
            <a:ext cx="11324287" cy="6831926"/>
          </a:xfrm>
        </p:spPr>
      </p:pic>
      <p:sp>
        <p:nvSpPr>
          <p:cNvPr id="7" name="Прямоугольник 6"/>
          <p:cNvSpPr/>
          <p:nvPr/>
        </p:nvSpPr>
        <p:spPr>
          <a:xfrm>
            <a:off x="899592" y="332656"/>
            <a:ext cx="76116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В</a:t>
            </a:r>
            <a:r>
              <a:rPr lang="ru-RU" sz="44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сем спасибо за урок!</a:t>
            </a:r>
            <a:endParaRPr lang="ru-RU" sz="44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5947465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Рельеф материка</a:t>
            </a:r>
            <a:endParaRPr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4" descr="C:\Documents and Settings\Admin\Рабочий стол\Амазонская низменность (сл.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13300" y="1412875"/>
            <a:ext cx="4071938" cy="4752975"/>
          </a:xfrm>
          <a:ln>
            <a:solidFill>
              <a:srgbClr val="C00000"/>
            </a:solidFill>
          </a:ln>
        </p:spPr>
      </p:pic>
      <p:pic>
        <p:nvPicPr>
          <p:cNvPr id="4100" name="Picture 4" descr="C:\Documents and Settings\Admin\Рабочий стол\Рисунок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484313"/>
            <a:ext cx="3313113" cy="4938712"/>
          </a:xfrm>
          <a:ln>
            <a:solidFill>
              <a:srgbClr val="C00000"/>
            </a:solidFill>
          </a:ln>
        </p:spPr>
      </p:pic>
      <p:sp>
        <p:nvSpPr>
          <p:cNvPr id="6" name="Стрелка вправо с вырезом 5"/>
          <p:cNvSpPr/>
          <p:nvPr/>
        </p:nvSpPr>
        <p:spPr>
          <a:xfrm>
            <a:off x="3132138" y="1844675"/>
            <a:ext cx="1584325" cy="504825"/>
          </a:xfrm>
          <a:prstGeom prst="notched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4102" name="Picture 6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5157788"/>
            <a:ext cx="4105275" cy="15255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2787160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332656"/>
          <a:ext cx="91440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281803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875"/>
            <a:ext cx="5292725" cy="6842125"/>
          </a:xfrm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5010150" y="315913"/>
            <a:ext cx="41148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Восточная равнинная часть материка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500" y="1928813"/>
            <a:ext cx="1357313" cy="357187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400" dirty="0"/>
              <a:t>Амазонская низменность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14500" y="1000125"/>
            <a:ext cx="2500313" cy="28575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400" dirty="0" err="1"/>
              <a:t>Оринокская</a:t>
            </a:r>
            <a:r>
              <a:rPr lang="ru-RU" sz="1400" dirty="0"/>
              <a:t> низменность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1688" y="3857625"/>
            <a:ext cx="1928812" cy="500063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400" dirty="0" err="1"/>
              <a:t>Ла</a:t>
            </a:r>
            <a:r>
              <a:rPr lang="ru-RU" sz="1400" dirty="0"/>
              <a:t> – </a:t>
            </a:r>
            <a:r>
              <a:rPr lang="ru-RU" sz="1400" dirty="0" err="1"/>
              <a:t>Платкская</a:t>
            </a:r>
            <a:r>
              <a:rPr lang="ru-RU" sz="1400" dirty="0"/>
              <a:t> низменность</a:t>
            </a:r>
          </a:p>
        </p:txBody>
      </p:sp>
      <p:sp>
        <p:nvSpPr>
          <p:cNvPr id="11" name="Овал 10"/>
          <p:cNvSpPr/>
          <p:nvPr/>
        </p:nvSpPr>
        <p:spPr>
          <a:xfrm>
            <a:off x="3000375" y="2643188"/>
            <a:ext cx="1857375" cy="5715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200" dirty="0"/>
              <a:t>Бразильское плоскогорье</a:t>
            </a:r>
          </a:p>
        </p:txBody>
      </p:sp>
      <p:sp>
        <p:nvSpPr>
          <p:cNvPr id="13" name="Овал 12"/>
          <p:cNvSpPr/>
          <p:nvPr/>
        </p:nvSpPr>
        <p:spPr>
          <a:xfrm>
            <a:off x="2143125" y="1357313"/>
            <a:ext cx="1643063" cy="4159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200" dirty="0" err="1"/>
              <a:t>Гвианское</a:t>
            </a:r>
            <a:r>
              <a:rPr lang="ru-RU" sz="1200" dirty="0"/>
              <a:t> плоскогорье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67400" y="1887538"/>
            <a:ext cx="1944688" cy="1182687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Соответствуют прогибам платформы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67400" y="3857625"/>
            <a:ext cx="1944688" cy="10874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Соответствуют поднятиям платформы</a:t>
            </a:r>
          </a:p>
        </p:txBody>
      </p:sp>
    </p:spTree>
    <p:extLst>
      <p:ext uri="{BB962C8B-B14F-4D97-AF65-F5344CB8AC3E}">
        <p14:creationId xmlns:p14="http://schemas.microsoft.com/office/powerpoint/2010/main" val="2975027280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5843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Мощная горная система Анд, образует часть тихоокеанского «Огненного кольца": здесь много вулканов, часты землетрясения. 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25" r="1425"/>
          <a:stretch>
            <a:fillRect/>
          </a:stretch>
        </p:blipFill>
        <p:spPr>
          <a:xfrm>
            <a:off x="539750" y="1773238"/>
            <a:ext cx="8064500" cy="4921250"/>
          </a:xfr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4786610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FFFF00"/>
                </a:solidFill>
              </a:rPr>
              <a:t>Полезные ископаемые Южной Америки.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8686800" y="6021388"/>
            <a:ext cx="457200" cy="104775"/>
          </a:xfrm>
        </p:spPr>
        <p:txBody>
          <a:bodyPr rtlCol="0">
            <a:normAutofit fontScale="250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800" smtClean="0"/>
          </a:p>
        </p:txBody>
      </p:sp>
      <p:sp>
        <p:nvSpPr>
          <p:cNvPr id="10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395288" y="1341438"/>
          <a:ext cx="8353425" cy="524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Фотография Photo Editor" r:id="rId3" imgW="5668166" imgH="3761905" progId="">
                  <p:embed/>
                </p:oleObj>
              </mc:Choice>
              <mc:Fallback>
                <p:oleObj name="Фотография Photo Editor" r:id="rId3" imgW="5668166" imgH="3761905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341438"/>
                        <a:ext cx="8353425" cy="524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5564965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FFFF00"/>
                </a:solidFill>
                <a:effectLst/>
              </a:rPr>
              <a:t>Найдите соответствие между характеристикой и формой рельефа.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</a:rPr>
              <a:t>Самая </a:t>
            </a:r>
            <a:r>
              <a:rPr lang="ru-RU" sz="2000" b="1" dirty="0">
                <a:solidFill>
                  <a:schemeClr val="bg1"/>
                </a:solidFill>
              </a:rPr>
              <a:t>большая равнина земного шара.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</a:rPr>
              <a:t>Район </a:t>
            </a:r>
            <a:r>
              <a:rPr lang="ru-RU" sz="2000" b="1" dirty="0">
                <a:solidFill>
                  <a:schemeClr val="bg1"/>
                </a:solidFill>
              </a:rPr>
              <a:t>Южной Америки богатый селитрой и медью.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</a:rPr>
              <a:t>Плоскогорье</a:t>
            </a:r>
            <a:r>
              <a:rPr lang="ru-RU" sz="2000" b="1" dirty="0">
                <a:solidFill>
                  <a:schemeClr val="bg1"/>
                </a:solidFill>
              </a:rPr>
              <a:t>, богатое золотом и алмазами.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</a:rPr>
              <a:t>Плоскогорье</a:t>
            </a:r>
            <a:r>
              <a:rPr lang="ru-RU" sz="2000" b="1" dirty="0">
                <a:solidFill>
                  <a:schemeClr val="bg1"/>
                </a:solidFill>
              </a:rPr>
              <a:t>, находящееся на севере материка.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</a:rPr>
              <a:t>Равнина </a:t>
            </a:r>
            <a:r>
              <a:rPr lang="ru-RU" sz="2000" b="1" dirty="0">
                <a:solidFill>
                  <a:schemeClr val="bg1"/>
                </a:solidFill>
              </a:rPr>
              <a:t>богатая нефтью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bg1"/>
                </a:solidFill>
              </a:rPr>
              <a:t>А) Амазонская низменность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bg1"/>
                </a:solidFill>
              </a:rPr>
              <a:t>Б) Анды, пустыня </a:t>
            </a:r>
            <a:r>
              <a:rPr lang="ru-RU" sz="2000" b="1" dirty="0" err="1">
                <a:solidFill>
                  <a:schemeClr val="bg1"/>
                </a:solidFill>
              </a:rPr>
              <a:t>Атакама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bg1"/>
                </a:solidFill>
              </a:rPr>
              <a:t>В) </a:t>
            </a:r>
            <a:r>
              <a:rPr lang="ru-RU" sz="2000" b="1" dirty="0" err="1">
                <a:solidFill>
                  <a:schemeClr val="bg1"/>
                </a:solidFill>
              </a:rPr>
              <a:t>Оринокская</a:t>
            </a:r>
            <a:r>
              <a:rPr lang="ru-RU" sz="2000" b="1" dirty="0">
                <a:solidFill>
                  <a:schemeClr val="bg1"/>
                </a:solidFill>
              </a:rPr>
              <a:t> низменность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bg1"/>
                </a:solidFill>
              </a:rPr>
              <a:t>Г) Ла - </a:t>
            </a:r>
            <a:r>
              <a:rPr lang="ru-RU" sz="2000" b="1" dirty="0" err="1">
                <a:solidFill>
                  <a:schemeClr val="bg1"/>
                </a:solidFill>
              </a:rPr>
              <a:t>Платская</a:t>
            </a:r>
            <a:r>
              <a:rPr lang="ru-RU" sz="2000" b="1" dirty="0">
                <a:solidFill>
                  <a:schemeClr val="bg1"/>
                </a:solidFill>
              </a:rPr>
              <a:t>  низменность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bg1"/>
                </a:solidFill>
              </a:rPr>
              <a:t>Д) Бразильское плоскогорье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bg1"/>
                </a:solidFill>
              </a:rPr>
              <a:t>Е) </a:t>
            </a:r>
            <a:r>
              <a:rPr lang="ru-RU" sz="2000" b="1" dirty="0" err="1">
                <a:solidFill>
                  <a:schemeClr val="bg1"/>
                </a:solidFill>
              </a:rPr>
              <a:t>Гвианское</a:t>
            </a:r>
            <a:r>
              <a:rPr lang="ru-RU" sz="2000" b="1" dirty="0">
                <a:solidFill>
                  <a:schemeClr val="bg1"/>
                </a:solidFill>
              </a:rPr>
              <a:t> плоскогорье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bg1"/>
                </a:solidFill>
              </a:rPr>
              <a:t>Ж) Анды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18748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0000FF"/>
            </a:solidFill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400" b="1" dirty="0" smtClean="0">
                <a:solidFill>
                  <a:srgbClr val="0000FF"/>
                </a:solidFill>
                <a:latin typeface="+mj-lt"/>
              </a:rPr>
              <a:t>Южная Америка – </a:t>
            </a:r>
            <a:r>
              <a:rPr sz="4400" b="1" dirty="0" smtClean="0">
                <a:solidFill>
                  <a:srgbClr val="FF0000"/>
                </a:solidFill>
                <a:latin typeface="+mj-lt"/>
              </a:rPr>
              <a:t>самый влажный материк</a:t>
            </a:r>
            <a:endParaRPr sz="4400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5" name="Picture 2" descr="D:\ТАНЯ2\Рисунки с дисков\Class7\Климатическая кар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1844824"/>
            <a:ext cx="7272808" cy="48485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516688" y="3284538"/>
            <a:ext cx="2303462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6FFFF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Среднегодовая сумма осадков &gt;1000 мм/год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6093296"/>
            <a:ext cx="821539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В чем причины данного явления?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57591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dirty="0" smtClean="0">
                <a:solidFill>
                  <a:srgbClr val="FFFF00"/>
                </a:solidFill>
              </a:rPr>
              <a:t>Карта ветров и течений Южной Америки</a:t>
            </a:r>
          </a:p>
        </p:txBody>
      </p:sp>
      <p:pic>
        <p:nvPicPr>
          <p:cNvPr id="13315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976918"/>
            <a:ext cx="4751858" cy="56191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72795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(27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1D3C6DB-0D77-4327-A176-A7E33E4385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CSC(27)</Template>
  <TotalTime>140</TotalTime>
  <Words>337</Words>
  <Application>Microsoft Office PowerPoint</Application>
  <PresentationFormat>Экран (4:3)</PresentationFormat>
  <Paragraphs>148</Paragraphs>
  <Slides>19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Franklin Gothic Medium Cond</vt:lpstr>
      <vt:lpstr>Impact</vt:lpstr>
      <vt:lpstr>Times New Roman</vt:lpstr>
      <vt:lpstr>CSC(27)</vt:lpstr>
      <vt:lpstr>Фотография Photo Editor</vt:lpstr>
      <vt:lpstr>Image</vt:lpstr>
      <vt:lpstr>Презентация PowerPoint</vt:lpstr>
      <vt:lpstr>Рельеф материка</vt:lpstr>
      <vt:lpstr>Презентация PowerPoint</vt:lpstr>
      <vt:lpstr>Восточная равнинная часть материка</vt:lpstr>
      <vt:lpstr>Мощная горная система Анд, образует часть тихоокеанского «Огненного кольца": здесь много вулканов, часты землетрясения. </vt:lpstr>
      <vt:lpstr>Полезные ископаемые Южной Америки.</vt:lpstr>
      <vt:lpstr>Найдите соответствие между характеристикой и формой рельефа.</vt:lpstr>
      <vt:lpstr>Южная Америка – самый влажный материк</vt:lpstr>
      <vt:lpstr>Карта ветров и течений Южной Америки</vt:lpstr>
      <vt:lpstr>Подпишите на контурной карте климатические пояса Южной Америки</vt:lpstr>
      <vt:lpstr>Презентация PowerPoint</vt:lpstr>
      <vt:lpstr>Каковы особенности климата города Манаус?</vt:lpstr>
      <vt:lpstr>Презентация PowerPoint</vt:lpstr>
      <vt:lpstr>Презентация PowerPoint</vt:lpstr>
      <vt:lpstr>Каковы особенности климата городов Южной Америки?</vt:lpstr>
      <vt:lpstr>Как бы изменился климат Южной Америки, если бы Анды располагались не на западе, а на востоке?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subject/>
  <dc:creator>Admin</dc:creator>
  <cp:keywords/>
  <dc:description/>
  <cp:lastModifiedBy>lor</cp:lastModifiedBy>
  <cp:revision>27</cp:revision>
  <dcterms:created xsi:type="dcterms:W3CDTF">2011-01-13T18:39:09Z</dcterms:created>
  <dcterms:modified xsi:type="dcterms:W3CDTF">2020-03-01T20:12:07Z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TC030009084</vt:lpwstr>
  </property>
</Properties>
</file>