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3" r:id="rId6"/>
    <p:sldId id="281" r:id="rId7"/>
    <p:sldId id="261" r:id="rId8"/>
    <p:sldId id="267" r:id="rId9"/>
    <p:sldId id="280" r:id="rId10"/>
    <p:sldId id="262" r:id="rId11"/>
    <p:sldId id="263" r:id="rId12"/>
    <p:sldId id="264" r:id="rId13"/>
    <p:sldId id="265" r:id="rId14"/>
    <p:sldId id="266" r:id="rId15"/>
    <p:sldId id="268" r:id="rId16"/>
    <p:sldId id="284" r:id="rId17"/>
    <p:sldId id="269" r:id="rId18"/>
    <p:sldId id="270" r:id="rId19"/>
    <p:sldId id="271" r:id="rId20"/>
    <p:sldId id="272" r:id="rId21"/>
    <p:sldId id="274" r:id="rId22"/>
    <p:sldId id="275" r:id="rId23"/>
    <p:sldId id="276" r:id="rId24"/>
    <p:sldId id="277" r:id="rId25"/>
    <p:sldId id="278" r:id="rId26"/>
    <p:sldId id="279" r:id="rId27"/>
    <p:sldId id="282" r:id="rId28"/>
    <p:sldId id="283" r:id="rId29"/>
    <p:sldId id="285" r:id="rId30"/>
    <p:sldId id="286" r:id="rId31"/>
    <p:sldId id="288" r:id="rId32"/>
    <p:sldId id="287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9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FD84-2D3F-40E8-AE08-5E834CE893D6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87614-95F7-499B-AB48-4CAB9620F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605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FD84-2D3F-40E8-AE08-5E834CE893D6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87614-95F7-499B-AB48-4CAB9620F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502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FD84-2D3F-40E8-AE08-5E834CE893D6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87614-95F7-499B-AB48-4CAB9620F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487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FD84-2D3F-40E8-AE08-5E834CE893D6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87614-95F7-499B-AB48-4CAB9620F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253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FD84-2D3F-40E8-AE08-5E834CE893D6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87614-95F7-499B-AB48-4CAB9620F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894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FD84-2D3F-40E8-AE08-5E834CE893D6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87614-95F7-499B-AB48-4CAB9620F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463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FD84-2D3F-40E8-AE08-5E834CE893D6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87614-95F7-499B-AB48-4CAB9620F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494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FD84-2D3F-40E8-AE08-5E834CE893D6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87614-95F7-499B-AB48-4CAB9620F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317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FD84-2D3F-40E8-AE08-5E834CE893D6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87614-95F7-499B-AB48-4CAB9620F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319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FD84-2D3F-40E8-AE08-5E834CE893D6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87614-95F7-499B-AB48-4CAB9620F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711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FD84-2D3F-40E8-AE08-5E834CE893D6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87614-95F7-499B-AB48-4CAB9620F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675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BFD84-2D3F-40E8-AE08-5E834CE893D6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87614-95F7-499B-AB48-4CAB9620F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637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7" Type="http://schemas.openxmlformats.org/officeDocument/2006/relationships/image" Target="../media/image4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0.jpeg"/><Relationship Id="rId7" Type="http://schemas.openxmlformats.org/officeDocument/2006/relationships/image" Target="../media/image74.png"/><Relationship Id="rId12" Type="http://schemas.openxmlformats.org/officeDocument/2006/relationships/image" Target="../media/image7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11" Type="http://schemas.openxmlformats.org/officeDocument/2006/relationships/image" Target="../media/image78.jpeg"/><Relationship Id="rId5" Type="http://schemas.openxmlformats.org/officeDocument/2006/relationships/image" Target="../media/image72.jpeg"/><Relationship Id="rId10" Type="http://schemas.openxmlformats.org/officeDocument/2006/relationships/image" Target="../media/image77.jpeg"/><Relationship Id="rId4" Type="http://schemas.openxmlformats.org/officeDocument/2006/relationships/image" Target="../media/image71.jpg"/><Relationship Id="rId9" Type="http://schemas.openxmlformats.org/officeDocument/2006/relationships/image" Target="../media/image7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1368" y="566672"/>
            <a:ext cx="10513454" cy="2343412"/>
          </a:xfr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Музыкальная культура Восточной Пруссии.</a:t>
            </a:r>
            <a:r>
              <a:rPr lang="ru-RU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У истоков</a:t>
            </a:r>
            <a:r>
              <a:rPr lang="ru-RU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b="1" i="1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40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К 70-летию образования Калининградской области.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5201" y="3513628"/>
            <a:ext cx="7467828" cy="2926080"/>
          </a:xfr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Презентацию выполнила </a:t>
            </a:r>
            <a:r>
              <a:rPr lang="ru-RU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ru-RU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преподаватель по классу скрипки и гитары </a:t>
            </a:r>
          </a:p>
          <a:p>
            <a:pPr>
              <a:lnSpc>
                <a:spcPct val="100000"/>
              </a:lnSpc>
            </a:pPr>
            <a:r>
              <a:rPr lang="ru-RU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Новичкова Анжелика Николаевна</a:t>
            </a:r>
            <a:endParaRPr lang="ru-RU" b="1" i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>
              <a:lnSpc>
                <a:spcPct val="100000"/>
              </a:lnSpc>
            </a:pPr>
            <a:r>
              <a:rPr lang="ru-RU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МБУ ДО МШ им.Таривердиева М.Л.</a:t>
            </a:r>
          </a:p>
          <a:p>
            <a:pPr>
              <a:lnSpc>
                <a:spcPct val="100000"/>
              </a:lnSpc>
            </a:pPr>
            <a:r>
              <a:rPr lang="ru-RU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2017 год</a:t>
            </a:r>
            <a:endParaRPr lang="ru-RU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226" y="3201492"/>
            <a:ext cx="2243106" cy="3336170"/>
          </a:xfrm>
          <a:prstGeom prst="rect">
            <a:avLst/>
          </a:prstGeom>
          <a:ln w="57150" cmpd="sng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8924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3007207" y="3945555"/>
            <a:ext cx="6054291" cy="27431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Для простого населения, ремесленников и крестьян, долгое время единственным развлечением было посещение балаганных зрелищ, знакомство с искусством странствующих комедиантов, фокусников, музыкантов, которые были носителями народной музыки.  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Эти странствующие артисты были универсальными мастерами: они сочетали пение, пляску, игру на различных инструментах с фокусничеством, цирковым искусством, кукольным театром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.</a:t>
            </a:r>
          </a:p>
        </p:txBody>
      </p:sp>
      <p:pic>
        <p:nvPicPr>
          <p:cNvPr id="7" name="Объект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51" y="187395"/>
            <a:ext cx="4447692" cy="3461498"/>
          </a:xfrm>
          <a:prstGeom prst="rect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</p:pic>
      <p:pic>
        <p:nvPicPr>
          <p:cNvPr id="8" name="Объект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90" y="269985"/>
            <a:ext cx="4561072" cy="3381166"/>
          </a:xfrm>
          <a:prstGeom prst="rect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</p:pic>
      <p:pic>
        <p:nvPicPr>
          <p:cNvPr id="6" name="Объект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288" y="187395"/>
            <a:ext cx="1598556" cy="3461498"/>
          </a:xfrm>
          <a:prstGeom prst="rect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41315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5010" y="5082139"/>
            <a:ext cx="11213432" cy="1318661"/>
          </a:xfr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Музыкальная культура и её развитие долгое время концентрировались в основном вокруг церкви. Здесь утверждались немецкое церковное пение, одноголосные хоралы. Церковь способствовала введению музыки в соборных и других школах. </a:t>
            </a:r>
            <a:endParaRPr lang="ru-RU" b="1" i="1" dirty="0">
              <a:solidFill>
                <a:schemeClr val="accent5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9" name="Picture 2" descr="Картинка 147 из 17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8704" y="606392"/>
            <a:ext cx="6747309" cy="4254366"/>
          </a:xfrm>
          <a:prstGeom prst="rect">
            <a:avLst/>
          </a:prstGeom>
          <a:noFill/>
          <a:ln w="57150" cmpd="thinThick">
            <a:solidFill>
              <a:srgbClr val="E6B681"/>
            </a:solidFill>
          </a:ln>
        </p:spPr>
      </p:pic>
    </p:spTree>
    <p:extLst>
      <p:ext uri="{BB962C8B-B14F-4D97-AF65-F5344CB8AC3E}">
        <p14:creationId xmlns:p14="http://schemas.microsoft.com/office/powerpoint/2010/main" val="2669881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5009" y="5082139"/>
            <a:ext cx="11521441" cy="1449290"/>
          </a:xfr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Только в 1413 году появился цех музыкантов, получивший первую охранную грамоту магистра. Изменения произошли при Фридрихе фон Заксене, который привёз с собой в Пруссию привычку к пышности и блеску. При его дворе стала звучать музыка, устраивались танцы. Музицирование приобрело характер постоянной службы у магистра.</a:t>
            </a:r>
            <a:endParaRPr lang="ru-RU" sz="2400" b="1" i="1" dirty="0">
              <a:solidFill>
                <a:schemeClr val="accent5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181650">
            <a:off x="581087" y="365125"/>
            <a:ext cx="5093529" cy="4254366"/>
          </a:xfrm>
          <a:prstGeom prst="rect">
            <a:avLst/>
          </a:prstGeom>
          <a:noFill/>
          <a:ln w="57150" cmpd="thinThick">
            <a:solidFill>
              <a:srgbClr val="E6B681"/>
            </a:solidFill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6" t="4932" r="7657" b="4110"/>
          <a:stretch/>
        </p:blipFill>
        <p:spPr bwMode="auto">
          <a:xfrm rot="369319">
            <a:off x="6308880" y="388032"/>
            <a:ext cx="5274644" cy="4254366"/>
          </a:xfrm>
          <a:prstGeom prst="rect">
            <a:avLst/>
          </a:prstGeom>
          <a:noFill/>
          <a:ln w="57150" cmpd="thinThick">
            <a:solidFill>
              <a:srgbClr val="E6B681"/>
            </a:solidFill>
          </a:ln>
        </p:spPr>
      </p:pic>
    </p:spTree>
    <p:extLst>
      <p:ext uri="{BB962C8B-B14F-4D97-AF65-F5344CB8AC3E}">
        <p14:creationId xmlns:p14="http://schemas.microsoft.com/office/powerpoint/2010/main" val="1093853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78770" y="365125"/>
            <a:ext cx="4504986" cy="1713932"/>
          </a:xfr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Инструментами музыкантов были труба, дудка, литавры, скрипка, тромбон, лира. </a:t>
            </a:r>
            <a:endParaRPr lang="ru-RU" sz="28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Picture 2" descr="http://guitarra-antiqua.narod.ru/cordofonos/vielg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6170" y="365125"/>
            <a:ext cx="3873624" cy="2582416"/>
          </a:xfrm>
          <a:prstGeom prst="rect">
            <a:avLst/>
          </a:prstGeom>
          <a:noFill/>
          <a:ln w="57150" cmpd="sng">
            <a:solidFill>
              <a:schemeClr val="accent2">
                <a:lumMod val="50000"/>
              </a:schemeClr>
            </a:solidFill>
          </a:ln>
        </p:spPr>
      </p:pic>
      <p:pic>
        <p:nvPicPr>
          <p:cNvPr id="8" name="Picture 2" descr="http://cs1926.userapi.com/u15274472/96868702/x_03b036e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9295" y="3559849"/>
            <a:ext cx="3688085" cy="3002536"/>
          </a:xfrm>
          <a:prstGeom prst="rect">
            <a:avLst/>
          </a:prstGeom>
          <a:noFill/>
          <a:ln w="57150" cmpd="sng">
            <a:solidFill>
              <a:schemeClr val="accent2">
                <a:lumMod val="50000"/>
              </a:schemeClr>
            </a:solidFill>
          </a:ln>
        </p:spPr>
      </p:pic>
      <p:pic>
        <p:nvPicPr>
          <p:cNvPr id="9" name="Picture 2" descr="http://cs4303.userapi.com/u15274472/96868702/x_54cbea8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770" y="2417723"/>
            <a:ext cx="3483136" cy="3002536"/>
          </a:xfrm>
          <a:prstGeom prst="rect">
            <a:avLst/>
          </a:prstGeom>
          <a:noFill/>
          <a:ln w="57150" cmpd="sng">
            <a:solidFill>
              <a:schemeClr val="accent2">
                <a:lumMod val="50000"/>
              </a:schemeClr>
            </a:solidFill>
          </a:ln>
        </p:spPr>
      </p:pic>
      <p:pic>
        <p:nvPicPr>
          <p:cNvPr id="10" name="Picture 4" descr="http://cs1926.userapi.com/u15274472/96868702/x_01e99f8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04769" y="1688350"/>
            <a:ext cx="3644319" cy="4895496"/>
          </a:xfrm>
          <a:prstGeom prst="rect">
            <a:avLst/>
          </a:prstGeom>
          <a:noFill/>
          <a:ln w="57150" cmpd="sng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42945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cs1926.userapi.com/u15274472/96868702/x_ba4961c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98465" y="3857054"/>
            <a:ext cx="2664296" cy="2664296"/>
          </a:xfrm>
          <a:prstGeom prst="rect">
            <a:avLst/>
          </a:prstGeom>
          <a:noFill/>
          <a:ln w="57150" cmpd="sng">
            <a:solidFill>
              <a:schemeClr val="accent2">
                <a:lumMod val="50000"/>
              </a:schemeClr>
            </a:solidFill>
            <a:prstDash val="solid"/>
          </a:ln>
        </p:spPr>
      </p:pic>
      <p:pic>
        <p:nvPicPr>
          <p:cNvPr id="11" name="Picture 4" descr="http://cs1928.userapi.com/u15274472/96868702/x_7375781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2540" y="3336686"/>
            <a:ext cx="4948978" cy="3339278"/>
          </a:xfrm>
          <a:prstGeom prst="rect">
            <a:avLst/>
          </a:prstGeom>
          <a:noFill/>
          <a:ln w="57150" cmpd="sng">
            <a:solidFill>
              <a:schemeClr val="accent2">
                <a:lumMod val="50000"/>
              </a:schemeClr>
            </a:solidFill>
          </a:ln>
        </p:spPr>
      </p:pic>
      <p:pic>
        <p:nvPicPr>
          <p:cNvPr id="13" name="Picture 2" descr="http://cs1926.userapi.com/u15274472/96868702/x_e172aab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22980" y="153205"/>
            <a:ext cx="3428097" cy="2967754"/>
          </a:xfrm>
          <a:prstGeom prst="rect">
            <a:avLst/>
          </a:prstGeom>
          <a:noFill/>
          <a:ln w="57150" cmpd="sng">
            <a:solidFill>
              <a:schemeClr val="accent2">
                <a:lumMod val="50000"/>
              </a:schemeClr>
            </a:solidFill>
          </a:ln>
        </p:spPr>
      </p:pic>
      <p:pic>
        <p:nvPicPr>
          <p:cNvPr id="14" name="Picture 2" descr="http://cs4303.userapi.com/u15274472/96868702/x_c95432e7.jpg"/>
          <p:cNvPicPr>
            <a:picLocks noChangeAspect="1" noChangeArrowheads="1"/>
          </p:cNvPicPr>
          <p:nvPr/>
        </p:nvPicPr>
        <p:blipFill>
          <a:blip r:embed="rId6" cstate="print"/>
          <a:srcRect l="1102" t="3213" r="835"/>
          <a:stretch>
            <a:fillRect/>
          </a:stretch>
        </p:blipFill>
        <p:spPr bwMode="auto">
          <a:xfrm>
            <a:off x="8595361" y="259881"/>
            <a:ext cx="3391580" cy="3009427"/>
          </a:xfrm>
          <a:prstGeom prst="rect">
            <a:avLst/>
          </a:prstGeom>
          <a:noFill/>
          <a:ln w="57150" cmpd="sng">
            <a:solidFill>
              <a:schemeClr val="accent2">
                <a:lumMod val="50000"/>
              </a:schemeClr>
            </a:solidFill>
          </a:ln>
        </p:spPr>
      </p:pic>
      <p:pic>
        <p:nvPicPr>
          <p:cNvPr id="12" name="Picture 2" descr="http://cs1928.userapi.com/u15274472/96868702/x_5fd3a24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1297" y="3829397"/>
            <a:ext cx="2664296" cy="2719611"/>
          </a:xfrm>
          <a:prstGeom prst="rect">
            <a:avLst/>
          </a:prstGeom>
          <a:noFill/>
          <a:ln w="57150" cmpd="sng">
            <a:solidFill>
              <a:schemeClr val="accent2">
                <a:lumMod val="50000"/>
              </a:schemeClr>
            </a:solidFill>
          </a:ln>
        </p:spPr>
      </p:pic>
      <p:pic>
        <p:nvPicPr>
          <p:cNvPr id="15" name="Picture 2" descr="http://cs4303.userapi.com/u15274472/96868702/x_4f60630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1297" y="259881"/>
            <a:ext cx="3167401" cy="2988192"/>
          </a:xfrm>
          <a:prstGeom prst="rect">
            <a:avLst/>
          </a:prstGeom>
          <a:noFill/>
          <a:ln w="57150" cmpd="sng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47067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319" y="218688"/>
            <a:ext cx="6689558" cy="6490120"/>
          </a:xfr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2800" b="1" u="sng" dirty="0">
                <a:solidFill>
                  <a:srgbClr val="002060"/>
                </a:solidFill>
                <a:latin typeface="Monotype Corsiva" panose="03010101010201010101" pitchFamily="66" charset="0"/>
              </a:rPr>
              <a:t>Альбрехт </a:t>
            </a:r>
            <a:r>
              <a:rPr lang="ru-RU" sz="2800" b="1" u="sng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Бранденбург –Ансбахский </a:t>
            </a:r>
            <a:r>
              <a:rPr lang="ru-RU" sz="2800" b="1" i="1" u="sng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– </a:t>
            </a:r>
            <a:r>
              <a:rPr lang="ru-RU" sz="28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2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великий магистр Тевтонского Ордена (1511-1525)</a:t>
            </a:r>
            <a:br>
              <a:rPr lang="ru-RU" sz="22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2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Герцог Пруссии (1525-1568)</a:t>
            </a:r>
            <a:br>
              <a:rPr lang="ru-RU" sz="22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2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При Альбрехте развитие культуры получило мощный толчок.  Заботясь </a:t>
            </a:r>
            <a:r>
              <a:rPr lang="ru-RU" sz="22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о просвещении подданных в лютеранском духе и невзирая на расходы, герцог приглашал в страну образованных людей. </a:t>
            </a:r>
            <a:r>
              <a:rPr lang="ru-RU" sz="22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Он переписывался со многими художниками и музыкантами, приглашал их ко двору. Альбрехт </a:t>
            </a:r>
            <a:r>
              <a:rPr lang="ru-RU" sz="22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основал в своей стране школы, гимназию и в 1544 году университет в Кёнигсберге (Collegium Albertinum</a:t>
            </a:r>
            <a:r>
              <a:rPr lang="ru-RU" sz="22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), впоследствии ставшим крупным научным центром.</a:t>
            </a:r>
            <a:r>
              <a:rPr lang="ru-RU" sz="22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sz="22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2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Подражая примеру европейских княжеских дворов, Альбрехт завёл свой хор и инструментальную капеллу, во главе которых стояли приглашённые музыканты, принимал личное участие в составлении сборников песен Пруссии и был даже автором хорала «Все будет так, как хочет Господь». В 1527 году в Кенигсберге вышли из печати два </a:t>
            </a:r>
            <a:r>
              <a:rPr lang="ru-RU" sz="22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его церковных </a:t>
            </a:r>
            <a:r>
              <a:rPr lang="ru-RU" sz="22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песенника. </a:t>
            </a:r>
            <a:r>
              <a:rPr lang="ru-RU" sz="22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В 1540 году придворный капельмейстер Альбрехта Ганс Кугельманн опубликовал “Книгу мелодий хоралов”...</a:t>
            </a:r>
            <a:br>
              <a:rPr lang="ru-RU" sz="22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2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С приходом Альбрехта Бранденбургского </a:t>
            </a:r>
            <a:r>
              <a:rPr lang="ru-RU" sz="22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Восточная </a:t>
            </a:r>
            <a:r>
              <a:rPr lang="ru-RU" sz="22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Пруссия становится страной музыки, </a:t>
            </a:r>
            <a:r>
              <a:rPr lang="ru-RU" sz="22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Кёнигсберг – ведущим музыкальным городом.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211" y="218688"/>
            <a:ext cx="2577737" cy="3369243"/>
          </a:xfrm>
          <a:ln w="57150">
            <a:solidFill>
              <a:schemeClr val="accent2">
                <a:lumMod val="50000"/>
              </a:schemeClr>
            </a:solidFill>
          </a:ln>
        </p:spPr>
      </p:pic>
      <p:pic>
        <p:nvPicPr>
          <p:cNvPr id="5" name="Объект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16" y="287383"/>
            <a:ext cx="2111843" cy="3143306"/>
          </a:xfrm>
          <a:prstGeom prst="rect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98228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319" y="218688"/>
            <a:ext cx="6689558" cy="4222683"/>
          </a:xfr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Творчество </a:t>
            </a:r>
            <a:r>
              <a:rPr lang="ru-RU" sz="20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композитора Генриха </a:t>
            </a:r>
            <a:r>
              <a:rPr lang="ru-RU" sz="2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Альберта (1604-1651) </a:t>
            </a:r>
            <a:r>
              <a:rPr lang="ru-RU" sz="20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и поэта </a:t>
            </a:r>
            <a:r>
              <a:rPr lang="ru-RU" sz="2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Симона Даха (1605-1659) </a:t>
            </a:r>
            <a:r>
              <a:rPr lang="ru-RU" sz="20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сыграло существенную роль в истории песни немецкого барокко. </a:t>
            </a:r>
            <a:r>
              <a:rPr lang="ru-RU" sz="2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В 1650 году Симон </a:t>
            </a:r>
            <a:r>
              <a:rPr lang="ru-RU" sz="20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Дах, вместе со своим другом </a:t>
            </a:r>
            <a:r>
              <a:rPr lang="ru-RU" sz="2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Генрихом </a:t>
            </a:r>
            <a:r>
              <a:rPr lang="ru-RU" sz="20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Альбертом, органистом Кафедрального собора Кёнигсберга, основывают поэтический кружок "Ревнителей бренности", который объединяет многих поэтов и музыкантов того времени. Члены кружка чаще всего собирались в "Тыквенной хижине", так они называли сад Генриха Альберта, что располагался на берегу реки Преголи на острове Ломзе (сейчас в Калининграде на этом месте построена так называемая "Рыбная </a:t>
            </a:r>
            <a:r>
              <a:rPr lang="ru-RU" sz="2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деревня»). </a:t>
            </a:r>
            <a:r>
              <a:rPr lang="ru-RU" sz="20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А "Тыквенной хижиной" сад прозвали потому, что больше всего у Альберта произрастало тыкв, на которых богемная публика, как пишут, любила царапать всякие поэтические строчки</a:t>
            </a:r>
            <a:r>
              <a:rPr lang="ru-RU" sz="2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. </a:t>
            </a:r>
            <a:r>
              <a:rPr lang="ru-RU" sz="20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Симон </a:t>
            </a:r>
            <a:r>
              <a:rPr lang="ru-RU" sz="2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Дах - автор </a:t>
            </a:r>
            <a:r>
              <a:rPr lang="ru-RU" sz="20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стихов знаменитой </a:t>
            </a:r>
            <a:r>
              <a:rPr lang="ru-RU" sz="2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песни «</a:t>
            </a:r>
            <a:r>
              <a:rPr lang="ru-RU" sz="20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Анхен из Тарау</a:t>
            </a:r>
            <a:r>
              <a:rPr lang="ru-RU" sz="2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» (Анхен – современница авторов), а Генрих Альберт – автор музыки к ней.</a:t>
            </a:r>
            <a:endParaRPr lang="ru-RU" sz="20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512" y="218688"/>
            <a:ext cx="2263135" cy="3369243"/>
          </a:xfrm>
          <a:ln w="57150">
            <a:solidFill>
              <a:schemeClr val="accent2">
                <a:lumMod val="50000"/>
              </a:schemeClr>
            </a:solidFill>
          </a:ln>
        </p:spPr>
      </p:pic>
      <p:pic>
        <p:nvPicPr>
          <p:cNvPr id="5" name="Объект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5" t="260" r="39902" b="-260"/>
          <a:stretch/>
        </p:blipFill>
        <p:spPr>
          <a:xfrm>
            <a:off x="216941" y="241066"/>
            <a:ext cx="2029097" cy="3346865"/>
          </a:xfrm>
          <a:prstGeom prst="rect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370660" y="3666308"/>
            <a:ext cx="2350838" cy="3928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Симон Дах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6070" y="3671147"/>
            <a:ext cx="2350838" cy="3928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Памятник Анхен а Клайпеде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8" name="Объект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85" y="4629785"/>
            <a:ext cx="3274423" cy="2014855"/>
          </a:xfrm>
          <a:prstGeom prst="rect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333218" y="6111963"/>
            <a:ext cx="2874967" cy="5326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Памятный камень Анхен в Черняховске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39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039" y="60961"/>
            <a:ext cx="6348549" cy="6662056"/>
          </a:xfr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2800" b="1" u="sng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Фридрих </a:t>
            </a:r>
            <a:r>
              <a:rPr lang="en-US" sz="2800" b="1" u="sng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II </a:t>
            </a:r>
            <a:r>
              <a:rPr lang="ru-RU" sz="2800" b="1" u="sng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Великий</a:t>
            </a:r>
            <a:r>
              <a:rPr lang="ru-RU" sz="28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2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Король Пруссии</a:t>
            </a:r>
            <a:br>
              <a:rPr lang="ru-RU" sz="22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2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(с 31 </a:t>
            </a:r>
            <a:r>
              <a:rPr lang="ru-RU" sz="22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мая </a:t>
            </a:r>
            <a:r>
              <a:rPr lang="ru-RU" sz="22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1740 по </a:t>
            </a:r>
            <a:r>
              <a:rPr lang="ru-RU" sz="22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17 августа 1786)</a:t>
            </a:r>
            <a:r>
              <a:rPr lang="ru-RU" sz="22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sz="22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0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 Фридрих проявил себя как покровитель наук и искусств. Он учредил в 1742 году Королевскую </a:t>
            </a:r>
            <a:r>
              <a:rPr lang="ru-RU" sz="20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оперу. Открытие </a:t>
            </a:r>
            <a:r>
              <a:rPr lang="ru-RU" sz="20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(премьерная постановка оперы «Клеопатра и Цезарь» К. Г. Грауна) Королевской оперы состоялось ещё в недостроенном здании 7 декабря </a:t>
            </a:r>
            <a:r>
              <a:rPr lang="ru-RU" sz="20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1742.  </a:t>
            </a:r>
            <a:r>
              <a:rPr lang="ru-RU" sz="20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Кроме того, король был сам одарён музыкально, играл на флейте и сочинял музыку (</a:t>
            </a:r>
            <a:r>
              <a:rPr lang="ru-RU" sz="2000" b="1" i="1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ок</a:t>
            </a:r>
            <a:r>
              <a:rPr lang="ru-RU" sz="20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. 100 сонат и 4 симфонии, концерты для флейты сочинения Фридриха II до сих пор входят в репертуар исполнителей на этом инструменте). В области музыки Фридрих II прославился также тем, что в 1747 году пригласил к себе в Потсдам Иоганна Себастьяна Баха. Результатом этой встречи стало Музыкальное приношение Баха — цикл из нескольких пьес, написанных на тему, сочинённую и предложенную Баху королём. При дворе короля жили и работали крупные композиторы своего времени, среди них: флейтист, композитор, крупнейший музыкальный теоретик того времени и личный учитель короля по флейте Иоганн Иоахим Кванц, которого он предпочитал и ценил выше всех других служивших у него музыкантов, сын Иоганна Себастьяна Баха композитор Карл Филипп Эммануил, композитор и клавесинист Кристоф Шаффрат, композитор Карл Генрих Граун, Иоганн Готлиб Граун, композитор, лютнист и музыкальный теоретик Эрнст Готлиб Барон, знаменитый чешский композитор и скрипач Франтишек Бенда, для капеллы которого приобретались инструменты лучших итальянских мастеров Амати и Страдивари.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6420" y="453817"/>
            <a:ext cx="2577737" cy="3237682"/>
          </a:xfrm>
          <a:ln w="57150">
            <a:solidFill>
              <a:schemeClr val="accent2">
                <a:lumMod val="50000"/>
              </a:schemeClr>
            </a:solidFill>
          </a:ln>
        </p:spPr>
      </p:pic>
      <p:pic>
        <p:nvPicPr>
          <p:cNvPr id="5" name="Объект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18470" y="453817"/>
            <a:ext cx="2429691" cy="3233795"/>
          </a:xfrm>
          <a:prstGeom prst="rect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31014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6516" y="3381263"/>
            <a:ext cx="2350838" cy="392856"/>
          </a:xfr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Иоганн Себастьян Бах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6328" y="190795"/>
            <a:ext cx="2299066" cy="3057501"/>
          </a:xfrm>
          <a:ln w="57150">
            <a:solidFill>
              <a:schemeClr val="accent2">
                <a:lumMod val="50000"/>
              </a:schemeClr>
            </a:solidFill>
          </a:ln>
        </p:spPr>
      </p:pic>
      <p:pic>
        <p:nvPicPr>
          <p:cNvPr id="5" name="Объект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75367" y="190796"/>
            <a:ext cx="2271987" cy="3127169"/>
          </a:xfrm>
          <a:prstGeom prst="rect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58798" y="3317965"/>
            <a:ext cx="2350838" cy="3928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Иоганн Иоахим Кванц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496704" y="3424591"/>
            <a:ext cx="2350838" cy="3928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Карл </a:t>
            </a:r>
            <a:r>
              <a:rPr lang="ru-RU" sz="1600" b="1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Фи́липп</a:t>
            </a:r>
            <a:r>
              <a:rPr lang="ru-RU" sz="16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Эмануэ́ль</a:t>
            </a:r>
            <a:r>
              <a:rPr lang="ru-RU" sz="16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 Бах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8" name="Объект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02958" y="158949"/>
            <a:ext cx="2373086" cy="3190861"/>
          </a:xfrm>
          <a:prstGeom prst="rect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</p:pic>
      <p:pic>
        <p:nvPicPr>
          <p:cNvPr id="9" name="Объект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40662" y="3349810"/>
            <a:ext cx="2293921" cy="2784029"/>
          </a:xfrm>
          <a:prstGeom prst="rect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616135" y="6179994"/>
            <a:ext cx="2350838" cy="3928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>
                <a:solidFill>
                  <a:srgbClr val="002060"/>
                </a:solidFill>
                <a:latin typeface="Monotype Corsiva" panose="03010101010201010101" pitchFamily="66" charset="0"/>
              </a:rPr>
              <a:t> Карл Генрих Граун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1" name="Объект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47354" y="3424591"/>
            <a:ext cx="2202990" cy="2784029"/>
          </a:xfrm>
          <a:prstGeom prst="rect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7210392" y="6270017"/>
            <a:ext cx="2276914" cy="3928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Франтишек Бенда 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055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40229" y="5947953"/>
            <a:ext cx="10633165" cy="714103"/>
          </a:xfr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Карл </a:t>
            </a:r>
            <a:r>
              <a:rPr lang="ru-RU" sz="1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Филипп Эмануэль Бах аккомпанирует Фридриху </a:t>
            </a:r>
            <a:r>
              <a:rPr lang="ru-RU" sz="1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Великому</a:t>
            </a:r>
            <a:r>
              <a:rPr lang="ru-RU" sz="1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sz="1800" b="1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1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Адольф фон Менцель. Флейтовый концерт в </a:t>
            </a:r>
            <a:r>
              <a:rPr lang="ru-RU" sz="1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Сан - Суси</a:t>
            </a:r>
            <a:r>
              <a:rPr lang="ru-RU" sz="1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.  </a:t>
            </a:r>
            <a:r>
              <a:rPr lang="ru-RU" sz="1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1852 г. </a:t>
            </a:r>
            <a:r>
              <a:rPr lang="ru-RU" sz="1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Старая национальная галерея. </a:t>
            </a:r>
            <a:endParaRPr lang="ru-RU" sz="18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Объект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548" y="600891"/>
            <a:ext cx="8560526" cy="4963885"/>
          </a:xfrm>
          <a:prstGeom prst="rect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32238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5062889" y="587141"/>
            <a:ext cx="6602930" cy="5047306"/>
          </a:xfr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i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Наша земля - Калининградская область России - является регионом, уникальным для европейской истории. Янтарные россыпи Самбии с древнейших времён сделали побережье юго-восточной Балтии притягательным для представителей различных народов европейского континента и даже далёкой Азии. </a:t>
            </a:r>
            <a:endParaRPr lang="ru-RU" sz="2400" b="1" i="1" dirty="0" smtClean="0">
              <a:solidFill>
                <a:srgbClr val="00206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Представители </a:t>
            </a:r>
            <a:r>
              <a:rPr lang="ru-RU" sz="2400" b="1" i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многих скандинавских и </a:t>
            </a:r>
            <a:r>
              <a:rPr lang="ru-RU" sz="2400" b="1" i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балтийских </a:t>
            </a:r>
            <a:r>
              <a:rPr lang="ru-RU" sz="2400" b="1" i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племенных регионов, разноэтничные подданные русских князей задолго до кровавой зари тевтонского завоевания посещали землю пруссов. Каждый из них приносил с собой частицу культуры своего региона, всё лучшее, что к тому времени обретало его племя, народ, государство. Из этих новаций складывалась раннесредневековая культура пруссов.  </a:t>
            </a:r>
            <a:endParaRPr lang="ru-RU" sz="2400" b="1" dirty="0">
              <a:solidFill>
                <a:srgbClr val="00206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just"/>
            <a:endParaRPr lang="ru-RU" sz="2400" dirty="0"/>
          </a:p>
        </p:txBody>
      </p:sp>
      <p:pic>
        <p:nvPicPr>
          <p:cNvPr id="6" name="Объект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60" y="317176"/>
            <a:ext cx="3884022" cy="3357842"/>
          </a:xfrm>
          <a:prstGeom prst="rect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</p:pic>
      <p:pic>
        <p:nvPicPr>
          <p:cNvPr id="5" name="Объект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90" y="3849188"/>
            <a:ext cx="3074961" cy="2689116"/>
          </a:xfrm>
          <a:prstGeom prst="rect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56705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039" y="330925"/>
            <a:ext cx="6348549" cy="6296297"/>
          </a:xfr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700" b="1" i="1" u="sng" dirty="0">
                <a:solidFill>
                  <a:srgbClr val="002060"/>
                </a:solidFill>
                <a:latin typeface="Monotype Corsiva" panose="03010101010201010101" pitchFamily="66" charset="0"/>
              </a:rPr>
              <a:t>Принцесса Анна Амалия Прусская: </a:t>
            </a:r>
            <a:r>
              <a:rPr lang="ru-RU" sz="2700" b="1" i="1" u="sng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sz="2700" b="1" i="1" u="sng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700" b="1" i="1" u="sng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композитор </a:t>
            </a:r>
            <a:r>
              <a:rPr lang="ru-RU" sz="2700" b="1" i="1" u="sng" dirty="0">
                <a:solidFill>
                  <a:srgbClr val="002060"/>
                </a:solidFill>
                <a:latin typeface="Monotype Corsiva" panose="03010101010201010101" pitchFamily="66" charset="0"/>
              </a:rPr>
              <a:t>и музыкант </a:t>
            </a:r>
            <a:r>
              <a:rPr lang="ru-RU" sz="20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sz="20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0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   (1723 - 1787)</a:t>
            </a:r>
            <a:br>
              <a:rPr lang="ru-RU" sz="20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0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Музыкально одарённая </a:t>
            </a:r>
            <a:r>
              <a:rPr lang="ru-RU" sz="20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Амалия, </a:t>
            </a:r>
            <a:r>
              <a:rPr lang="ru-RU" sz="20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младшая сестра короля Пруссии Фридриха </a:t>
            </a:r>
            <a:r>
              <a:rPr lang="ru-RU" sz="20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Великого, начала </a:t>
            </a:r>
            <a:r>
              <a:rPr lang="ru-RU" sz="20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уроки игры на клавесине и пианино в 17 лет, после смерти своего отца, «короля-солдата» Фридриха Вильгельма I, ненавидевшего музыку. В 21 год Амалия занялась </a:t>
            </a:r>
            <a:r>
              <a:rPr lang="ru-RU" sz="20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</a:t>
            </a:r>
            <a:r>
              <a:rPr lang="ru-RU" sz="20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композицией. Она также научилась играть на флейте, лютне, органе и скрипке. </a:t>
            </a:r>
            <a:r>
              <a:rPr lang="ru-RU" sz="20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Технике </a:t>
            </a:r>
            <a:r>
              <a:rPr lang="ru-RU" sz="20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композиции Амалию обучал Иоганн Филипп Кирнбергер. Амалия Прусская сочиняла кантаты, хоралы и марши.</a:t>
            </a:r>
            <a:br>
              <a:rPr lang="ru-RU" sz="20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Она прославилась </a:t>
            </a:r>
            <a:r>
              <a:rPr lang="ru-RU" sz="20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своей коллекцией в области исследования творчества Баха. Её собрание нот и манускриптов, так называемая «библиотека </a:t>
            </a:r>
            <a:r>
              <a:rPr lang="ru-RU" sz="20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Амалии», является </a:t>
            </a:r>
            <a:r>
              <a:rPr lang="ru-RU" sz="20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одним из экспонатов Государственной библиотеки в Берлине. </a:t>
            </a:r>
            <a:r>
              <a:rPr lang="ru-RU" sz="20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Следует </a:t>
            </a:r>
            <a:r>
              <a:rPr lang="ru-RU" sz="20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отдать дань уважения просвещенной принцессе: она всерьез увлекалась музыкой лейпцигского кантора и поддерживала отношения с его старшими сыновьями, стараясь узнать от них как можно больше об их отце. Ее личным учителем "музыки и контрапункта" был композитор и органист Иоганн Филипп </a:t>
            </a:r>
            <a:r>
              <a:rPr lang="ru-RU" sz="20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Кирнбергер,  </a:t>
            </a:r>
            <a:r>
              <a:rPr lang="ru-RU" sz="20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один из учеников "старого Баха".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01052" y="233357"/>
            <a:ext cx="2577737" cy="3223324"/>
          </a:xfrm>
          <a:ln w="57150">
            <a:solidFill>
              <a:schemeClr val="accent2">
                <a:lumMod val="50000"/>
              </a:schemeClr>
            </a:solidFill>
          </a:ln>
        </p:spPr>
      </p:pic>
      <p:pic>
        <p:nvPicPr>
          <p:cNvPr id="5" name="Объект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7380" y="172397"/>
            <a:ext cx="2429691" cy="3200250"/>
          </a:xfrm>
          <a:prstGeom prst="rect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</p:pic>
      <p:pic>
        <p:nvPicPr>
          <p:cNvPr id="6" name="Объект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87861" y="3788228"/>
            <a:ext cx="2127916" cy="2194562"/>
          </a:xfrm>
          <a:prstGeom prst="rect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9653570" y="5982790"/>
            <a:ext cx="2196499" cy="3928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Иоганн Филипп Кирнбергер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8" name="Объект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7645" y="3587932"/>
            <a:ext cx="1541418" cy="2394858"/>
          </a:xfrm>
          <a:prstGeom prst="rect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03975" y="6065035"/>
            <a:ext cx="2196499" cy="3928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>
                <a:solidFill>
                  <a:srgbClr val="002060"/>
                </a:solidFill>
                <a:latin typeface="Monotype Corsiva" panose="03010101010201010101" pitchFamily="66" charset="0"/>
              </a:rPr>
              <a:t>Карл Фридрих Цельтер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214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359" y="548639"/>
            <a:ext cx="7724504" cy="5686697"/>
          </a:xfr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2700" b="1" i="1" u="sng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Музыкальная культура Восточной Пруссии </a:t>
            </a:r>
            <a:r>
              <a:rPr lang="en-US" sz="2700" b="1" i="1" u="sng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XVIII-XIX </a:t>
            </a:r>
            <a:r>
              <a:rPr lang="ru-RU" sz="2700" b="1" i="1" u="sng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веков</a:t>
            </a:r>
            <a:br>
              <a:rPr lang="ru-RU" sz="2700" b="1" i="1" u="sng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700" b="1" i="1" u="sng" dirty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sz="2700" b="1" i="1" u="sng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2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В ХVI-ХIХ веках композиционная школа Восточной Пруссии была   сосредоточена в Кёнигсберге. Её представители, творцы музыки, писали разные произведения во всех  известных и признанных во всей Европе жанрах; язык музыки соответствовал общеевропейским традициям и тенденциям. </a:t>
            </a:r>
            <a:r>
              <a:rPr lang="ru-RU" sz="22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sz="22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2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sz="22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200" b="1" i="1" u="sng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Иоганн </a:t>
            </a:r>
            <a:r>
              <a:rPr lang="ru-RU" sz="2200" b="1" i="1" u="sng" dirty="0">
                <a:solidFill>
                  <a:srgbClr val="002060"/>
                </a:solidFill>
                <a:latin typeface="Monotype Corsiva" panose="03010101010201010101" pitchFamily="66" charset="0"/>
              </a:rPr>
              <a:t>Фридрих Рейхардт </a:t>
            </a:r>
            <a:r>
              <a:rPr lang="ru-RU" sz="22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(1752 - 1814) - композитор, писатель, пианист и музыкальный критик. Он учился в Кенигсберге, изучал философию, играл на скрипке, фортепьяно. Ещё в Лейпциге занимался у известного кантора церкви святого Фомы И.А. Хиллера. Он первым обратил внимание на талант Людвига ван Бетховена. Во времена наполеоновских войн Рейхардт перебрался в Кенигсберг, где писал музыку во всех тогда существующих жанрах.</a:t>
            </a:r>
            <a:br>
              <a:rPr lang="ru-RU" sz="22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2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Но большую популярность он получил, как автор песен (1500). Он является родоначальником баллады и немецкого лидершпиля (жанр драматической песни). На композитора влияла поэзия Гёте, и самый объёмный и лучший свой сборник он назвал «Песни, баллады и романсы Гёте» (1809-1811). 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02282" y="172397"/>
            <a:ext cx="2299073" cy="3223324"/>
          </a:xfrm>
          <a:ln w="57150">
            <a:solidFill>
              <a:schemeClr val="accent2">
                <a:lumMod val="50000"/>
              </a:schemeClr>
            </a:solidFill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9653568" y="3482633"/>
            <a:ext cx="2196499" cy="3928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Иоганн Фридрих Рейхардт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8" name="Объект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67" y="4075787"/>
            <a:ext cx="2542900" cy="2621104"/>
          </a:xfrm>
          <a:prstGeom prst="rect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51800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3096" y="283071"/>
            <a:ext cx="7724504" cy="6183085"/>
          </a:xfr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2700" b="1" i="1" u="sng" dirty="0">
                <a:solidFill>
                  <a:srgbClr val="002060"/>
                </a:solidFill>
                <a:latin typeface="Monotype Corsiva" panose="03010101010201010101" pitchFamily="66" charset="0"/>
              </a:rPr>
              <a:t>Эрнст    Теодор    Вильгельм    </a:t>
            </a:r>
            <a:r>
              <a:rPr lang="ru-RU" sz="2700" b="1" i="1" u="sng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Гофман</a:t>
            </a:r>
            <a:br>
              <a:rPr lang="ru-RU" sz="2700" b="1" i="1" u="sng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7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(1776 – 1822)</a:t>
            </a:r>
            <a:r>
              <a:rPr lang="ru-RU" sz="27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sz="27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7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 </a:t>
            </a:r>
            <a:r>
              <a:rPr lang="ru-RU" sz="27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конце XVIII века - в начале XIX века в университете Кенигсберга работал композитор,    писатель,    дирижёр,    музыкальный    критик,    певец,    ученик </a:t>
            </a:r>
            <a:r>
              <a:rPr lang="ru-RU" sz="27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Рейхардта   </a:t>
            </a:r>
            <a:r>
              <a:rPr lang="ru-RU" sz="27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-    Эрнст    Теодор    Вильгельм    Гофман. Гофман родился 24 января 1776 года в Кенигсберге. </a:t>
            </a:r>
            <a:r>
              <a:rPr lang="ru-RU" sz="27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7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У</a:t>
            </a:r>
            <a:r>
              <a:rPr lang="ru-RU" sz="27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чился </a:t>
            </a:r>
            <a:r>
              <a:rPr lang="ru-RU" sz="27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пению и игре на фортепиано и скрипке. Умел играть на арфе. </a:t>
            </a:r>
            <a:r>
              <a:rPr lang="ru-RU" sz="27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Первым </a:t>
            </a:r>
            <a:r>
              <a:rPr lang="ru-RU" sz="27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произведением, сделавшим молодого кенигсбержца знаменитым, </a:t>
            </a:r>
            <a:r>
              <a:rPr lang="ru-RU" sz="27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оказалась опера </a:t>
            </a:r>
            <a:r>
              <a:rPr lang="ru-RU" sz="27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"Ундина", которая до сих пор украшает репертуар многих театров мира. </a:t>
            </a:r>
            <a:r>
              <a:rPr lang="ru-RU" sz="27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К драмам Захария Вернера пишет музыку. Первая </a:t>
            </a:r>
            <a:r>
              <a:rPr lang="ru-RU" sz="27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из них «Крест у Балтийского моря» (1805 г.) на темы Восточной Пруссии. </a:t>
            </a:r>
            <a:r>
              <a:rPr lang="ru-RU" sz="27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Позднее </a:t>
            </a:r>
            <a:r>
              <a:rPr lang="ru-RU" sz="27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Гофман написал оперы «Русалка» (1813), «Аврора» (1812) и другие. Гофман считается основоположником романтической музыкальной эстетики.   Несмотря на тематику, характерную для эстетики романтизма, стилистика произведений Гофмана осталась близка классицизму.  </a:t>
            </a:r>
            <a:endParaRPr lang="ru-RU" sz="20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1244" y="294553"/>
            <a:ext cx="2299073" cy="3140590"/>
          </a:xfrm>
          <a:ln w="57150">
            <a:solidFill>
              <a:schemeClr val="accent2">
                <a:lumMod val="50000"/>
              </a:schemeClr>
            </a:solidFill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742530" y="3521797"/>
            <a:ext cx="2196499" cy="4452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>
                <a:solidFill>
                  <a:srgbClr val="002060"/>
                </a:solidFill>
                <a:latin typeface="Monotype Corsiva" panose="03010101010201010101" pitchFamily="66" charset="0"/>
              </a:rPr>
              <a:t>Эрнст    Теодор    Вильгельм    Гофман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8" name="Объект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6" y="4310208"/>
            <a:ext cx="3140522" cy="2155948"/>
          </a:xfrm>
          <a:prstGeom prst="rect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90564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0195" y="505097"/>
            <a:ext cx="7715794" cy="5538651"/>
          </a:xfr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3100" b="1" i="1" u="sng" dirty="0">
                <a:solidFill>
                  <a:srgbClr val="002060"/>
                </a:solidFill>
                <a:latin typeface="Monotype Corsiva" panose="03010101010201010101" pitchFamily="66" charset="0"/>
              </a:rPr>
              <a:t>XIX </a:t>
            </a:r>
            <a:r>
              <a:rPr lang="ru-RU" sz="3100" b="1" i="1" u="sng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век – период расцвета композиторской школы</a:t>
            </a:r>
            <a:br>
              <a:rPr lang="ru-RU" sz="3100" b="1" i="1" u="sng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800" b="1" i="1" u="sng" dirty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sz="2800" b="1" i="1" u="sng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7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 В течение XIX века музыка композиторов Восточной Пруссии уже всесторонне отражала только сформировавшиеся особенности эпохи романтизма, присущие ей эстетику и тематику. Значительный след в музыкальной жизни Кенигсберга оставил композитор, дирижер, музыкальный критик Генрих Дорн. В 1828-1832 годах Дорн работал директором Кёнигсбергского музыкального театра и капельмейстером. Г. Дорн - признанный автор церковной музыки, кантат, фортепианной музыки и песен, сочинял романтические оперы: «Оруженосцы Роланда», «Нищий», «Один день в России», «Нибелунги» и </a:t>
            </a:r>
            <a:r>
              <a:rPr lang="ru-RU" sz="27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др. Все </a:t>
            </a:r>
            <a:r>
              <a:rPr lang="ru-RU" sz="27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они были поставлены в Кёнигсбергском и Рижском оперных театрах.</a:t>
            </a:r>
            <a:endParaRPr lang="ru-RU" sz="20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86492" y="334777"/>
            <a:ext cx="2299073" cy="3065430"/>
          </a:xfrm>
          <a:ln w="57150">
            <a:solidFill>
              <a:schemeClr val="accent2">
                <a:lumMod val="50000"/>
              </a:schemeClr>
            </a:solidFill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9437778" y="3452521"/>
            <a:ext cx="2196499" cy="4452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>
                <a:solidFill>
                  <a:srgbClr val="002060"/>
                </a:solidFill>
                <a:latin typeface="Monotype Corsiva" panose="03010101010201010101" pitchFamily="66" charset="0"/>
              </a:rPr>
              <a:t>Генрих Дорн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8" name="Объект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569" y="4088097"/>
            <a:ext cx="2766916" cy="2155948"/>
          </a:xfrm>
          <a:prstGeom prst="rect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07223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0784" y="522696"/>
            <a:ext cx="2273300" cy="3065462"/>
          </a:xfrm>
          <a:ln w="57150">
            <a:solidFill>
              <a:schemeClr val="accent2">
                <a:lumMod val="50000"/>
              </a:schemeClr>
            </a:solidFill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60784" y="3831908"/>
            <a:ext cx="2196499" cy="4452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Рихард Вагнер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572691" y="522696"/>
            <a:ext cx="7252062" cy="54179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u="sng" dirty="0">
                <a:solidFill>
                  <a:srgbClr val="002060"/>
                </a:solidFill>
                <a:latin typeface="Monotype Corsiva" panose="03010101010201010101" pitchFamily="66" charset="0"/>
              </a:rPr>
              <a:t>Рихард Вагнер (1813-1883</a:t>
            </a:r>
            <a:r>
              <a:rPr lang="ru-RU" sz="2400" b="1" u="sng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)</a:t>
            </a:r>
          </a:p>
          <a:p>
            <a:pPr algn="ctr"/>
            <a:endParaRPr lang="ru-RU" sz="2400" b="1" u="sng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С 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музыкальной жизнью Кенигсберга связано имя и творчество этого величайшего мирового музыкального гения XIX века. </a:t>
            </a: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С 1836 года 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Р. Вагнер работал в </a:t>
            </a: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Кёнигсберге в театральном 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симфоническом оркестре, писал музыку, большей частью праздничные увертюры. </a:t>
            </a: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Немецкие 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музыкальные критики отмечали, что большое влияние на </a:t>
            </a: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Р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. Вагнера оказало творчество Гофмана, обусловившее его интерес к жизни Восточной Пруссии, её мифологии. Композитор стремился познать и проникнуться духом этого края, интересовался его историей, легендами. Этот опыт он воплотил в музыкальных произведениях </a:t>
            </a: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.</a:t>
            </a:r>
            <a:endParaRPr lang="ru-RU" sz="24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9" name="Объект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86" y="4520901"/>
            <a:ext cx="2135798" cy="2155948"/>
          </a:xfrm>
          <a:prstGeom prst="rect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1886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0195" y="505097"/>
            <a:ext cx="7715794" cy="5538651"/>
          </a:xfr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3100" b="1" i="1" u="sng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Отто Николаи (1810-1841)</a:t>
            </a:r>
            <a:br>
              <a:rPr lang="ru-RU" sz="3100" b="1" i="1" u="sng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800" b="1" i="1" u="sng" dirty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sz="2800" b="1" i="1" u="sng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Отто Николаи родился в семье кёнигсбергского музыканта. </a:t>
            </a:r>
            <a:r>
              <a:rPr lang="ru-RU" sz="27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Это самый одарённый сын Восточной Пруссии </a:t>
            </a:r>
            <a:r>
              <a:rPr lang="en-US" sz="27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XIX </a:t>
            </a:r>
            <a:r>
              <a:rPr lang="ru-RU" sz="27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века, прославившийся  </a:t>
            </a:r>
            <a:r>
              <a:rPr lang="ru-RU" sz="27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оперой «Виндзорские проказницы». Она была триумфально исполнена в Кенигсберге в апреле 1853 года. Это шедевр,   в   котором проявился   романтический   стиль   композитора,   объединяющий   черты итальянских   и   немецких   комических   </a:t>
            </a:r>
            <a:r>
              <a:rPr lang="ru-RU" sz="27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опер</a:t>
            </a:r>
            <a:r>
              <a:rPr lang="ru-RU" sz="27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.</a:t>
            </a:r>
            <a:br>
              <a:rPr lang="ru-RU" sz="27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7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В ней заметно воздействие итальянской </a:t>
            </a:r>
            <a:r>
              <a:rPr lang="ru-RU" sz="27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оперы - буффа </a:t>
            </a:r>
            <a:r>
              <a:rPr lang="ru-RU" sz="27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при сохранении преемствственных связей с австрийским зингшпилем (прежде всего В. А. Моцарта). В Кенигсберге основное внимание он уделял созданию музыкальных произведений, публиковал их в печати, объяснял свойства мелодий, раскрывая тем самым их особенности и всю красоту </a:t>
            </a:r>
            <a:r>
              <a:rPr lang="ru-RU" sz="27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песен</a:t>
            </a:r>
            <a:r>
              <a:rPr lang="ru-RU" sz="27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.</a:t>
            </a:r>
            <a:endParaRPr lang="ru-RU" sz="20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70126" y="590069"/>
            <a:ext cx="2515438" cy="3119781"/>
          </a:xfrm>
          <a:ln w="57150">
            <a:solidFill>
              <a:schemeClr val="accent2">
                <a:lumMod val="50000"/>
              </a:schemeClr>
            </a:solidFill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9329595" y="3844406"/>
            <a:ext cx="2196499" cy="4452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Отто Николаи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089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71" y="522696"/>
            <a:ext cx="2036851" cy="3065462"/>
          </a:xfrm>
          <a:ln w="57150">
            <a:solidFill>
              <a:schemeClr val="accent2">
                <a:lumMod val="50000"/>
              </a:schemeClr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572691" y="522696"/>
            <a:ext cx="7252062" cy="54179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u="sng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Герман Густав Гётц (Гёц) ( 1840-1876)</a:t>
            </a:r>
          </a:p>
          <a:p>
            <a:pPr algn="ctr"/>
            <a:endParaRPr lang="ru-RU" sz="2400" b="1" u="sng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Композитор, органист, пианист 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Герман Густав Гётц </a:t>
            </a: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родился в Кёнигсберге. За свою недолгую жизнь он написал 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две оперы, симфонию, «Весеннюю увертюру», концерты для фортепиано. Наиболее известной пьесой является «Звучание Отечества» оп.7, №7. Бессмертным творением немецкой сценической музыки стала его лучшая, весёлая опера «Укрощение строптивой» (по Шекспиру, либретто Видмана). Эти оперы и некоторые другие написаны в стиле классицизма. В произведениях инструментального жанра, написанных Гётцем, чувствуется настроение, близкое к романтизму: в их звучании слышится бесконечная грусть, присущая взморью и это настроение связано с миром идей Восточной Пруссии.</a:t>
            </a:r>
            <a:endParaRPr lang="ru-RU" sz="2400" b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endParaRPr lang="ru-RU" sz="24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963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551" y="4283192"/>
            <a:ext cx="3252924" cy="2026216"/>
          </a:xfrm>
          <a:ln w="57150">
            <a:solidFill>
              <a:schemeClr val="accent2">
                <a:lumMod val="50000"/>
              </a:schemeClr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41095" y="254235"/>
            <a:ext cx="7252062" cy="34388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u="sng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Расцвет хоровой музыки.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Во второй 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половине XIX века хоровую музыку </a:t>
            </a: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 Кенигсберге создавали 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композиторы </a:t>
            </a:r>
            <a:r>
              <a:rPr lang="ru-RU" sz="2400" b="1" u="sng" dirty="0">
                <a:solidFill>
                  <a:srgbClr val="002060"/>
                </a:solidFill>
                <a:latin typeface="Monotype Corsiva" panose="03010101010201010101" pitchFamily="66" charset="0"/>
              </a:rPr>
              <a:t>Христиан Урбан, Трунн, Келлер, Адольф Янцен.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 Но самые значительные произведения этого жанра были написаны композитором </a:t>
            </a:r>
            <a:r>
              <a:rPr lang="ru-RU" sz="2400" b="1" u="sng" dirty="0">
                <a:solidFill>
                  <a:srgbClr val="002060"/>
                </a:solidFill>
                <a:latin typeface="Monotype Corsiva" panose="03010101010201010101" pitchFamily="66" charset="0"/>
              </a:rPr>
              <a:t>Констанцем Бекнекером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С 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1872 года Бернекер преподавал в Академии пения в Кенигсберге, дирижировал на концертах, писал критические статьи о музыке, основное внимание уделял созданию музыкальных произведений церковного и хорового жанров. Его оратория «Юдифь», большие церковные кантаты «Вознесение Христа на небо» и «Христос моя жизнь» - являются значительными художественными памятниками восточно-прусской религиозной музыки. </a:t>
            </a: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70" y="186858"/>
            <a:ext cx="3794280" cy="2421589"/>
          </a:xfrm>
          <a:prstGeom prst="rect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098877" y="3816417"/>
            <a:ext cx="3794280" cy="29597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Во второй половине XIX века в Кенигсберге были популярны произведения композитора </a:t>
            </a:r>
            <a:r>
              <a:rPr lang="ru-RU" sz="2400" b="1" u="sng" dirty="0">
                <a:solidFill>
                  <a:srgbClr val="002060"/>
                </a:solidFill>
                <a:latin typeface="Monotype Corsiva" panose="03010101010201010101" pitchFamily="66" charset="0"/>
              </a:rPr>
              <a:t>Эрнста Шлипа. 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Сюжет его оперы «Мариенбург» основан на истории сражений рыцарей Ордена со славянами, татарами и включает любовные мотивы.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68870" y="2791326"/>
            <a:ext cx="3794280" cy="39848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Природой </a:t>
            </a:r>
            <a:r>
              <a:rPr lang="ru-RU" sz="2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нашего края, её народными песнями, произведениями поэтов Восточной   Пруссии      восхищался   композитор   конца  XIX   </a:t>
            </a:r>
            <a:r>
              <a:rPr lang="ru-RU" sz="2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века</a:t>
            </a:r>
            <a:r>
              <a:rPr lang="ru-RU" sz="20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000" b="1" u="sng" dirty="0">
                <a:solidFill>
                  <a:srgbClr val="002060"/>
                </a:solidFill>
                <a:latin typeface="Monotype Corsiva" panose="03010101010201010101" pitchFamily="66" charset="0"/>
              </a:rPr>
              <a:t>Карл Кампф. </a:t>
            </a:r>
            <a:r>
              <a:rPr lang="ru-RU" sz="20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В его песнях оживают картины Восточной Пруссии: «Утро Балтики», «Торжество утра». Он гармонизировал народные песни Восточной Пруссии, переложил их для мужского хора. В 1905 году создал сюиту «С балтийского края», в которой отразил своё восхищение Восточной Пруссией.	</a:t>
            </a:r>
          </a:p>
        </p:txBody>
      </p:sp>
    </p:spTree>
    <p:extLst>
      <p:ext uri="{BB962C8B-B14F-4D97-AF65-F5344CB8AC3E}">
        <p14:creationId xmlns:p14="http://schemas.microsoft.com/office/powerpoint/2010/main" val="4258596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" t="1298" r="4479" b="1934"/>
          <a:stretch/>
        </p:blipFill>
        <p:spPr>
          <a:xfrm>
            <a:off x="847024" y="407193"/>
            <a:ext cx="2261937" cy="3368843"/>
          </a:xfrm>
          <a:ln w="57150">
            <a:solidFill>
              <a:schemeClr val="accent2">
                <a:lumMod val="50000"/>
              </a:schemeClr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92617" y="137504"/>
            <a:ext cx="8170130" cy="50702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u="sng" dirty="0">
                <a:solidFill>
                  <a:srgbClr val="002060"/>
                </a:solidFill>
                <a:latin typeface="Monotype Corsiva" panose="03010101010201010101" pitchFamily="66" charset="0"/>
              </a:rPr>
              <a:t> Музыкальная жизнь </a:t>
            </a:r>
            <a:r>
              <a:rPr lang="ru-RU" sz="2400" b="1" u="sng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Кенигсберга </a:t>
            </a:r>
            <a:r>
              <a:rPr lang="ru-RU" sz="2400" b="1" u="sng" dirty="0">
                <a:solidFill>
                  <a:srgbClr val="002060"/>
                </a:solidFill>
                <a:latin typeface="Monotype Corsiva" panose="03010101010201010101" pitchFamily="66" charset="0"/>
              </a:rPr>
              <a:t>конца XIX – начала XX </a:t>
            </a:r>
            <a:r>
              <a:rPr lang="ru-RU" sz="2400" b="1" u="sng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века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 Во второй половине XIX века в Кенигсберге шло бурное развитие музыкальной     жизни. Создавалось     очень    много    музыкальных    обществ: «Филармония», «Мелодия», «Кенигсбергское общество хорового пения» и «Певческая академия</a:t>
            </a: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». </a:t>
            </a:r>
            <a:r>
              <a:rPr lang="ru-RU" sz="24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 1879 </a:t>
            </a:r>
            <a:r>
              <a:rPr lang="ru-RU" sz="24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году в Кенигсберге впервые была поставлена опера Бизе «Кармен». Вершиной этого подъёма стало основание </a:t>
            </a:r>
            <a:r>
              <a:rPr lang="ru-RU" sz="24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Кенигсбергской </a:t>
            </a:r>
            <a:r>
              <a:rPr lang="ru-RU" sz="24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консерватории</a:t>
            </a:r>
            <a:r>
              <a:rPr lang="ru-RU" sz="24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.</a:t>
            </a:r>
          </a:p>
          <a:p>
            <a:pPr algn="ctr"/>
            <a:r>
              <a:rPr lang="ru-RU" sz="24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В 1907 году в </a:t>
            </a:r>
            <a:r>
              <a:rPr lang="ru-RU" sz="24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Кенигсберге, </a:t>
            </a:r>
            <a:r>
              <a:rPr lang="ru-RU" sz="24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освятили католическую кирху Святого Семейства в неоготическом </a:t>
            </a:r>
            <a:r>
              <a:rPr lang="ru-RU" sz="24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стиле, которой </a:t>
            </a:r>
            <a:r>
              <a:rPr lang="ru-RU" sz="24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примерно через 70 лет суждено будет стать концертным залом Калининградской филармонии и главным очагом музыкальной жизни города</a:t>
            </a:r>
            <a:r>
              <a:rPr lang="ru-RU" sz="24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.</a:t>
            </a:r>
          </a:p>
          <a:p>
            <a:pPr algn="ctr"/>
            <a:r>
              <a:rPr lang="ru-RU" sz="24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Перед 1-й Мировой войной значительным событием было торжественное открытие Городского зала (Штадтхалле) 27 марта 1912 года. </a:t>
            </a:r>
            <a:r>
              <a:rPr lang="ru-RU" sz="24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Сразу </a:t>
            </a:r>
            <a:r>
              <a:rPr lang="ru-RU" sz="24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после открытия Городской зал стал центром культурной и музыкальной жизни города. </a:t>
            </a:r>
          </a:p>
        </p:txBody>
      </p:sp>
      <p:pic>
        <p:nvPicPr>
          <p:cNvPr id="4" name="Объект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52" y="4546622"/>
            <a:ext cx="3609473" cy="2069141"/>
          </a:xfrm>
          <a:prstGeom prst="rect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69280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71" y="556305"/>
            <a:ext cx="2036851" cy="2998244"/>
          </a:xfrm>
          <a:ln w="57150">
            <a:solidFill>
              <a:schemeClr val="accent2">
                <a:lumMod val="50000"/>
              </a:schemeClr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572691" y="522696"/>
            <a:ext cx="8427720" cy="54179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К началу тридцатых годов композитор из Кёнигсберга, Хэрберт Бруст </a:t>
            </a: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искал автора текста для своей «Оратории Родины</a:t>
            </a: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».  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На публикацию в «Кёнигсберской газете» откликнулся поэт Эрих Ханнигхофер (</a:t>
            </a: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1908  - 1945).  Он нашёл 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для оратории слова, запечатлевшие образ родины в великолепных картинах. Почти предвидя трагическую судьбу страны, он подарил картину Восточной Пруссии дню сегодняшнему: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Родина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, мы зовём тебя!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Пой с нами песню твоих просторов!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Пой с нами хорал твоей судьбы!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Пой с нами, немецкий народ,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Песнь Восточной Пруссии…!</a:t>
            </a:r>
          </a:p>
          <a:p>
            <a:pPr algn="ctr"/>
            <a:endParaRPr lang="ru-RU" sz="2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   Так начиналась эта великолепная кантата любви к родине и замирала в трогательном заключительном пении хора: «Страна тёмных лесов и хрустальных озёр….».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Хэрберт </a:t>
            </a: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Бруст, 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вдохнул жизнь в слова своими гармониями  </a:t>
            </a: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и мелодиями.</a:t>
            </a:r>
            <a:endParaRPr lang="ru-RU" sz="2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   В начале 1933 года оратория «Восточная Пруссия» была впервые транслирована по радио Остмарка в Кёнигсберге и нашла большой отклик в народе.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64646" y="3670235"/>
            <a:ext cx="2196499" cy="4452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Херберт</a:t>
            </a:r>
            <a:r>
              <a:rPr lang="ru-RU" sz="1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Бруст (1900-1968)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17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7996" y="445798"/>
            <a:ext cx="7334450" cy="5464114"/>
          </a:xfr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Пруссы - одно из племён Балтии, с середины V в. н.э. до Нового времени обитавшее на Самбии и в её окрестностях входившее в западнобалтскую языковую группу и являющееся неотъемлимой частью балтийского этно-культурного единства. Культура этого племени является составной частью общеевропейского культурного наследия</a:t>
            </a:r>
            <a:r>
              <a:rPr lang="ru-RU" sz="24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.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4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  Фундаментом для прусской культуры стал массив культурного наследия народа эстиев. Правда, анализ древностей эстиев показывает и оборотную сторону многовекового пользования янтарной сокровищницей Балтии. Избыток прибывающих в обмен на янтарь готовых изделий негативно повлиял на прогресс  культуры эстиев. Эта культура так и осталась "лоскутной", её единый облик не сформировался</a:t>
            </a:r>
            <a:r>
              <a:rPr lang="ru-RU" sz="24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68" y="445798"/>
            <a:ext cx="2676123" cy="3811698"/>
          </a:xfrm>
          <a:ln w="57150">
            <a:solidFill>
              <a:schemeClr val="accent2">
                <a:lumMod val="50000"/>
              </a:schemeClr>
            </a:solidFill>
          </a:ln>
        </p:spPr>
      </p:pic>
      <p:pic>
        <p:nvPicPr>
          <p:cNvPr id="6" name="Объект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559" y="4491537"/>
            <a:ext cx="2676123" cy="2039205"/>
          </a:xfrm>
          <a:prstGeom prst="rect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75349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946469" y="322399"/>
            <a:ext cx="6888478" cy="27081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 Калининградской област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и</a:t>
            </a: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сочетаются  немецкая и советская архитектура и культура старины 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и современности.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Несмотря 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на вынужденную изоляцию от культурных российских центров, </a:t>
            </a: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 ней развиваются 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традиции русской культуры, </a:t>
            </a: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и не забываются  музыкальные и культурные традиции  Восточной Пруссии.</a:t>
            </a:r>
            <a:endParaRPr lang="ru-RU" sz="2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Объект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95" y="254204"/>
            <a:ext cx="2206884" cy="1522345"/>
          </a:xfrm>
          <a:prstGeom prst="rect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</p:pic>
      <p:pic>
        <p:nvPicPr>
          <p:cNvPr id="7" name="Объект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80" y="785354"/>
            <a:ext cx="2209430" cy="1457032"/>
          </a:xfrm>
          <a:prstGeom prst="rect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</p:pic>
      <p:pic>
        <p:nvPicPr>
          <p:cNvPr id="8" name="Объект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936" y="3172171"/>
            <a:ext cx="3580293" cy="1750423"/>
          </a:xfrm>
          <a:prstGeom prst="rect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</p:pic>
      <p:pic>
        <p:nvPicPr>
          <p:cNvPr id="9" name="Объект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73" y="2438409"/>
            <a:ext cx="2600556" cy="1539764"/>
          </a:xfrm>
          <a:prstGeom prst="rect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</p:pic>
      <p:pic>
        <p:nvPicPr>
          <p:cNvPr id="10" name="Объект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151" y="5177637"/>
            <a:ext cx="2603861" cy="1497874"/>
          </a:xfrm>
          <a:prstGeom prst="rect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</p:pic>
      <p:pic>
        <p:nvPicPr>
          <p:cNvPr id="11" name="Объект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914" y="3208291"/>
            <a:ext cx="2083998" cy="1497874"/>
          </a:xfrm>
          <a:prstGeom prst="rect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</p:pic>
      <p:pic>
        <p:nvPicPr>
          <p:cNvPr id="12" name="Объект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120" y="4941204"/>
            <a:ext cx="2507832" cy="1571236"/>
          </a:xfrm>
          <a:prstGeom prst="rect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</p:pic>
      <p:pic>
        <p:nvPicPr>
          <p:cNvPr id="13" name="Объект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905" y="3300888"/>
            <a:ext cx="2412038" cy="1492988"/>
          </a:xfrm>
          <a:prstGeom prst="rect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</p:pic>
      <p:pic>
        <p:nvPicPr>
          <p:cNvPr id="14" name="Объект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309" y="5177637"/>
            <a:ext cx="2525485" cy="1461854"/>
          </a:xfrm>
          <a:prstGeom prst="rect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</p:pic>
      <p:pic>
        <p:nvPicPr>
          <p:cNvPr id="15" name="Объект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40" y="4283046"/>
            <a:ext cx="1830136" cy="2229394"/>
          </a:xfrm>
          <a:prstGeom prst="rect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56569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26721" y="539932"/>
            <a:ext cx="10389325" cy="55560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300" b="1" u="sng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Использованные источники</a:t>
            </a:r>
          </a:p>
          <a:p>
            <a:pPr algn="ctr"/>
            <a:endParaRPr lang="ru-RU" sz="3300" b="1" u="sng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♪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Компакт-диск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: Энциклопедия классической музыки.-2005.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♪ 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Компакт-диск. Большая энциклопедия. </a:t>
            </a: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Словарь 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терминов Кирилла и Мефодия.- 2006.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♪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Компакт-диск. Шедевры классической музыки. Часть  4. – 2006</a:t>
            </a: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.</a:t>
            </a:r>
          </a:p>
          <a:p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♪Вестер П., Глински Г., фон. Кёнигсберг. Прошлое и современность. Вестенройц-ферлаг, Берлин / Бонн, </a:t>
            </a: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1966.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♪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Галь Г. Три мастера – три мира. – М. – 1986.- с.181-185.</a:t>
            </a:r>
          </a:p>
          <a:p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♪Гаузе Ф. Кёнигсберг в Пруссии: история одного европейского города. Реклингтон, 1994.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♪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Дунаевский Д. К вопросу о формировании музыкальной культуры в Кёнигсберге // </a:t>
            </a:r>
          </a:p>
          <a:p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♪Коровина Е. Сказки про Гофмана. К 225-летию Э.Т.А. Гофмана // Старинная </a:t>
            </a: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музыка</a:t>
            </a:r>
            <a:endParaRPr lang="ru-RU" sz="2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♪Кшанене Д. Музыка Кёнигсберга XVI – XIX веков // Балтика. – 2006. № 1.</a:t>
            </a:r>
          </a:p>
          <a:p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♪Луганский Н. Музыкальный символ Кёнигсберга// Каскад. – 2001.- 3 августа.- с.5</a:t>
            </a:r>
          </a:p>
          <a:p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♪Орлов А. Два лика Росгартена // Страж Балтики, 1992.</a:t>
            </a:r>
          </a:p>
          <a:p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♪Осипова Л. Прошлое и настоящее российских регионов// Музыкальная академия. –   2005. - № 1.</a:t>
            </a:r>
          </a:p>
          <a:p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♪Русанов А.В. Кенигсберг – Калининград: связь культур и времен //"Всероссийская конференция туристско-краеведческого движения "Отечество". Сборник тезисов и аннотаций М.; ЦДЮТ, 1997. </a:t>
            </a:r>
          </a:p>
          <a:p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♪Чернышёва В. Германское дерево и кёнигсбергский плод// </a:t>
            </a:r>
            <a:r>
              <a:rPr lang="ru-RU" sz="2400" b="1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Дм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. Донского, 1.-1999.-9 апреля.</a:t>
            </a:r>
          </a:p>
          <a:p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♪Чернышёва В. Музыкальная культура Кёнигсберга // Свободная зона. – 1998. – 13 марта.</a:t>
            </a:r>
          </a:p>
          <a:p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♪Школьная энциклопедия «Руссика». История Средних веков. – М.: ОЛМА-ПРЕСС Образование, 2003</a:t>
            </a: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♪</a:t>
            </a:r>
            <a:r>
              <a:rPr lang="en-US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http://konigsberg.ucoz.com</a:t>
            </a:r>
          </a:p>
          <a:p>
            <a:r>
              <a:rPr lang="en-US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♪http://xn--b1adccaencl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♪</a:t>
            </a:r>
            <a:r>
              <a:rPr lang="en-US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http://art.vlsu.ru/index.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♪</a:t>
            </a:r>
            <a:r>
              <a:rPr lang="en-US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https://yandex.ru/</a:t>
            </a:r>
          </a:p>
          <a:p>
            <a:r>
              <a:rPr lang="en-US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♪http://</a:t>
            </a:r>
            <a:r>
              <a:rPr lang="en-US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www.liveinternet.ru</a:t>
            </a:r>
            <a:endParaRPr lang="en-US" sz="2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94313">
            <a:off x="10864314" y="2750904"/>
            <a:ext cx="1094282" cy="134143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6944">
            <a:off x="10448803" y="4256094"/>
            <a:ext cx="1097375" cy="969773"/>
          </a:xfrm>
          <a:prstGeom prst="rect">
            <a:avLst/>
          </a:prstGeom>
          <a:ln w="57150"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945921" y="5188759"/>
            <a:ext cx="1740249" cy="14122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407" y="5390327"/>
            <a:ext cx="1628976" cy="141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48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079057" y="904776"/>
            <a:ext cx="8373979" cy="2021304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7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Спасибо за внимание</a:t>
            </a:r>
            <a:endParaRPr lang="ru-RU" sz="72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034" y="2717992"/>
            <a:ext cx="2504525" cy="3724977"/>
          </a:xfrm>
          <a:prstGeom prst="rect">
            <a:avLst/>
          </a:prstGeom>
          <a:ln w="57150" cmpd="sng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1039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139" y="365124"/>
            <a:ext cx="6766560" cy="5766169"/>
          </a:xfr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Пруссы в средневековой Европе были известны как одни из самых ярых язычников. Их религия основывалась на почитании пантеона </a:t>
            </a:r>
            <a:r>
              <a:rPr lang="ru-RU" sz="28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богов.</a:t>
            </a:r>
            <a:br>
              <a:rPr lang="ru-RU" sz="28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8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Участие в культовых действиях и обрядах приобщало человека к сакральному миру. Главную роль в них играли </a:t>
            </a:r>
            <a:r>
              <a:rPr lang="ru-RU" sz="28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жрецы.</a:t>
            </a:r>
            <a:br>
              <a:rPr lang="ru-RU" sz="28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8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Местами совершения обрядов служили святилища, располагавшиеся в священных рощах и на холмах.</a:t>
            </a:r>
            <a:r>
              <a:rPr lang="ru-RU" sz="28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br>
              <a:rPr lang="ru-RU" sz="28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 </a:t>
            </a:r>
            <a:r>
              <a:rPr lang="ru-RU" sz="28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VI-VIII веках при определённых сходствах и различиях в языках      западнобалтийских, славянских и других  племён, произошло зарождение и формирование </a:t>
            </a:r>
            <a:r>
              <a:rPr lang="ru-RU" sz="28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музыкальной </a:t>
            </a:r>
            <a:r>
              <a:rPr lang="ru-RU" sz="28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культуры</a:t>
            </a:r>
            <a:r>
              <a:rPr lang="ru-RU" sz="28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.</a:t>
            </a:r>
            <a:br>
              <a:rPr lang="ru-RU" sz="28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Но первоначально музыка в культуре пруссов не была отдельным видом искусства, а существовала как неотъемлемая часть ритуалов, во время которых совершались песнопения.</a:t>
            </a:r>
            <a:endParaRPr lang="ru-RU" sz="28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"/>
          <a:stretch/>
        </p:blipFill>
        <p:spPr>
          <a:xfrm>
            <a:off x="7671334" y="3780495"/>
            <a:ext cx="3449856" cy="2781300"/>
          </a:xfrm>
          <a:ln w="57150">
            <a:solidFill>
              <a:schemeClr val="accent2">
                <a:lumMod val="50000"/>
              </a:schemeClr>
            </a:solidFill>
          </a:ln>
        </p:spPr>
      </p:pic>
      <p:pic>
        <p:nvPicPr>
          <p:cNvPr id="6" name="Объект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990" y="365124"/>
            <a:ext cx="3505200" cy="2755785"/>
          </a:xfrm>
          <a:prstGeom prst="rect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296809" y="3248208"/>
            <a:ext cx="2350838" cy="3928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Святилище Рикойто / Ромова 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478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199" y="4537165"/>
            <a:ext cx="9309463" cy="1872802"/>
          </a:xfr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 Вайделоты  </a:t>
            </a:r>
            <a:r>
              <a:rPr lang="ru-RU" sz="28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у пруссов </a:t>
            </a:r>
            <a:r>
              <a:rPr lang="ru-RU" sz="28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– жрецы-прорицатели, стерегшие священный огонь и </a:t>
            </a:r>
            <a:r>
              <a:rPr lang="ru-RU" sz="28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при необходимости </a:t>
            </a:r>
            <a:r>
              <a:rPr lang="ru-RU" sz="28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приносившие жертвы Перкунасу (Перуну). </a:t>
            </a:r>
            <a:r>
              <a:rPr lang="ru-RU" sz="28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На </a:t>
            </a:r>
            <a:r>
              <a:rPr lang="ru-RU" sz="28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поляне среди </a:t>
            </a:r>
            <a:r>
              <a:rPr lang="ru-RU" sz="28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священных дубов </a:t>
            </a:r>
            <a:r>
              <a:rPr lang="ru-RU" sz="28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творились древние обряды. </a:t>
            </a:r>
            <a:r>
              <a:rPr lang="ru-RU" sz="28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Жрецы - </a:t>
            </a:r>
            <a:r>
              <a:rPr lang="ru-RU" sz="2800" b="1" i="1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вайделоты</a:t>
            </a:r>
            <a:r>
              <a:rPr lang="ru-RU" sz="28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исполняли календарные обряды, посвящённые отдельным божествам.</a:t>
            </a:r>
            <a:br>
              <a:rPr lang="ru-RU" sz="28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endParaRPr lang="ru-RU" sz="28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222" y="1002459"/>
            <a:ext cx="1925286" cy="3073151"/>
          </a:xfrm>
          <a:ln w="57150">
            <a:solidFill>
              <a:schemeClr val="accent2">
                <a:lumMod val="50000"/>
              </a:schemeClr>
            </a:solidFill>
          </a:ln>
        </p:spPr>
      </p:pic>
      <p:pic>
        <p:nvPicPr>
          <p:cNvPr id="6" name="Объект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099" y="305138"/>
            <a:ext cx="4901978" cy="3953353"/>
          </a:xfrm>
          <a:prstGeom prst="rect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18776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634" y="3888605"/>
            <a:ext cx="7997221" cy="2743200"/>
          </a:xfr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0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Пруссы имели свой фольклор, свое племенное единство, свой язык, своих богов, свою землю - все у них было. Но они не сумели противостоять натиску колонизаторов, владевших письменностью и боле высоким уровнем культуры, и пруссы ассимилировались. Они начали говорить по-немецки, стали забывать свои песни и стали исчезать. </a:t>
            </a:r>
            <a:br>
              <a:rPr lang="ru-RU" sz="20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0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В Х1У веке ещё была жива легенда о последнем прусском сказителе, который пел народные песни на прусском языке</a:t>
            </a:r>
            <a:r>
              <a:rPr lang="ru-RU" sz="20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.</a:t>
            </a:r>
            <a:r>
              <a:rPr lang="ru-RU" sz="20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sz="20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0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Языческие мотивы, темы, образы народной культуры Пруссии жили до начала ХХ века в легендах и песнях местных жителей.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030" y="3777545"/>
            <a:ext cx="2457652" cy="2854260"/>
          </a:xfrm>
          <a:ln w="57150">
            <a:solidFill>
              <a:schemeClr val="accent2">
                <a:lumMod val="50000"/>
              </a:schemeClr>
            </a:solidFill>
          </a:ln>
        </p:spPr>
      </p:pic>
      <p:pic>
        <p:nvPicPr>
          <p:cNvPr id="6" name="Объект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95" y="263860"/>
            <a:ext cx="4901977" cy="2860910"/>
          </a:xfrm>
          <a:prstGeom prst="rect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15516" y="3201329"/>
            <a:ext cx="4958356" cy="3928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"Знамя Видевута", изображающее трёх верховных прусских Богов.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" name="Объект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773"/>
          <a:stretch/>
        </p:blipFill>
        <p:spPr>
          <a:xfrm>
            <a:off x="6679933" y="211173"/>
            <a:ext cx="4857549" cy="2926663"/>
          </a:xfrm>
          <a:prstGeom prst="rect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635505" y="3213137"/>
            <a:ext cx="4901977" cy="3928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Древние Пруссы и епископ Адальберт. Рельеф. </a:t>
            </a:r>
            <a:r>
              <a:rPr lang="en-US" sz="1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XII </a:t>
            </a:r>
            <a:r>
              <a:rPr lang="ru-RU" sz="1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век. 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943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7842" y="4661353"/>
            <a:ext cx="7614499" cy="1989704"/>
          </a:xfr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В начале XII в. началась восточная экспансия феодальных государств Центральной Европы.   Самые трагические страницы в истории прусского народа связаны с нашествием на их землю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Тевтонского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ордена.  Более пятидесяти лет пруссы вели героическую борьбу против захватчиков. Но силы были неравными. 1283 год считается последним годом прусской независимости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.</a:t>
            </a:r>
          </a:p>
          <a:p>
            <a:pPr marL="0" indent="0" algn="ctr">
              <a:buNone/>
            </a:pPr>
            <a:endParaRPr lang="ru-RU" b="1" i="1" dirty="0">
              <a:solidFill>
                <a:schemeClr val="accent5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Объект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90" y="487527"/>
            <a:ext cx="6198669" cy="3798440"/>
          </a:xfrm>
          <a:prstGeom prst="rect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96144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762102" y="4704462"/>
            <a:ext cx="7715793" cy="1529041"/>
          </a:xfr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На завоёванной земле Тевтонский Орден создал своё государство. Длительное время  культурные силы черпались им из других стран, собственной базы для их становления не создавалось.  </a:t>
            </a:r>
            <a:endParaRPr lang="ru-RU" sz="2400" b="1" i="1" dirty="0">
              <a:solidFill>
                <a:schemeClr val="accent5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8" name="Объект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77" y="365125"/>
            <a:ext cx="2760616" cy="5003760"/>
          </a:xfrm>
          <a:prstGeom prst="rect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</p:pic>
      <p:pic>
        <p:nvPicPr>
          <p:cNvPr id="5" name="Объект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548" y="392004"/>
            <a:ext cx="4828902" cy="3352505"/>
          </a:xfrm>
          <a:prstGeom prst="rect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1402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Объект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92" y="519130"/>
            <a:ext cx="6043750" cy="4189116"/>
          </a:xfrm>
          <a:prstGeom prst="rect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514492" y="5062378"/>
            <a:ext cx="8051762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 Суровый 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устав орденских братьев заставлял их ограничивать свои человеческие потребности, распространяя ограничения и на культуру. В заученном суровом ритме протекала и жизнь при дворе магистра.</a:t>
            </a:r>
          </a:p>
        </p:txBody>
      </p:sp>
    </p:spTree>
    <p:extLst>
      <p:ext uri="{BB962C8B-B14F-4D97-AF65-F5344CB8AC3E}">
        <p14:creationId xmlns:p14="http://schemas.microsoft.com/office/powerpoint/2010/main" val="2453434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1117</TotalTime>
  <Words>1889</Words>
  <Application>Microsoft Office PowerPoint</Application>
  <PresentationFormat>Широкоэкранный</PresentationFormat>
  <Paragraphs>106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Monotype Corsiva</vt:lpstr>
      <vt:lpstr>Times New Roman</vt:lpstr>
      <vt:lpstr>Тема Office</vt:lpstr>
      <vt:lpstr>Музыкальная культура Восточной Пруссии. У истоков К 70-летию образования Калининградской области.</vt:lpstr>
      <vt:lpstr>Презентация PowerPoint</vt:lpstr>
      <vt:lpstr>Пруссы - одно из племён Балтии, с середины V в. н.э. до Нового времени обитавшее на Самбии и в её окрестностях входившее в западнобалтскую языковую группу и являющееся неотъемлимой частью балтийского этно-культурного единства. Культура этого племени является составной частью общеевропейского культурного наследия.   Фундаментом для прусской культуры стал массив культурного наследия народа эстиев. Правда, анализ древностей эстиев показывает и оборотную сторону многовекового пользования янтарной сокровищницей Балтии. Избыток прибывающих в обмен на янтарь готовых изделий негативно повлиял на прогресс  культуры эстиев. Эта культура так и осталась "лоскутной", её единый облик не сформировался.</vt:lpstr>
      <vt:lpstr>Пруссы в средневековой Европе были известны как одни из самых ярых язычников. Их религия основывалась на почитании пантеона богов. Участие в культовых действиях и обрядах приобщало человека к сакральному миру. Главную роль в них играли жрецы. Местами совершения обрядов служили святилища, располагавшиеся в священных рощах и на холмах.  В VI-VIII веках при определённых сходствах и различиях в языках      западнобалтийских, славянских и других  племён, произошло зарождение и формирование музыкальной культуры. Но первоначально музыка в культуре пруссов не была отдельным видом искусства, а существовала как неотъемлемая часть ритуалов, во время которых совершались песнопения.</vt:lpstr>
      <vt:lpstr> Вайделоты  у пруссов – жрецы-прорицатели, стерегшие священный огонь и при необходимости приносившие жертвы Перкунасу (Перуну).  На поляне среди священных дубов творились древние обряды. Жрецы - вайделоты исполняли календарные обряды, посвящённые отдельным божествам. </vt:lpstr>
      <vt:lpstr> Пруссы имели свой фольклор, свое племенное единство, свой язык, своих богов, свою землю - все у них было. Но они не сумели противостоять натиску колонизаторов, владевших письменностью и боле высоким уровнем культуры, и пруссы ассимилировались. Они начали говорить по-немецки, стали забывать свои песни и стали исчезать.  В Х1У веке ещё была жива легенда о последнем прусском сказителе, который пел народные песни на прусском языке. Языческие мотивы, темы, образы народной культуры Пруссии жили до начала ХХ века в легендах и песнях местных жителей.</vt:lpstr>
      <vt:lpstr> </vt:lpstr>
      <vt:lpstr> </vt:lpstr>
      <vt:lpstr> </vt:lpstr>
      <vt:lpstr> </vt:lpstr>
      <vt:lpstr> </vt:lpstr>
      <vt:lpstr> </vt:lpstr>
      <vt:lpstr>Инструментами музыкантов были труба, дудка, литавры, скрипка, тромбон, лира. </vt:lpstr>
      <vt:lpstr>Презентация PowerPoint</vt:lpstr>
      <vt:lpstr>Альбрехт Бранденбург –Ансбахский –  великий магистр Тевтонского Ордена (1511-1525) Герцог Пруссии (1525-1568) При Альбрехте развитие культуры получило мощный толчок.  Заботясь о просвещении подданных в лютеранском духе и невзирая на расходы, герцог приглашал в страну образованных людей. Он переписывался со многими художниками и музыкантами, приглашал их ко двору. Альбрехт основал в своей стране школы, гимназию и в 1544 году университет в Кёнигсберге (Collegium Albertinum), впоследствии ставшим крупным научным центром. Подражая примеру европейских княжеских дворов, Альбрехт завёл свой хор и инструментальную капеллу, во главе которых стояли приглашённые музыканты, принимал личное участие в составлении сборников песен Пруссии и был даже автором хорала «Все будет так, как хочет Господь». В 1527 году в Кенигсберге вышли из печати два его церковных песенника.  В 1540 году придворный капельмейстер Альбрехта Ганс Кугельманн опубликовал “Книгу мелодий хоралов”... С приходом Альбрехта Бранденбургского Восточная Пруссия становится страной музыки,  Кёнигсберг – ведущим музыкальным городом.</vt:lpstr>
      <vt:lpstr>Творчество композитора Генриха Альберта (1604-1651) и поэта Симона Даха (1605-1659) сыграло существенную роль в истории песни немецкого барокко.  В 1650 году Симон Дах, вместе со своим другом  Генрихом Альбертом, органистом Кафедрального собора Кёнигсберга, основывают поэтический кружок "Ревнителей бренности", который объединяет многих поэтов и музыкантов того времени. Члены кружка чаще всего собирались в "Тыквенной хижине", так они называли сад Генриха Альберта, что располагался на берегу реки Преголи на острове Ломзе (сейчас в Калининграде на этом месте построена так называемая "Рыбная деревня»). А "Тыквенной хижиной" сад прозвали потому, что больше всего у Альберта произрастало тыкв, на которых богемная публика, как пишут, любила царапать всякие поэтические строчки. Симон Дах - автор стихов знаменитой песни «Анхен из Тарау» (Анхен – современница авторов), а Генрих Альберт – автор музыки к ней.</vt:lpstr>
      <vt:lpstr>Фридрих  II Великий  Король Пруссии (с 31 мая 1740 по 17 августа 1786)  Фридрих проявил себя как покровитель наук и искусств. Он учредил в 1742 году Королевскую оперу. Открытие (премьерная постановка оперы «Клеопатра и Цезарь» К. Г. Грауна) Королевской оперы состоялось ещё в недостроенном здании 7 декабря 1742.  Кроме того, король был сам одарён музыкально, играл на флейте и сочинял музыку (ок. 100 сонат и 4 симфонии, концерты для флейты сочинения Фридриха II до сих пор входят в репертуар исполнителей на этом инструменте). В области музыки Фридрих II прославился также тем, что в 1747 году пригласил к себе в Потсдам Иоганна Себастьяна Баха. Результатом этой встречи стало Музыкальное приношение Баха — цикл из нескольких пьес, написанных на тему, сочинённую и предложенную Баху королём. При дворе короля жили и работали крупные композиторы своего времени, среди них: флейтист, композитор, крупнейший музыкальный теоретик того времени и личный учитель короля по флейте Иоганн Иоахим Кванц, которого он предпочитал и ценил выше всех других служивших у него музыкантов, сын Иоганна Себастьяна Баха композитор Карл Филипп Эммануил, композитор и клавесинист Кристоф Шаффрат, композитор Карл Генрих Граун, Иоганн Готлиб Граун, композитор, лютнист и музыкальный теоретик Эрнст Готлиб Барон, знаменитый чешский композитор и скрипач Франтишек Бенда, для капеллы которого приобретались инструменты лучших итальянских мастеров Амати и Страдивари.</vt:lpstr>
      <vt:lpstr>Иоганн Себастьян Бах  </vt:lpstr>
      <vt:lpstr>Карл Филипп Эмануэль Бах аккомпанирует Фридриху Великому Адольф фон Менцель. Флейтовый концерт в Сан - Суси.  1852 г. Старая национальная галерея. </vt:lpstr>
      <vt:lpstr>Принцесса Анна Амалия Прусская:  композитор и музыкант     (1723 - 1787) Музыкально одарённая Амалия, младшая сестра короля Пруссии Фридриха Великого, начала уроки игры на клавесине и пианино в 17 лет, после смерти своего отца, «короля-солдата» Фридриха Вильгельма I, ненавидевшего музыку. В 21 год Амалия занялась   композицией. Она также научилась играть на флейте, лютне, органе и скрипке. Технике композиции Амалию обучал Иоганн Филипп Кирнбергер. Амалия Прусская сочиняла кантаты, хоралы и марши. Она прославилась своей коллекцией в области исследования творчества Баха. Её собрание нот и манускриптов, так называемая «библиотека Амалии», является одним из экспонатов Государственной библиотеки в Берлине.  Следует отдать дань уважения просвещенной принцессе: она всерьез увлекалась музыкой лейпцигского кантора и поддерживала отношения с его старшими сыновьями, стараясь узнать от них как можно больше об их отце. Ее личным учителем "музыки и контрапункта" был композитор и органист Иоганн Филипп Кирнбергер,  один из учеников "старого Баха".</vt:lpstr>
      <vt:lpstr>Музыкальная культура Восточной Пруссии XVIII-XIX веков  В ХVI-ХIХ веках композиционная школа Восточной Пруссии была   сосредоточена в Кёнигсберге. Её представители, творцы музыки, писали разные произведения во всех  известных и признанных во всей Европе жанрах; язык музыки соответствовал общеевропейским традициям и тенденциям.   Иоганн Фридрих Рейхардт (1752 - 1814) - композитор, писатель, пианист и музыкальный критик. Он учился в Кенигсберге, изучал философию, играл на скрипке, фортепьяно. Ещё в Лейпциге занимался у известного кантора церкви святого Фомы И.А. Хиллера. Он первым обратил внимание на талант Людвига ван Бетховена. Во времена наполеоновских войн Рейхардт перебрался в Кенигсберг, где писал музыку во всех тогда существующих жанрах. Но большую популярность он получил, как автор песен (1500). Он является родоначальником баллады и немецкого лидершпиля (жанр драматической песни). На композитора влияла поэзия Гёте, и самый объёмный и лучший свой сборник он назвал «Песни, баллады и романсы Гёте» (1809-1811). </vt:lpstr>
      <vt:lpstr>Эрнст    Теодор    Вильгельм    Гофман (1776 – 1822) В конце XVIII века - в начале XIX века в университете Кенигсберга работал композитор,    писатель,    дирижёр,    музыкальный    критик,    певец,    ученик  Рейхардта   -    Эрнст    Теодор    Вильгельм    Гофман. Гофман родился 24 января 1776 года в Кенигсберге.  Учился пению и игре на фортепиано и скрипке. Умел играть на арфе. Первым произведением, сделавшим молодого кенигсбержца знаменитым, оказалась опера "Ундина", которая до сих пор украшает репертуар многих театров мира. К драмам Захария Вернера пишет музыку. Первая из них «Крест у Балтийского моря» (1805 г.) на темы Восточной Пруссии. Позднее Гофман написал оперы «Русалка» (1813), «Аврора» (1812) и другие. Гофман считается основоположником романтической музыкальной эстетики.   Несмотря на тематику, характерную для эстетики романтизма, стилистика произведений Гофмана осталась близка классицизму.  </vt:lpstr>
      <vt:lpstr>XIX век – период расцвета композиторской школы   В течение XIX века музыка композиторов Восточной Пруссии уже всесторонне отражала только сформировавшиеся особенности эпохи романтизма, присущие ей эстетику и тематику. Значительный след в музыкальной жизни Кенигсберга оставил композитор, дирижер, музыкальный критик Генрих Дорн. В 1828-1832 годах Дорн работал директором Кёнигсбергского музыкального театра и капельмейстером. Г. Дорн - признанный автор церковной музыки, кантат, фортепианной музыки и песен, сочинял романтические оперы: «Оруженосцы Роланда», «Нищий», «Один день в России», «Нибелунги» и др. Все они были поставлены в Кёнигсбергском и Рижском оперных театрах.</vt:lpstr>
      <vt:lpstr>Презентация PowerPoint</vt:lpstr>
      <vt:lpstr>Отто Николаи (1810-1841)  Отто Николаи родился в семье кёнигсбергского музыканта.   Это самый одарённый сын Восточной Пруссии XIX века, прославившийся  оперой «Виндзорские проказницы». Она была триумфально исполнена в Кенигсберге в апреле 1853 года. Это шедевр,   в   котором проявился   романтический   стиль   композитора,   объединяющий   черты итальянских   и   немецких   комических   опер. В ней заметно воздействие итальянской оперы - буффа при сохранении преемствственных связей с австрийским зингшпилем (прежде всего В. А. Моцарта). В Кенигсберге основное внимание он уделял созданию музыкальных произведений, публиковал их в печати, объяснял свойства мелодий, раскрывая тем самым их особенности и всю красоту песен.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92</cp:revision>
  <dcterms:created xsi:type="dcterms:W3CDTF">2016-09-24T06:46:44Z</dcterms:created>
  <dcterms:modified xsi:type="dcterms:W3CDTF">2017-02-07T20:58:13Z</dcterms:modified>
</cp:coreProperties>
</file>