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3" r:id="rId2"/>
    <p:sldId id="256" r:id="rId3"/>
    <p:sldId id="264" r:id="rId4"/>
    <p:sldId id="266" r:id="rId5"/>
    <p:sldId id="267" r:id="rId6"/>
    <p:sldId id="265" r:id="rId7"/>
    <p:sldId id="268" r:id="rId8"/>
    <p:sldId id="292" r:id="rId9"/>
    <p:sldId id="293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62" r:id="rId29"/>
    <p:sldId id="290" r:id="rId3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836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A5983-CFD7-48B3-B403-FEDF304E1804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31220F0-4234-4685-8C6B-6FC5438D2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1CA624-62CF-498C-8695-7A6FB445C0EB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1410-9171-42F8-A570-D1DFB69A0973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465C-DA7C-44FE-A0D5-586B00E11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A1AA-3F37-4B30-AEFF-A24F045C50C5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9C5C-D0CB-46FF-B65C-A935E4679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B9CD8-2F20-4F86-B7E5-1556CE07C909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9A7A9-C2A3-420C-BD20-A28C8694E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D6848-9F28-4BEF-A4DF-AF5EB797FDB9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1CEC3-E289-404A-9D0F-CEDC07918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7AB5-2D13-49EA-9BE0-2A5C71DEE57E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031DF-3C73-4DA2-ABDB-51AB65EC8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519B-87CE-4238-98A2-1449714996F4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3B01-6D1A-4B89-95BF-04E323F15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0C27-E255-42D1-B2BD-D0D6C4FEC4E3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8A4C0-043B-4C4E-A762-82A4E0B1A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1D66F-6C75-4161-B682-2740405BA899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9A905-9158-4D7C-9548-D6255839C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28CBA-B626-40C1-B47C-DDE4E9BB32CC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33F8E-CA4F-4F07-A5D7-114F9BDD8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4FDA-8083-4BA3-900B-BA8D60CC0460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84B40-5667-4B97-8684-07A986A96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FC0B-EDE6-40B1-9843-93208C557651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7EC8-08E3-41E4-9F18-EA936F049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2BB8DC-754A-4777-B54E-D0E195828AD9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D4E877-4A2B-4301-AC6B-753B1F4B4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einvalid.ru/wp-content/uploads/2012/06/01.panitsky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ru.wikipedia.org/wiki/%D0%A4%D0%B0%D0%B9%D0%BB:Russkaya_garmon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hyperlink" Target="http://mirgif.com/linii-dvizhuwiesja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irgif.com/linii-dvizhuwiesja.ht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uk.wikipedia.org/wiki/%D0%A4%D0%B0%D0%B9%D0%BB:Sadovska-Barilotti_Maria_(Natalka_Poltavka)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ru.wikipedia.org/wiki/%D0%A4%D0%B0%D0%B9%D0%BB:Violin_VL100.p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irgif.com/linii-dvizhuwiesja.ht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ldaccordion.com/uploads/posts/2009-09/1252781159_bezymyannyj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hyperlink" Target="http://mirgif.com/linii-dvizhuwiesja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irgif.com/linii-dvizhuwiesja.htm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ria.ru/society/20160414/1410922827.html" TargetMode="External"/><Relationship Id="rId7" Type="http://schemas.openxmlformats.org/officeDocument/2006/relationships/hyperlink" Target="https://yandex.ru/images/search?source=wiz&amp;img_url=http://imagizer.imageshack.com/img922/9127/2MFgmC.jpg&amp;p=6&amp;text=%D0%9F%D0%B0%D0%BD%D0%B8%D1%86%D0%BA%D0%B8%D0%B9%20%D0%B8%20%D0%9D%D0%B5%D1%87%D0%B5%D0%BF%D0%BE%D1%80%D0%B5%D0%BD%D0%BA%D0%BE&amp;noreask=1&amp;pos=197&amp;rpt=simage&amp;lr=194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hyperlink" Target="http://www.aif.ru/culture/moskovskaya_konservatoriya_predstavit_v_sredu_unikalnuyu_koncertnuyu_programmu" TargetMode="Externa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irgif.com/linii-dvizhuwiesja.htm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irgif.com/linii-dvizhuwiesja.htm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s://filed16-22.my.mail.ru/pic?url=http://my.mail.ru/+/video/url/sc04/332449040148993879&amp;mw=&amp;mh=&amp;sig=fe091649ae742f61f11e64015acb2205&amp;text=%D0%9F%D0%B0%D0%BD%D0%B8%D1%86%D0%BA%D0%B8%D0%B9%20%D0%B8%20%D0%9D%D0%B5%D1%87%D0%B5%D0%BF%D0%BE%D1%80%D0%B5%D0%BD%D0%BA%D0%BE&amp;noreask=1&amp;pos=22&amp;lr=194&amp;rpt=simage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3/%D0%A0%D0%B0%D0%B3%D0%B0%D0%B8_%D0%B8_%D0%BA%D0%BE%D0%BB%D0%B5%D0%BD%D0%B0%D0%BC%D0%B8.jpg" TargetMode="External"/><Relationship Id="rId7" Type="http://schemas.openxmlformats.org/officeDocument/2006/relationships/image" Target="../media/image1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irgif.com/linii-dvizhuwiesja.htm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ru.wikipedia.org/wiki/%D0%A4%D0%B0%D0%B9%D0%BB:Phonograph_with_a_zither_beginning_of_XX-th_century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s://ru.wikipedia.org/wiki/%D0%A4%D0%B0%D0%B9%D0%BB:VictorVPhonograph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rgif.com/linii-dvizhuwiesja.ht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050" y="188913"/>
            <a:ext cx="11041063" cy="120173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</a:t>
            </a:r>
            <a:r>
              <a:rPr lang="en-US" sz="2000" b="1" dirty="0" smtClean="0"/>
              <a:t>I</a:t>
            </a:r>
            <a:r>
              <a:rPr lang="ru-RU" sz="2000" b="1" dirty="0" smtClean="0"/>
              <a:t> межрегиональная научно-практическая конференция школьников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«Народы Поволжья: история, образование, культура»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1240" y="1203325"/>
            <a:ext cx="7502436" cy="504031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МУЗЫКАНТ-ВИРТУОЗ </a:t>
            </a:r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ИЗ БАЛАКОВА – </a:t>
            </a:r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ИВАН ПАНИЦКИЙ</a:t>
            </a:r>
            <a:endParaRPr lang="ru-RU" sz="3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eaLnBrk="1" hangingPunct="1"/>
            <a:r>
              <a:rPr lang="ru-RU" sz="2000" b="1" dirty="0" smtClean="0"/>
              <a:t>Авторы работы: </a:t>
            </a:r>
            <a:r>
              <a:rPr lang="ru-RU" sz="2000" dirty="0" smtClean="0"/>
              <a:t>Мария и Татьяна </a:t>
            </a:r>
            <a:r>
              <a:rPr lang="ru-RU" sz="2000" dirty="0" err="1" smtClean="0"/>
              <a:t>Полтавцевы</a:t>
            </a:r>
            <a:r>
              <a:rPr lang="ru-RU" sz="2000" dirty="0" smtClean="0"/>
              <a:t>, ученицы 9 «А» класса МАОУ СОШ № 7 г.Балаково Саратовской области</a:t>
            </a:r>
          </a:p>
          <a:p>
            <a:pPr eaLnBrk="1" hangingPunct="1"/>
            <a:r>
              <a:rPr lang="ru-RU" sz="2000" b="1" dirty="0" smtClean="0"/>
              <a:t>Руководитель: </a:t>
            </a:r>
          </a:p>
          <a:p>
            <a:pPr eaLnBrk="1" hangingPunct="1"/>
            <a:r>
              <a:rPr lang="ru-RU" sz="2000" dirty="0" smtClean="0"/>
              <a:t>зав.школьной библиотекой </a:t>
            </a:r>
            <a:r>
              <a:rPr lang="ru-RU" sz="2000" dirty="0" err="1" smtClean="0"/>
              <a:t>Хачпанова</a:t>
            </a:r>
            <a:r>
              <a:rPr lang="ru-RU" sz="2000" dirty="0" smtClean="0"/>
              <a:t> М.В.</a:t>
            </a:r>
          </a:p>
          <a:p>
            <a:pPr eaLnBrk="1" hangingPunct="1"/>
            <a:r>
              <a:rPr lang="ru-RU" sz="2000" dirty="0" smtClean="0"/>
              <a:t>г. Балаково, 2017 г.</a:t>
            </a:r>
          </a:p>
        </p:txBody>
      </p:sp>
      <p:pic>
        <p:nvPicPr>
          <p:cNvPr id="2052" name="Picture 2" descr="Иван Паницкий: Поэтический музыкант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" y="1235075"/>
            <a:ext cx="3580729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11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47750" y="188913"/>
            <a:ext cx="4451350" cy="725487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Первые заработки</a:t>
            </a:r>
          </a:p>
        </p:txBody>
      </p:sp>
      <p:sp>
        <p:nvSpPr>
          <p:cNvPr id="10243" name="Содержимое 3"/>
          <p:cNvSpPr>
            <a:spLocks noGrp="1"/>
          </p:cNvSpPr>
          <p:nvPr>
            <p:ph sz="half" idx="2"/>
          </p:nvPr>
        </p:nvSpPr>
        <p:spPr>
          <a:xfrm>
            <a:off x="6478588" y="188913"/>
            <a:ext cx="5408612" cy="5310366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	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    На своих первых концертах  Ваня играл уже на хроматической двухрядной гармошке. 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В качестве аккомпаниатора с ним выступил гармонист Александр Иванович Миронов.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Концерт имел большой успех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у общественности города Балакова. Вскоре состоялись еще два платных концерта, которые прошли с таким же успехом, как и первый.</a:t>
            </a:r>
          </a:p>
          <a:p>
            <a:pPr eaLnBrk="1" hangingPunct="1"/>
            <a:endParaRPr lang="ru-RU" sz="2400" dirty="0" smtClean="0"/>
          </a:p>
        </p:txBody>
      </p:sp>
      <p:sp>
        <p:nvSpPr>
          <p:cNvPr id="10244" name="Содержимое 4"/>
          <p:cNvSpPr>
            <a:spLocks noGrp="1"/>
          </p:cNvSpPr>
          <p:nvPr>
            <p:ph sz="half" idx="1"/>
          </p:nvPr>
        </p:nvSpPr>
        <p:spPr>
          <a:xfrm>
            <a:off x="404813" y="4362450"/>
            <a:ext cx="4116387" cy="22320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" b="1" smtClean="0"/>
              <a:t>Справка. Двухрядная хроматическая гармошка,  «хромка» — музыкальный инструмент, разновидность русской двухрядной гармони. (Яндекс).</a:t>
            </a:r>
          </a:p>
          <a:p>
            <a:pPr eaLnBrk="1" hangingPunct="1"/>
            <a:endParaRPr lang="ru-RU" sz="2000" smtClean="0"/>
          </a:p>
        </p:txBody>
      </p:sp>
      <p:pic>
        <p:nvPicPr>
          <p:cNvPr id="10245" name="Picture 2" descr="Russkaya garm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863600"/>
            <a:ext cx="583565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граммофон">
            <a:hlinkClick r:id="rId4" tooltip="граммофон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9021" y="5601773"/>
            <a:ext cx="47545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357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948363" y="176213"/>
            <a:ext cx="5376862" cy="81597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Трудное детство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680075" y="914400"/>
            <a:ext cx="6000750" cy="422427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	Нужда заставила шестилетнего музыканта работать по найму: играл в ресторанах и трактирах местных предпринимателей.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Помимо ресторанов, Ване со старшим братом Дмитрием приходилось немало играть на платных домашних танцевальных вечерах, которые начинались с 8—9 часов вечера и заканчивались в 5—6 часов утра. </a:t>
            </a:r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  <a:p>
            <a:pPr eaLnBrk="1" hangingPunct="1"/>
            <a:endParaRPr lang="ru-RU" sz="2400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20650" r="6500" b="986"/>
          <a:stretch>
            <a:fillRect/>
          </a:stretch>
        </p:blipFill>
        <p:spPr bwMode="auto">
          <a:xfrm>
            <a:off x="475916" y="360184"/>
            <a:ext cx="4611239" cy="4247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9" name="Прямоугольник 6"/>
          <p:cNvSpPr>
            <a:spLocks noChangeArrowheads="1"/>
          </p:cNvSpPr>
          <p:nvPr/>
        </p:nvSpPr>
        <p:spPr bwMode="auto">
          <a:xfrm>
            <a:off x="360608" y="4838432"/>
            <a:ext cx="463639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Ваня </a:t>
            </a:r>
            <a:r>
              <a:rPr lang="ru-RU" dirty="0" err="1"/>
              <a:t>Паницков</a:t>
            </a:r>
            <a:r>
              <a:rPr lang="ru-RU" dirty="0"/>
              <a:t> </a:t>
            </a:r>
            <a:r>
              <a:rPr lang="ru-RU" dirty="0" smtClean="0"/>
              <a:t> (Паницкий)</a:t>
            </a:r>
            <a:endParaRPr lang="ru-RU" dirty="0"/>
          </a:p>
          <a:p>
            <a:pPr algn="ctr"/>
            <a:r>
              <a:rPr lang="ru-RU" dirty="0"/>
              <a:t>со старшим братом Дмитрием </a:t>
            </a:r>
          </a:p>
          <a:p>
            <a:pPr algn="ctr"/>
            <a:r>
              <a:rPr lang="ru-RU" dirty="0"/>
              <a:t>и </a:t>
            </a:r>
            <a:r>
              <a:rPr lang="ru-RU" dirty="0" err="1"/>
              <a:t>балаковским</a:t>
            </a:r>
            <a:r>
              <a:rPr lang="ru-RU" dirty="0"/>
              <a:t> гармонистом </a:t>
            </a:r>
          </a:p>
          <a:p>
            <a:pPr algn="ctr"/>
            <a:r>
              <a:rPr lang="ru-RU" dirty="0" smtClean="0"/>
              <a:t>Федором  </a:t>
            </a:r>
            <a:r>
              <a:rPr lang="ru-RU" dirty="0" err="1" smtClean="0"/>
              <a:t>Хаяровым</a:t>
            </a:r>
            <a:r>
              <a:rPr lang="ru-RU" dirty="0"/>
              <a:t>.</a:t>
            </a:r>
          </a:p>
        </p:txBody>
      </p:sp>
      <p:pic>
        <p:nvPicPr>
          <p:cNvPr id="6" name="Picture 2" descr="граммофон">
            <a:hlinkClick r:id="rId3" tooltip="граммофон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902" y="5279801"/>
            <a:ext cx="47545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63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738688" y="322263"/>
            <a:ext cx="7123112" cy="69532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Исключительные способности…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756855" y="889000"/>
            <a:ext cx="6027157" cy="56149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" dirty="0" smtClean="0"/>
              <a:t>	В 1912 году в Балаково прибыли украинские артисты для постановки пьесы «Наталка-Полтавка». Так получилось, что они остались без своего музыканта и стали искать такового среди местных. Никто не решался взять на себя музыкальное сопровождение этой пьесы. Дал согласие только маленький музыкант Ваня Паницкий. Он быстро, с напева артистов, выучил все мелодии и прекрасно сопровождал на своей гармошке игру артистов. Участники спектакля были поражены исключительными способностями мальчика.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2292" name="Picture 2" descr="https://upload.wikimedia.org/wikipedia/uk/thumb/e/ed/Sadovska-Barilotti_Maria_%28Natalka_Poltavka%29.jpg/150px-Sadovska-Barilotti_Maria_%28Natalka_Poltavka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312738"/>
            <a:ext cx="4024312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712788" y="5961063"/>
            <a:ext cx="2571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Фрагмент из пьесы «Наталка-Полтавка». </a:t>
            </a:r>
          </a:p>
        </p:txBody>
      </p:sp>
    </p:spTree>
  </p:cSld>
  <p:clrMapOvr>
    <a:masterClrMapping/>
  </p:clrMapOvr>
  <p:transition advTm="2709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156101" y="176212"/>
            <a:ext cx="5447764" cy="1085917"/>
          </a:xfrm>
        </p:spPr>
        <p:txBody>
          <a:bodyPr/>
          <a:lstStyle/>
          <a:p>
            <a:pPr algn="ctr" eaLnBrk="1" hangingPunct="1"/>
            <a:r>
              <a:rPr lang="ru-RU" sz="3100" dirty="0" smtClean="0">
                <a:solidFill>
                  <a:srgbClr val="C00000"/>
                </a:solidFill>
                <a:latin typeface="Arial Black" pitchFamily="34" charset="0"/>
              </a:rPr>
              <a:t>Фортепианное искусство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7006107" y="953034"/>
            <a:ext cx="4702578" cy="455912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/>
              <a:t>	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dirty="0" smtClean="0"/>
              <a:t>	В 1916 г. в Балаково приехала талантливая пианистка Александра Васильевна </a:t>
            </a:r>
            <a:r>
              <a:rPr lang="ru-RU" sz="2000" dirty="0" err="1" smtClean="0"/>
              <a:t>Бобылева</a:t>
            </a:r>
            <a:r>
              <a:rPr lang="ru-RU" sz="2000" dirty="0" smtClean="0"/>
              <a:t>. Ване очень захотелось учиться у нее играть на рояле. Отец с помощью </a:t>
            </a:r>
            <a:r>
              <a:rPr lang="ru-RU" sz="2000" dirty="0" err="1" smtClean="0"/>
              <a:t>Бобылевой</a:t>
            </a:r>
            <a:r>
              <a:rPr lang="ru-RU" sz="2000" dirty="0" smtClean="0"/>
              <a:t> и учителей женской школы приобрел старенькое </a:t>
            </a:r>
            <a:r>
              <a:rPr lang="ru-RU" sz="2000" dirty="0" err="1" smtClean="0"/>
              <a:t>прямострунное</a:t>
            </a:r>
            <a:r>
              <a:rPr lang="ru-RU" sz="2000" dirty="0" smtClean="0"/>
              <a:t> пианино. Занятия прекратились лишь в 1918 г., когда </a:t>
            </a:r>
            <a:r>
              <a:rPr lang="ru-RU" sz="2000" dirty="0" err="1" smtClean="0"/>
              <a:t>Бобылева</a:t>
            </a:r>
            <a:r>
              <a:rPr lang="ru-RU" sz="2000" dirty="0" smtClean="0"/>
              <a:t> выехала в Саратов. Иван за эти два года прилично овладел игрой на фортепьяно.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14340" name="Picture 2" descr="http://musickost.ru/slovar/prjams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26" y="450760"/>
            <a:ext cx="5209358" cy="276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541024" y="3284292"/>
            <a:ext cx="52673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Справка: </a:t>
            </a:r>
          </a:p>
          <a:p>
            <a:pPr algn="ctr"/>
            <a:r>
              <a:rPr lang="ru-RU" b="1" dirty="0"/>
              <a:t>у </a:t>
            </a:r>
            <a:r>
              <a:rPr lang="ru-RU" b="1" dirty="0" err="1"/>
              <a:t>прямострунного</a:t>
            </a:r>
            <a:r>
              <a:rPr lang="ru-RU" b="1" dirty="0"/>
              <a:t> фортепиано струны басового (B) и тенорового </a:t>
            </a:r>
          </a:p>
          <a:p>
            <a:pPr algn="ctr"/>
            <a:r>
              <a:rPr lang="ru-RU" b="1" dirty="0"/>
              <a:t>(T) регистров расположены параллельно. </a:t>
            </a:r>
            <a:endParaRPr lang="ru-RU" b="1" dirty="0" smtClean="0"/>
          </a:p>
          <a:p>
            <a:pPr algn="ctr"/>
            <a:r>
              <a:rPr lang="ru-RU" b="1" dirty="0" smtClean="0"/>
              <a:t>(</a:t>
            </a:r>
            <a:r>
              <a:rPr lang="ru-RU" b="1" dirty="0" err="1"/>
              <a:t>Яндекс</a:t>
            </a:r>
            <a:r>
              <a:rPr lang="ru-RU" b="1" dirty="0"/>
              <a:t>. </a:t>
            </a:r>
          </a:p>
          <a:p>
            <a:pPr algn="ctr"/>
            <a:r>
              <a:rPr lang="ru-RU" b="1" dirty="0"/>
              <a:t>Музыкальный </a:t>
            </a:r>
          </a:p>
          <a:p>
            <a:pPr algn="ctr"/>
            <a:r>
              <a:rPr lang="ru-RU" b="1" dirty="0"/>
              <a:t>справочник). 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297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443788" y="236538"/>
            <a:ext cx="4465637" cy="1497012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Чапаев обещал отправить учиться…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31775" y="296863"/>
            <a:ext cx="5975841" cy="542131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" dirty="0" smtClean="0"/>
              <a:t>	В первые годы Советской власти Иван Яковлевич находился в своем родном городе. Здесь, в Балакове, формировались боевые части дивизии Василия Ивановича Чапаева. Бойцы и командиры этих частей во главе с Чапаевым были той аудиторией, для которой И. Я. Паницкий не только с любовью играл все, что знал, но и создавал фантазии, композиции, новые произведения.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dirty="0" smtClean="0"/>
              <a:t>Легендарный комдив до войны тоже любил играть на гармошке и часто говорил земляку: «Погоди, Ваня, потерпи немножко. Кончится гражданская война, разобьем мы беляков, тогда я вернусь, обязательно отправлю тебя учиться».</a:t>
            </a:r>
          </a:p>
          <a:p>
            <a:pPr eaLnBrk="1" hangingPunct="1"/>
            <a:endParaRPr lang="ru-RU" sz="2600" dirty="0" smtClean="0"/>
          </a:p>
        </p:txBody>
      </p:sp>
      <p:pic>
        <p:nvPicPr>
          <p:cNvPr id="15364" name="Picture 2" descr="C:\Documents and Settings\User\Мои документы\Мои рисунки\Флот, армия. Наш музей  и т.д\Война и т.д\Чапаев в цвет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7825" y="1814513"/>
            <a:ext cx="383063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719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7283450" y="244698"/>
            <a:ext cx="4578350" cy="898301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Переезд </a:t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в Саратов</a:t>
            </a:r>
          </a:p>
        </p:txBody>
      </p:sp>
      <p:sp>
        <p:nvSpPr>
          <p:cNvPr id="16387" name="Содержимое 5"/>
          <p:cNvSpPr>
            <a:spLocks noGrp="1"/>
          </p:cNvSpPr>
          <p:nvPr>
            <p:ph sz="half" idx="2"/>
          </p:nvPr>
        </p:nvSpPr>
        <p:spPr>
          <a:xfrm>
            <a:off x="296863" y="373063"/>
            <a:ext cx="5575903" cy="62626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	</a:t>
            </a:r>
            <a:r>
              <a:rPr lang="ru-RU" sz="2000" dirty="0" smtClean="0"/>
              <a:t>В 1917 г. умерла мать, Екатерина </a:t>
            </a:r>
            <a:r>
              <a:rPr lang="ru-RU" sz="2000" dirty="0" err="1" smtClean="0"/>
              <a:t>Фроловна</a:t>
            </a:r>
            <a:r>
              <a:rPr lang="ru-RU" sz="2000" dirty="0" smtClean="0"/>
              <a:t>. Отношения с мачехой не сложились – у неё была своя дочь, а дети нового мужа были ей чужими.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dirty="0" smtClean="0"/>
              <a:t>	В 1921 г. Иван с братьями и младшей сестрой в поисках заработка перебрался в Саратов.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dirty="0" smtClean="0"/>
              <a:t>Специальная комиссия работников искусств, (профессор, профессиональные музыканты)  устроила </a:t>
            </a:r>
            <a:r>
              <a:rPr lang="ru-RU" sz="2000" dirty="0" err="1" smtClean="0"/>
              <a:t>Паницкому</a:t>
            </a:r>
            <a:r>
              <a:rPr lang="ru-RU" sz="2000" dirty="0" smtClean="0"/>
              <a:t> прослушивание. Комиссия была очарована исполнением и репертуаром молодого солиста.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dirty="0" smtClean="0"/>
              <a:t>Ивану Яковлевичу была установлена первая исполнительская категория.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6388" name="Picture 2" descr="Саратовская консерва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99" y="1287886"/>
            <a:ext cx="4190785" cy="534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524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198178" y="282575"/>
            <a:ext cx="2959100" cy="554038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Учёба</a:t>
            </a:r>
          </a:p>
        </p:txBody>
      </p:sp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>
          <a:xfrm>
            <a:off x="7508875" y="188913"/>
            <a:ext cx="4313238" cy="64801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	</a:t>
            </a:r>
            <a:r>
              <a:rPr lang="ru-RU" sz="2000" dirty="0" smtClean="0"/>
              <a:t>В 1925 г. Иван Паницкий поступает в Саратовское музыкальное училище по классу скрипки, выдержав вступительный экзамен с оценкой «отлично». Окончить училище ему не пришлось из-за профессионального заболевания правой руки. Занятия в училище значительно расширили музыкальный кругозор молодого музыканта, дали ему неплохое академическое образование.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17412" name="Picture 2" descr="Violin VL10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3538" y="955675"/>
            <a:ext cx="349567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438150" y="4378325"/>
            <a:ext cx="393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Справка. Скри́пка</a:t>
            </a:r>
            <a:r>
              <a:rPr lang="ru-RU" sz="2000"/>
              <a:t> — </a:t>
            </a:r>
            <a:r>
              <a:rPr lang="ru-RU" sz="2000" b="1"/>
              <a:t>струнный смычковый музыкальный инструмент высокого регистра. Часто солирует певучие и виртуозные мелодии. (Яндекс). </a:t>
            </a:r>
          </a:p>
        </p:txBody>
      </p:sp>
      <p:pic>
        <p:nvPicPr>
          <p:cNvPr id="17414" name="Рисунок 7" descr="http://rusplt.ru/netcat_files/userfiles4/Saratov/290216_Saratov_45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188913"/>
            <a:ext cx="286543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236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795963" y="260350"/>
            <a:ext cx="5786437" cy="1439863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Первая победа на профессиональном конкурсе</a:t>
            </a:r>
          </a:p>
        </p:txBody>
      </p:sp>
      <p:sp>
        <p:nvSpPr>
          <p:cNvPr id="18435" name="Содержимое 3"/>
          <p:cNvSpPr>
            <a:spLocks noGrp="1"/>
          </p:cNvSpPr>
          <p:nvPr>
            <p:ph sz="half" idx="2"/>
          </p:nvPr>
        </p:nvSpPr>
        <p:spPr>
          <a:xfrm>
            <a:off x="5010150" y="1866900"/>
            <a:ext cx="6654800" cy="3233134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	</a:t>
            </a:r>
            <a:r>
              <a:rPr lang="ru-RU" sz="2000" dirty="0" smtClean="0"/>
              <a:t>В 1926 году в Саратове был организован конкурс гармонистов.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dirty="0" smtClean="0"/>
              <a:t>На конкурс съехались не только саратовские талантливые гармонисты и баянисты, но и музыканты других областей и городов. Игра молодого музыканта покорила всех членов жюри, и он занял первое место на конкурсе. Ему были вручены золотой жетон и удостоверение лауреата первой степени. 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smtClean="0"/>
              <a:t>	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1843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54092" t="20024" r="33029" b="45610"/>
          <a:stretch>
            <a:fillRect/>
          </a:stretch>
        </p:blipFill>
        <p:spPr bwMode="auto">
          <a:xfrm>
            <a:off x="515938" y="412750"/>
            <a:ext cx="4313237" cy="60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граммофон">
            <a:hlinkClick r:id="rId3" tooltip="граммофон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534" y="5576015"/>
            <a:ext cx="47545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69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04552" y="247650"/>
            <a:ext cx="5512157" cy="1040237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Работа в театре. Баян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65138" y="1262802"/>
            <a:ext cx="6477000" cy="34379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	</a:t>
            </a:r>
            <a:r>
              <a:rPr lang="ru-RU" sz="2000" dirty="0" smtClean="0"/>
              <a:t>В 1929 году в Саратове организовался театр малых форм, куда И. Я. </a:t>
            </a:r>
            <a:r>
              <a:rPr lang="ru-RU" sz="2000" dirty="0" err="1" smtClean="0"/>
              <a:t>Паницкого</a:t>
            </a:r>
            <a:r>
              <a:rPr lang="ru-RU" sz="2000" dirty="0" smtClean="0"/>
              <a:t> пригласили в качестве баяниста. Научиться играть на баяне было юношеской мечтой Ивана Яковлевича, и он с радостью взялся за дело.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dirty="0" smtClean="0"/>
              <a:t>	За два года работы в театре гармонист-виртуоз в совершенстве изучил баян и подготовился к сольным выступлениям.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6723063" y="4919663"/>
            <a:ext cx="508635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Справка:</a:t>
            </a:r>
            <a:r>
              <a:rPr lang="ru-RU" sz="2000"/>
              <a:t> </a:t>
            </a:r>
          </a:p>
          <a:p>
            <a:pPr algn="ctr"/>
            <a:r>
              <a:rPr lang="ru-RU" sz="2000" b="1"/>
              <a:t>спектакли малой формы дают простор импровизации, экспериментам, неформальному общению с публикой. (Яндекс). </a:t>
            </a:r>
          </a:p>
        </p:txBody>
      </p:sp>
      <p:pic>
        <p:nvPicPr>
          <p:cNvPr id="19461" name="Содержимое 4" descr="Паницкий Иван Яковлевич">
            <a:hlinkClick r:id="rId2"/>
          </p:cNvPr>
          <p:cNvPicPr>
            <a:picLocks/>
          </p:cNvPicPr>
          <p:nvPr/>
        </p:nvPicPr>
        <p:blipFill>
          <a:blip r:embed="rId3" cstate="print"/>
          <a:srcRect l="4637" t="75" r="266" b="6870"/>
          <a:stretch>
            <a:fillRect/>
          </a:stretch>
        </p:blipFill>
        <p:spPr bwMode="auto">
          <a:xfrm>
            <a:off x="7405688" y="309563"/>
            <a:ext cx="4365625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граммофон">
            <a:hlinkClick r:id="rId4" tooltip="граммофон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9296" y="5563136"/>
            <a:ext cx="47545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48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534275" y="450850"/>
            <a:ext cx="4418013" cy="1828711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Педагог, лауреат престижных музыкальных конкурсов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6993228" y="2228045"/>
            <a:ext cx="4790785" cy="4441043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400" dirty="0" smtClean="0"/>
              <a:t>	В 1932-44 гг. Иван Яковлевич преподавал в Саратовском музыкальном училище.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Он также был лауреатом ряда республиканских конкурсов исполнителей на народных инструментах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(1939 г., 1944 г. и т.д.). </a:t>
            </a:r>
            <a:endParaRPr lang="ru-RU" dirty="0" smtClean="0"/>
          </a:p>
        </p:txBody>
      </p:sp>
      <p:pic>
        <p:nvPicPr>
          <p:cNvPr id="20484" name="Рисунок 7"/>
          <p:cNvPicPr>
            <a:picLocks noChangeAspect="1" noChangeArrowheads="1"/>
          </p:cNvPicPr>
          <p:nvPr/>
        </p:nvPicPr>
        <p:blipFill>
          <a:blip r:embed="rId2" cstate="print"/>
          <a:srcRect l="31818" t="41380" r="43939" b="28450"/>
          <a:stretch>
            <a:fillRect/>
          </a:stretch>
        </p:blipFill>
        <p:spPr bwMode="auto">
          <a:xfrm>
            <a:off x="476251" y="556997"/>
            <a:ext cx="6310915" cy="413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граммофон">
            <a:hlinkClick r:id="rId3" tooltip="граммофон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0063" y="5524500"/>
            <a:ext cx="47545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7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onductor_conducting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7450" y="4262438"/>
            <a:ext cx="3384550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 descr="boy_playing_clarinet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94300"/>
            <a:ext cx="15970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http://img-fotki.yandex.ru/get/6715/20826973.66/0_100ba7_25c11d2c_X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875" y="1438275"/>
            <a:ext cx="62849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Прямоугольник 7"/>
          <p:cNvSpPr>
            <a:spLocks noChangeArrowheads="1"/>
          </p:cNvSpPr>
          <p:nvPr/>
        </p:nvSpPr>
        <p:spPr bwMode="auto">
          <a:xfrm>
            <a:off x="6594475" y="314325"/>
            <a:ext cx="5318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Имя Ивана Яковлевича </a:t>
            </a:r>
            <a:r>
              <a:rPr lang="ru-RU" sz="2400" dirty="0" err="1"/>
              <a:t>Паницкого</a:t>
            </a:r>
            <a:r>
              <a:rPr lang="ru-RU" sz="2400" dirty="0"/>
              <a:t> — </a:t>
            </a:r>
            <a:br>
              <a:rPr lang="ru-RU" sz="2400" dirty="0"/>
            </a:br>
            <a:r>
              <a:rPr lang="ru-RU" sz="2400" dirty="0"/>
              <a:t>выдающегося исполнителя на баяне, солиста Саратовской филармонии — известно каждому музыканту, всем любителям русских народных музыкальных инструментов нашей страны. </a:t>
            </a:r>
            <a:endParaRPr lang="ru-RU" sz="2400" dirty="0" smtClean="0"/>
          </a:p>
          <a:p>
            <a:pPr algn="ctr"/>
            <a:r>
              <a:rPr lang="ru-RU" sz="2400" dirty="0" smtClean="0"/>
              <a:t>Мы </a:t>
            </a:r>
            <a:r>
              <a:rPr lang="ru-RU" sz="2400" dirty="0"/>
              <a:t>гордимся тем, что родился он в нашем городе – Балакове.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320675"/>
            <a:ext cx="6294438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Ещё при жизни – человек-легенда. А ещё – наш земляк!</a:t>
            </a:r>
          </a:p>
        </p:txBody>
      </p:sp>
    </p:spTree>
  </p:cSld>
  <p:clrMapOvr>
    <a:masterClrMapping/>
  </p:clrMapOvr>
  <p:transition advTm="1922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91250" y="274638"/>
            <a:ext cx="5645150" cy="110340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Москва: большой успех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2531" name="Содержимое 4"/>
          <p:cNvSpPr>
            <a:spLocks noGrp="1"/>
          </p:cNvSpPr>
          <p:nvPr>
            <p:ph sz="half" idx="1"/>
          </p:nvPr>
        </p:nvSpPr>
        <p:spPr>
          <a:xfrm>
            <a:off x="6967538" y="1223493"/>
            <a:ext cx="4945062" cy="537415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600" dirty="0" smtClean="0"/>
              <a:t>	</a:t>
            </a:r>
            <a:r>
              <a:rPr lang="ru-RU" sz="2400" dirty="0" smtClean="0"/>
              <a:t>В 1951 году в Москве в дни декады мастеров искусства города Саратова И. Я. Паницкий занимал одно из видных мест среди солистов. Он с большим успехом выступил в Московской государственной консерватории имени Чайковского, в концертном зале имени Чайковского и во многих дворцах культуры </a:t>
            </a:r>
            <a:r>
              <a:rPr lang="ru-RU" sz="2600" dirty="0" smtClean="0"/>
              <a:t>и клубах города Москвы.</a:t>
            </a:r>
          </a:p>
          <a:p>
            <a:pPr eaLnBrk="1" hangingPunct="1"/>
            <a:endParaRPr lang="ru-RU" sz="2400" dirty="0" smtClean="0"/>
          </a:p>
        </p:txBody>
      </p:sp>
      <p:sp>
        <p:nvSpPr>
          <p:cNvPr id="22532" name="Содержимое 6"/>
          <p:cNvSpPr>
            <a:spLocks noGrp="1"/>
          </p:cNvSpPr>
          <p:nvPr>
            <p:ph sz="half" idx="2"/>
          </p:nvPr>
        </p:nvSpPr>
        <p:spPr>
          <a:xfrm>
            <a:off x="623888" y="260350"/>
            <a:ext cx="768350" cy="6477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3" name="Picture 2" descr="https://avatars.mds.yandex.net/get-mediaportraits/39702/5dacb447c9801d01a87862a8c6d00152/bi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075" y="285750"/>
            <a:ext cx="54435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https://avatars.mds.yandex.net/get-mediaportraits/28511/127d041e3fa9056d9e18133e86a45927/bi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575" y="3598863"/>
            <a:ext cx="5503863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8" descr="11 марта 1951 г. Авторский концерт И. Я. Паницкого в. 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5638" y="1851025"/>
            <a:ext cx="5075237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88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1862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Концерт для баяна с оркестром?</a:t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Такого раньше не было!..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919663" y="1285875"/>
            <a:ext cx="6826250" cy="53117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Высокое исполнительское мастерство И. Я. </a:t>
            </a:r>
            <a:r>
              <a:rPr lang="ru-RU" sz="2400" dirty="0" err="1" smtClean="0"/>
              <a:t>Паницкого</a:t>
            </a:r>
            <a:r>
              <a:rPr lang="ru-RU" sz="2400" dirty="0" smtClean="0"/>
              <a:t> подтверждает еще один интересный факт из его биографии.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20 января 1952 года в концертном зале Саратовской филармонии состоялось необычное выступление Ивана Яковлевича, исполнившего концерт в трех частях для баяна с симфоническим оркестром, написанный советским композитором Н. Я. Чайкиным. </a:t>
            </a:r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</p:txBody>
      </p:sp>
      <p:pic>
        <p:nvPicPr>
          <p:cNvPr id="23556" name="Рисунок 3" descr="http://madison-mp3.ru/uploads/images/ivan_panitskij_uvjadshie_rozi_starinnij_v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1" y="1285875"/>
            <a:ext cx="3612166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граммофон">
            <a:hlinkClick r:id="rId3" tooltip="граммофон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0829" y="5511622"/>
            <a:ext cx="47545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75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594475" y="188913"/>
            <a:ext cx="5165725" cy="911225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Спасибо, Маэстро!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6438900" y="1271588"/>
            <a:ext cx="5329238" cy="53975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 Высокое исполнительское мастерство и активная творческая деятельность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И. Я. </a:t>
            </a:r>
            <a:r>
              <a:rPr lang="ru-RU" sz="2400" dirty="0" err="1" smtClean="0"/>
              <a:t>Паницкого</a:t>
            </a:r>
            <a:r>
              <a:rPr lang="ru-RU" sz="2400" dirty="0" smtClean="0"/>
              <a:t> во многом способствовала тому, что баян стал общепризнанным и любимым сольным концертным инструментом, успешно соревнующимся со многими другими концертными инструментами. </a:t>
            </a:r>
          </a:p>
          <a:p>
            <a:pPr algn="ctr" eaLnBrk="1" hangingPunct="1"/>
            <a:endParaRPr lang="ru-RU" sz="2400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24580" name="Рисунок 4"/>
          <p:cNvPicPr>
            <a:picLocks noChangeAspect="1" noChangeArrowheads="1"/>
          </p:cNvPicPr>
          <p:nvPr/>
        </p:nvPicPr>
        <p:blipFill>
          <a:blip r:embed="rId2" cstate="print"/>
          <a:srcRect l="31818" t="58620" r="54340" b="6174"/>
          <a:stretch>
            <a:fillRect/>
          </a:stretch>
        </p:blipFill>
        <p:spPr bwMode="auto">
          <a:xfrm>
            <a:off x="470437" y="176034"/>
            <a:ext cx="533793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граммофон">
            <a:hlinkClick r:id="rId3" tooltip="граммофон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8570" y="5460106"/>
            <a:ext cx="47545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23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150600" cy="85090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Высокое звание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623888" y="908050"/>
            <a:ext cx="10972800" cy="28003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 За заслуги в области советского музыкального искусства Президиум Верховного Совета РСФСР Указом от 11 апреля 1957 года присвоил </a:t>
            </a:r>
            <a:r>
              <a:rPr lang="ru-RU" sz="2400" dirty="0" err="1" smtClean="0"/>
              <a:t>И.Я.Паницкому</a:t>
            </a:r>
            <a:r>
              <a:rPr lang="ru-RU" sz="2400" dirty="0" smtClean="0"/>
              <a:t> звание ЗАСЛУЖЕННОГО АРТИСТА РСФСР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3" y="2346325"/>
            <a:ext cx="734218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27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08487" y="381737"/>
            <a:ext cx="3484563" cy="1047817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Признание </a:t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и почёт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5615189" y="501718"/>
            <a:ext cx="6092267" cy="233163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В 1989 году  выдающемуся  исполнителю, композитору </a:t>
            </a:r>
            <a:r>
              <a:rPr lang="ru-RU" sz="2400" dirty="0" err="1" smtClean="0"/>
              <a:t>И.Я.Паницкому</a:t>
            </a:r>
            <a:r>
              <a:rPr lang="ru-RU" sz="2400" dirty="0" smtClean="0"/>
              <a:t> присвоено звание «Почётный гражданин города Саратов».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Умер музыкант 12 апреля 1990 г.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26628" name="Рисунок 4" descr="http://sarcons.ru/tl_files/kafedra%20narodnyx/O%20Panickom/Panickij%20i%20Trio_na_festiv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58" y="1695741"/>
            <a:ext cx="5587953" cy="355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F:\Images\Фото-0007.jpg"/>
          <p:cNvPicPr>
            <a:picLocks noChangeAspect="1" noChangeArrowheads="1"/>
          </p:cNvPicPr>
          <p:nvPr/>
        </p:nvPicPr>
        <p:blipFill>
          <a:blip r:embed="rId4" cstate="print"/>
          <a:srcRect l="3966" t="34825" r="21257"/>
          <a:stretch>
            <a:fillRect/>
          </a:stretch>
        </p:blipFill>
        <p:spPr bwMode="auto">
          <a:xfrm>
            <a:off x="7830354" y="2726110"/>
            <a:ext cx="3872248" cy="391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3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6" descr="http://sarcons.ru/tl_files/kafedra%20narodnyx/Galereja/Bondarenko/6%20Bondarenko%20Panick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256" y="3998201"/>
            <a:ext cx="4746020" cy="269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7" descr="Баянист ПАНИЦКИЙ И.Я. - киножурнал г.Саратов - 1939, 1957, 1976 годы, Баяни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825" t="1814"/>
          <a:stretch>
            <a:fillRect/>
          </a:stretch>
        </p:blipFill>
        <p:spPr bwMode="auto">
          <a:xfrm>
            <a:off x="8950817" y="225425"/>
            <a:ext cx="295225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8"/>
          <p:cNvSpPr>
            <a:spLocks noChangeArrowheads="1"/>
          </p:cNvSpPr>
          <p:nvPr/>
        </p:nvSpPr>
        <p:spPr bwMode="auto">
          <a:xfrm>
            <a:off x="4046538" y="252413"/>
            <a:ext cx="3732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/>
              <a:t>Баянист ПАНИЦКИЙ И.Я. - киножурнал г.Саратов - 1939, 1957, 1976 годы</a:t>
            </a:r>
          </a:p>
        </p:txBody>
      </p:sp>
      <p:pic>
        <p:nvPicPr>
          <p:cNvPr id="27653" name="Рисунок 9" descr="http://special.sarcons.ru/tl_files/afisha/2010-12/14%20janvarja%20narodnye%20instrumenty%20isprav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963" y="188913"/>
            <a:ext cx="3142333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12"/>
          <p:cNvSpPr>
            <a:spLocks noChangeArrowheads="1"/>
          </p:cNvSpPr>
          <p:nvPr/>
        </p:nvSpPr>
        <p:spPr bwMode="auto">
          <a:xfrm>
            <a:off x="7405353" y="5151550"/>
            <a:ext cx="444339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dirty="0"/>
          </a:p>
          <a:p>
            <a:pPr>
              <a:lnSpc>
                <a:spcPct val="120000"/>
              </a:lnSpc>
            </a:pPr>
            <a:r>
              <a:rPr lang="ru-RU" sz="2000" dirty="0" smtClean="0"/>
              <a:t>В Саратове в память о нём проводятся различные конкурсы молодых исполнителей </a:t>
            </a:r>
            <a:endParaRPr lang="ru-RU" sz="2000" dirty="0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print"/>
          <a:srcRect l="44647" t="48399" r="30080" b="35873"/>
          <a:stretch>
            <a:fillRect/>
          </a:stretch>
        </p:blipFill>
        <p:spPr bwMode="auto">
          <a:xfrm>
            <a:off x="4397889" y="2639543"/>
            <a:ext cx="3852862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Прямоугольник 8"/>
          <p:cNvSpPr>
            <a:spLocks noChangeArrowheads="1"/>
          </p:cNvSpPr>
          <p:nvPr/>
        </p:nvSpPr>
        <p:spPr bwMode="auto">
          <a:xfrm>
            <a:off x="3567448" y="1166813"/>
            <a:ext cx="51386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Выступления </a:t>
            </a:r>
            <a:r>
              <a:rPr lang="ru-RU" sz="2400" dirty="0" err="1">
                <a:solidFill>
                  <a:srgbClr val="C00000"/>
                </a:solidFill>
                <a:latin typeface="Arial Black" pitchFamily="34" charset="0"/>
              </a:rPr>
              <a:t>Паницкого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 не знали полупустых залов,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на них всегда совершалось настоящее паломничество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32631" y="2996261"/>
            <a:ext cx="3567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сентябре 1995 г. в Саратове состоялось торжественное открытие мемориальной доски на доме, где жил Иван Яковлевич Паницкий последние 30 лет. </a:t>
            </a:r>
            <a:endParaRPr lang="ru-RU" sz="2000" dirty="0"/>
          </a:p>
        </p:txBody>
      </p:sp>
    </p:spTree>
  </p:cSld>
  <p:clrMapOvr>
    <a:masterClrMapping/>
  </p:clrMapOvr>
  <p:transition advTm="1692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982" y="388090"/>
            <a:ext cx="5802088" cy="113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935149" y="386523"/>
            <a:ext cx="60071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В 1993 году Детской школе искусств №2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г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. Балаково было присвоено имя </a:t>
            </a:r>
            <a:r>
              <a:rPr lang="ru-RU" sz="2400" b="1" dirty="0" err="1">
                <a:solidFill>
                  <a:srgbClr val="C00000"/>
                </a:solidFill>
                <a:latin typeface="Arial Black" pitchFamily="34" charset="0"/>
              </a:rPr>
              <a:t>И.Я.Паницкого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10" name="Picture 3" descr="C:\Documents and Settings\User\Рабочий стол\image (8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4961" y="1944061"/>
            <a:ext cx="3467033" cy="2514551"/>
          </a:xfrm>
          <a:noFill/>
        </p:spPr>
      </p:pic>
      <p:pic>
        <p:nvPicPr>
          <p:cNvPr id="11" name="Picture 4" descr="C:\Documents and Settings\User\Рабочий стол\image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254" y="1700594"/>
            <a:ext cx="5499882" cy="386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714815" y="1996225"/>
            <a:ext cx="2312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Фото: Мы на уроке </a:t>
            </a:r>
          </a:p>
          <a:p>
            <a:pPr>
              <a:lnSpc>
                <a:spcPct val="100000"/>
              </a:lnSpc>
            </a:pPr>
            <a:r>
              <a:rPr lang="ru-RU" sz="2000" dirty="0" smtClean="0"/>
              <a:t>в музыкальной </a:t>
            </a:r>
          </a:p>
          <a:p>
            <a:pPr>
              <a:lnSpc>
                <a:spcPct val="100000"/>
              </a:lnSpc>
            </a:pPr>
            <a:r>
              <a:rPr lang="ru-RU" sz="2000" dirty="0" smtClean="0"/>
              <a:t>школе № 1 г.Балаково.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1820" y="4520487"/>
            <a:ext cx="52288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Фото: Мы выступаем на городском конкурсе </a:t>
            </a:r>
            <a:r>
              <a:rPr lang="ru-RU" sz="2000" dirty="0" err="1" smtClean="0"/>
              <a:t>им.И.Паницкого</a:t>
            </a:r>
            <a:r>
              <a:rPr lang="ru-RU" sz="2000" dirty="0" smtClean="0"/>
              <a:t> среди </a:t>
            </a:r>
          </a:p>
          <a:p>
            <a:pPr algn="ctr"/>
            <a:r>
              <a:rPr lang="ru-RU" sz="2000" dirty="0" smtClean="0"/>
              <a:t>уч-ся музыкальных школ города, где завоевали 2 диплома 1 степени.</a:t>
            </a:r>
            <a:endParaRPr lang="ru-RU" sz="2000" dirty="0"/>
          </a:p>
        </p:txBody>
      </p:sp>
    </p:spTree>
  </p:cSld>
  <p:clrMapOvr>
    <a:masterClrMapping/>
  </p:clrMapOvr>
  <p:transition advTm="898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815975" y="232245"/>
            <a:ext cx="10944225" cy="576262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Гордимся нашим земляком!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597" y="715561"/>
            <a:ext cx="11069638" cy="295275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400" dirty="0" smtClean="0"/>
              <a:t>Жизнь Ивана Яковлевича </a:t>
            </a:r>
            <a:r>
              <a:rPr lang="ru-RU" sz="2400" dirty="0" err="1" smtClean="0"/>
              <a:t>Паницкого</a:t>
            </a:r>
            <a:r>
              <a:rPr lang="ru-RU" sz="2400" dirty="0" smtClean="0"/>
              <a:t> — пример целеустремленности и стойкости духа. Трудно переоценить вклад, который внес этот замечательный человек в развитие музыкальной культуры не только нашего края, но и России. Его имя знают даже за границей. В память о нём проводятся музыкальные фестивали, о нём пишутся книги, снимаются фильмы. Мы по праву можем гордиться тем, что на </a:t>
            </a:r>
            <a:r>
              <a:rPr lang="ru-RU" sz="2400" dirty="0" err="1" smtClean="0"/>
              <a:t>балаковской</a:t>
            </a:r>
            <a:r>
              <a:rPr lang="ru-RU" sz="2400" dirty="0" smtClean="0"/>
              <a:t> земле родилось немало талантливых людей, в их числе выдающийся музыкант и светлый человек  – </a:t>
            </a:r>
            <a:r>
              <a:rPr lang="ru-RU" sz="2400" dirty="0" err="1" smtClean="0"/>
              <a:t>И.Я.Паницкий</a:t>
            </a:r>
            <a:r>
              <a:rPr lang="ru-RU" sz="2400" dirty="0" smtClean="0"/>
              <a:t>.</a:t>
            </a:r>
          </a:p>
          <a:p>
            <a:pPr eaLnBrk="1" hangingPunct="1">
              <a:defRPr/>
            </a:pPr>
            <a:r>
              <a:rPr lang="ru-RU" sz="2400" dirty="0" smtClean="0"/>
              <a:t> </a:t>
            </a:r>
          </a:p>
        </p:txBody>
      </p:sp>
      <p:pic>
        <p:nvPicPr>
          <p:cNvPr id="31748" name="Рисунок 3" descr="http://ale07.ru/music/notes/song/image/valsy_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7240" y="3374266"/>
            <a:ext cx="2828925" cy="320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4" descr="https://06.img.avito.st/640x480/405132906.jpg"/>
          <p:cNvPicPr>
            <a:picLocks noChangeAspect="1" noChangeArrowheads="1"/>
          </p:cNvPicPr>
          <p:nvPr/>
        </p:nvPicPr>
        <p:blipFill>
          <a:blip r:embed="rId3" cstate="print"/>
          <a:srcRect l="20897" t="108" r="27133" b="2881"/>
          <a:stretch>
            <a:fillRect/>
          </a:stretch>
        </p:blipFill>
        <p:spPr bwMode="auto">
          <a:xfrm>
            <a:off x="225738" y="3284113"/>
            <a:ext cx="3263900" cy="33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F:\Images\Фото-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3678" y="3335628"/>
            <a:ext cx="3071813" cy="329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13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3550" y="1055688"/>
            <a:ext cx="11377613" cy="5541962"/>
          </a:xfrm>
        </p:spPr>
        <p:txBody>
          <a:bodyPr/>
          <a:lstStyle/>
          <a:p>
            <a:pPr eaLnBrk="1" fontAlgn="ctr" hangingPunct="1"/>
            <a:r>
              <a:rPr lang="ru-RU" sz="2800" b="1" dirty="0" smtClean="0"/>
              <a:t>ФИЛЬМОГРАФИЯ.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Историко-документальный фильм студии "Отечество" - "Иван Паницкий: Вечное движение" о </a:t>
            </a:r>
            <a:r>
              <a:rPr lang="ru-RU" sz="2800" dirty="0" err="1" smtClean="0"/>
              <a:t>балаковском</a:t>
            </a:r>
            <a:r>
              <a:rPr lang="ru-RU" sz="2800" dirty="0" smtClean="0"/>
              <a:t> слепом музыканте-самоучке Иване Яковлевиче </a:t>
            </a:r>
            <a:r>
              <a:rPr lang="ru-RU" sz="2800" dirty="0" err="1" smtClean="0"/>
              <a:t>Паницком</a:t>
            </a:r>
            <a:r>
              <a:rPr lang="ru-RU" sz="2800" dirty="0" smtClean="0"/>
              <a:t>. </a:t>
            </a:r>
            <a:r>
              <a:rPr lang="ru-RU" sz="2800" dirty="0" err="1" smtClean="0"/>
              <a:t>Автор:Е</a:t>
            </a:r>
            <a:r>
              <a:rPr lang="ru-RU" sz="2800" dirty="0" smtClean="0"/>
              <a:t>. </a:t>
            </a:r>
            <a:r>
              <a:rPr lang="ru-RU" sz="2800" dirty="0" err="1" smtClean="0"/>
              <a:t>Бруславцева</a:t>
            </a:r>
            <a:r>
              <a:rPr lang="ru-RU" sz="2800" dirty="0" smtClean="0"/>
              <a:t>.</a:t>
            </a:r>
            <a:r>
              <a:rPr lang="en-US" sz="2800" dirty="0" smtClean="0"/>
              <a:t> www.stvbalakovo.ru/index.php?vm=62.view.4395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youtube.comwatch?v</a:t>
            </a:r>
            <a:r>
              <a:rPr lang="en-US" sz="2800" dirty="0" smtClean="0"/>
              <a:t>=sxN5GAsgww8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en-US" sz="2800" dirty="0" smtClean="0">
              <a:latin typeface="Arial Black" pitchFamily="34" charset="0"/>
            </a:endParaRP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2255838" y="260350"/>
            <a:ext cx="94091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Book Antiqua" pitchFamily="18" charset="0"/>
              </a:rPr>
              <a:t>«Музыка воодушевляет весь мир, снабжает душу крыльями, </a:t>
            </a:r>
          </a:p>
          <a:p>
            <a:pPr algn="ctr"/>
            <a:r>
              <a:rPr lang="ru-RU" b="1" i="1">
                <a:latin typeface="Book Antiqua" pitchFamily="18" charset="0"/>
              </a:rPr>
              <a:t>способствует полету  воображения…» </a:t>
            </a:r>
            <a:endParaRPr lang="ru-RU"/>
          </a:p>
        </p:txBody>
      </p:sp>
      <p:pic>
        <p:nvPicPr>
          <p:cNvPr id="30724" name="Picture 4" descr="conductor_conducting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30734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boy_playing_clarinet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079038" y="4738688"/>
            <a:ext cx="2112962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Содержимое 6" descr="http://cs621627.vk.me/u215184926/video/x_a062eb24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3588" y="912813"/>
            <a:ext cx="3570287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815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1800" y="875763"/>
            <a:ext cx="11233150" cy="57933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ru-RU" sz="2400" dirty="0" smtClean="0"/>
              <a:t>Каргин Ю.Ю. </a:t>
            </a:r>
            <a:r>
              <a:rPr lang="ru-RU" sz="2400" dirty="0" err="1" smtClean="0"/>
              <a:t>Балаковская</a:t>
            </a:r>
            <a:r>
              <a:rPr lang="ru-RU" sz="2400" dirty="0" smtClean="0"/>
              <a:t> народная энциклопедия. Саратов: ООО «Приволжское издательство», 2007 г. – 272 с.</a:t>
            </a:r>
            <a:endParaRPr lang="ru-RU" sz="240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smtClean="0"/>
              <a:t>Деревянченко</a:t>
            </a:r>
            <a:r>
              <a:rPr lang="ru-RU" sz="2400" dirty="0" smtClean="0"/>
              <a:t> </a:t>
            </a:r>
            <a:r>
              <a:rPr lang="ru-RU" sz="2400" dirty="0" smtClean="0"/>
              <a:t>А.А. У реки великороссов. /</a:t>
            </a:r>
            <a:r>
              <a:rPr lang="ru-RU" sz="2400" dirty="0" err="1" smtClean="0"/>
              <a:t>А.А.Деревянченко.-Балаково</a:t>
            </a:r>
            <a:r>
              <a:rPr lang="ru-RU" sz="2400" dirty="0" smtClean="0"/>
              <a:t>: Авангард, 1904  г. – С. 232. </a:t>
            </a:r>
          </a:p>
          <a:p>
            <a:pPr marL="0" indent="0" eaLnBrk="1" hangingPunct="1">
              <a:buNone/>
              <a:defRPr/>
            </a:pPr>
            <a:r>
              <a:rPr lang="ru-RU" sz="2400" dirty="0" smtClean="0"/>
              <a:t>Культура и развлечения: [Паницкий (наст. фамилия </a:t>
            </a:r>
            <a:r>
              <a:rPr lang="ru-RU" sz="2400" dirty="0" err="1" smtClean="0"/>
              <a:t>Паницков</a:t>
            </a:r>
            <a:r>
              <a:rPr lang="ru-RU" sz="2400" dirty="0" smtClean="0"/>
              <a:t>) Иван Яковлевич] // </a:t>
            </a:r>
            <a:r>
              <a:rPr lang="ru-RU" sz="2400" dirty="0" err="1" smtClean="0"/>
              <a:t>Балаковская</a:t>
            </a:r>
            <a:r>
              <a:rPr lang="ru-RU" sz="2400" dirty="0" smtClean="0"/>
              <a:t> народная энциклопедия / авт. идеи и сост. Ю. Ю. Каргин. — Саратов, 2007. — С. 272-274.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err="1" smtClean="0"/>
              <a:t>Вардугин</a:t>
            </a:r>
            <a:r>
              <a:rPr lang="ru-RU" sz="2400" dirty="0" smtClean="0"/>
              <a:t> В. И. Два Ивана / В. И. </a:t>
            </a:r>
            <a:r>
              <a:rPr lang="ru-RU" sz="2400" dirty="0" err="1" smtClean="0"/>
              <a:t>Вардугин</a:t>
            </a:r>
            <a:r>
              <a:rPr lang="ru-RU" sz="2400" dirty="0" smtClean="0"/>
              <a:t>. — Саратов : </a:t>
            </a:r>
            <a:r>
              <a:rPr lang="ru-RU" sz="2400" dirty="0" err="1" smtClean="0"/>
              <a:t>Приволж</a:t>
            </a:r>
            <a:r>
              <a:rPr lang="ru-RU" sz="2400" dirty="0" smtClean="0"/>
              <a:t>. кн. изд-во, 2003. — 240 с.: ил. — (Их имена в истории края).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/>
              <a:t>Галактионов В. Чарующая песнь его баяна: о </a:t>
            </a:r>
            <a:r>
              <a:rPr lang="ru-RU" sz="2400" dirty="0" err="1" smtClean="0"/>
              <a:t>тв-ве</a:t>
            </a:r>
            <a:r>
              <a:rPr lang="ru-RU" sz="2400" dirty="0" smtClean="0"/>
              <a:t> И. Я. </a:t>
            </a:r>
            <a:r>
              <a:rPr lang="ru-RU" sz="2400" dirty="0" err="1" smtClean="0"/>
              <a:t>Паницкого</a:t>
            </a:r>
            <a:r>
              <a:rPr lang="ru-RU" sz="2400" dirty="0" smtClean="0"/>
              <a:t> / В. Галактионов. — Саратов : </a:t>
            </a:r>
            <a:r>
              <a:rPr lang="ru-RU" sz="2400" dirty="0" err="1" smtClean="0"/>
              <a:t>Сарат</a:t>
            </a:r>
            <a:r>
              <a:rPr lang="ru-RU" sz="2400" dirty="0" smtClean="0"/>
              <a:t>. ун-т, 1985. — 20 с.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/>
              <a:t>Галактионов В. Паницкий, или Вечное движение / В. Галактионов. — М. : РАМ им. </a:t>
            </a:r>
            <a:r>
              <a:rPr lang="ru-RU" sz="2400" dirty="0" err="1" smtClean="0"/>
              <a:t>Гнесиных</a:t>
            </a:r>
            <a:r>
              <a:rPr lang="ru-RU" sz="2400" dirty="0" smtClean="0"/>
              <a:t>, 1996. — 172 с.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/>
              <a:t>Журнал «Шмель». Исполняю музыку для всех. №11, 15 марта 2011. – С. 15.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err="1" smtClean="0"/>
              <a:t>Яндекс</a:t>
            </a:r>
            <a:r>
              <a:rPr lang="ru-RU" sz="2400" dirty="0" smtClean="0"/>
              <a:t> - источники.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32771" name="Заголовок 2"/>
          <p:cNvSpPr>
            <a:spLocks noGrp="1"/>
          </p:cNvSpPr>
          <p:nvPr>
            <p:ph type="title"/>
          </p:nvPr>
        </p:nvSpPr>
        <p:spPr>
          <a:xfrm>
            <a:off x="623888" y="188913"/>
            <a:ext cx="10972800" cy="674687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C00000"/>
                </a:solidFill>
                <a:latin typeface="Arial Black" pitchFamily="34" charset="0"/>
              </a:rPr>
              <a:t>Список  использованной литературы</a:t>
            </a:r>
          </a:p>
        </p:txBody>
      </p:sp>
    </p:spTree>
  </p:cSld>
  <p:clrMapOvr>
    <a:masterClrMapping/>
  </p:clrMapOvr>
  <p:transition advTm="111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1571" y="214671"/>
            <a:ext cx="4752706" cy="9366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семье пели все!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5344732" y="3889420"/>
            <a:ext cx="6589735" cy="21636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	Младший из сыновей, Иван, родился в новогоднюю ночь, 31 декабря 1906г. В двухнедельном возрасте по небрежности фельдшера больницы ребенок потерял зрение.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4100" name="Рисунок 4" descr="https://s01.1romantic.com/uploads/music_cards/2016-03-13/2052d7ba4c8ea630b8ce58b4685333d2.jpg"/>
          <p:cNvPicPr>
            <a:picLocks noChangeAspect="1" noChangeArrowheads="1"/>
          </p:cNvPicPr>
          <p:nvPr/>
        </p:nvPicPr>
        <p:blipFill>
          <a:blip r:embed="rId2" cstate="print"/>
          <a:srcRect l="2899" t="2274" r="2899"/>
          <a:stretch>
            <a:fillRect/>
          </a:stretch>
        </p:blipFill>
        <p:spPr bwMode="auto">
          <a:xfrm>
            <a:off x="385763" y="1120776"/>
            <a:ext cx="4778665" cy="283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5241701" y="385763"/>
            <a:ext cx="647404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Балаково был в начале ХХ века небольшим купеческим городком. Сюда из села </a:t>
            </a:r>
            <a:r>
              <a:rPr lang="ru-RU" sz="2400" dirty="0" err="1"/>
              <a:t>Студенцы</a:t>
            </a:r>
            <a:r>
              <a:rPr lang="ru-RU" sz="2400" dirty="0"/>
              <a:t> пришел 15-летний пастух Яков </a:t>
            </a:r>
            <a:r>
              <a:rPr lang="ru-RU" sz="2400" dirty="0" err="1"/>
              <a:t>Паницков</a:t>
            </a:r>
            <a:r>
              <a:rPr lang="ru-RU" sz="2400" dirty="0"/>
              <a:t>. Здесь в возрасте 19-ти лет Яков женился на 17-летней </a:t>
            </a:r>
            <a:r>
              <a:rPr lang="ru-RU" sz="2400" dirty="0" err="1"/>
              <a:t>вольской</a:t>
            </a:r>
            <a:r>
              <a:rPr lang="ru-RU" sz="2400" dirty="0"/>
              <a:t> мещанке Екатерине </a:t>
            </a:r>
            <a:r>
              <a:rPr lang="ru-RU" sz="2400" dirty="0" err="1"/>
              <a:t>Фроловне</a:t>
            </a:r>
            <a:r>
              <a:rPr lang="ru-RU" sz="2400" dirty="0"/>
              <a:t>. </a:t>
            </a:r>
          </a:p>
          <a:p>
            <a:pPr algn="ctr"/>
            <a:r>
              <a:rPr lang="ru-RU" sz="2400" dirty="0"/>
              <a:t>У них родилось четверо детей: 3 сына (Василий, Дмитрий, Иван) и 1 дочь (Анфиса</a:t>
            </a:r>
            <a:r>
              <a:rPr lang="ru-RU" sz="2400" dirty="0" smtClean="0"/>
              <a:t>). Семья была музыкальная.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565329" y="4101854"/>
            <a:ext cx="41751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Справка. </a:t>
            </a:r>
            <a:r>
              <a:rPr lang="ru-RU" b="1" dirty="0" err="1"/>
              <a:t>Студенец</a:t>
            </a:r>
            <a:r>
              <a:rPr lang="ru-RU" dirty="0"/>
              <a:t> (</a:t>
            </a:r>
            <a:r>
              <a:rPr lang="ru-RU" b="1" dirty="0" err="1"/>
              <a:t>Студенцы</a:t>
            </a:r>
            <a:r>
              <a:rPr lang="ru-RU" b="1" dirty="0"/>
              <a:t>) – старое название села Малое </a:t>
            </a:r>
            <a:r>
              <a:rPr lang="ru-RU" b="1" dirty="0" err="1"/>
              <a:t>Перекопное</a:t>
            </a:r>
            <a:r>
              <a:rPr lang="ru-RU" b="1" dirty="0"/>
              <a:t> </a:t>
            </a:r>
            <a:r>
              <a:rPr lang="ru-RU" b="1" dirty="0" err="1"/>
              <a:t>Балаковского</a:t>
            </a:r>
            <a:r>
              <a:rPr lang="ru-RU" b="1" dirty="0"/>
              <a:t> района (Большая Саратовская энциклопедия). </a:t>
            </a:r>
          </a:p>
        </p:txBody>
      </p:sp>
    </p:spTree>
  </p:cSld>
  <p:clrMapOvr>
    <a:masterClrMapping/>
  </p:clrMapOvr>
  <p:transition advTm="3949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4"/>
          <p:cNvSpPr>
            <a:spLocks noGrp="1"/>
          </p:cNvSpPr>
          <p:nvPr>
            <p:ph sz="half" idx="1"/>
          </p:nvPr>
        </p:nvSpPr>
        <p:spPr>
          <a:xfrm>
            <a:off x="5022850" y="1146667"/>
            <a:ext cx="6786563" cy="38179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	Музыкальное дарование у Вани </a:t>
            </a:r>
            <a:r>
              <a:rPr lang="ru-RU" sz="2400" dirty="0" err="1" smtClean="0"/>
              <a:t>Паницкова</a:t>
            </a:r>
            <a:r>
              <a:rPr lang="ru-RU" sz="2400" dirty="0" smtClean="0"/>
              <a:t>  стало проявляться с раннего детства. Он прислушивался к звукам пастушьего рожка, к гудкам пароходов, к напеву русских народных песен и повторял их. По совету друзей отец купил мальчику семиклавишную гармошку - она стала дороже любимой игрушки.</a:t>
            </a:r>
          </a:p>
          <a:p>
            <a:pPr algn="ctr" eaLnBrk="1" hangingPunct="1">
              <a:buFont typeface="Arial" charset="0"/>
              <a:buNone/>
            </a:pPr>
            <a:endParaRPr lang="ru-RU" sz="2400" dirty="0" smtClean="0"/>
          </a:p>
        </p:txBody>
      </p:sp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2" cstate="print"/>
          <a:srcRect l="23560" t="33879" r="51036" b="40327"/>
          <a:stretch>
            <a:fillRect/>
          </a:stretch>
        </p:blipFill>
        <p:spPr bwMode="auto">
          <a:xfrm>
            <a:off x="7492967" y="4481847"/>
            <a:ext cx="4505357" cy="218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Файл:Рагаи и коленами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7893" t="3979" r="2121" b="32346"/>
          <a:stretch>
            <a:fillRect/>
          </a:stretch>
        </p:blipFill>
        <p:spPr bwMode="auto">
          <a:xfrm>
            <a:off x="334963" y="219075"/>
            <a:ext cx="455771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7"/>
          <p:cNvSpPr>
            <a:spLocks noChangeArrowheads="1"/>
          </p:cNvSpPr>
          <p:nvPr/>
        </p:nvSpPr>
        <p:spPr bwMode="auto">
          <a:xfrm>
            <a:off x="4546600" y="4518025"/>
            <a:ext cx="2833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dirty="0"/>
              <a:t>С</a:t>
            </a:r>
            <a:r>
              <a:rPr lang="ru-RU" dirty="0" smtClean="0"/>
              <a:t>емиклавишная </a:t>
            </a:r>
            <a:endParaRPr lang="ru-RU" dirty="0"/>
          </a:p>
          <a:p>
            <a:pPr algn="r"/>
            <a:r>
              <a:rPr lang="ru-RU" dirty="0"/>
              <a:t>невская гармошка</a:t>
            </a:r>
          </a:p>
        </p:txBody>
      </p:sp>
      <p:pic>
        <p:nvPicPr>
          <p:cNvPr id="5126" name="Picture 2" descr="C:\Documents and Settings\User\Мои документы\Мои рисунки\Парохо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963" y="2789238"/>
            <a:ext cx="4608512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Прямоугольник 8"/>
          <p:cNvSpPr>
            <a:spLocks noChangeArrowheads="1"/>
          </p:cNvSpPr>
          <p:nvPr/>
        </p:nvSpPr>
        <p:spPr bwMode="auto">
          <a:xfrm>
            <a:off x="730250" y="2278063"/>
            <a:ext cx="214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Пастушьи рожки </a:t>
            </a:r>
            <a:endParaRPr lang="ru-RU" dirty="0"/>
          </a:p>
        </p:txBody>
      </p:sp>
      <p:pic>
        <p:nvPicPr>
          <p:cNvPr id="5128" name="Picture 2" descr="граммофон">
            <a:hlinkClick r:id="rId6" tooltip="граммофон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338" y="5705475"/>
            <a:ext cx="49450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Прямоугольник 9"/>
          <p:cNvSpPr>
            <a:spLocks noChangeArrowheads="1"/>
          </p:cNvSpPr>
          <p:nvPr/>
        </p:nvSpPr>
        <p:spPr bwMode="auto">
          <a:xfrm>
            <a:off x="5383369" y="488950"/>
            <a:ext cx="66340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Феноменальный слух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1936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623888" y="188913"/>
            <a:ext cx="6948889" cy="866775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Саратовская гармоника</a:t>
            </a:r>
          </a:p>
        </p:txBody>
      </p:sp>
      <p:sp>
        <p:nvSpPr>
          <p:cNvPr id="6147" name="Содержимое 5"/>
          <p:cNvSpPr>
            <a:spLocks noGrp="1"/>
          </p:cNvSpPr>
          <p:nvPr>
            <p:ph sz="half" idx="2"/>
          </p:nvPr>
        </p:nvSpPr>
        <p:spPr>
          <a:xfrm>
            <a:off x="7972425" y="188913"/>
            <a:ext cx="3927475" cy="64087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Маленький незрячий музыкант стал исполнять первые произведения: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вальсы «Осенние мечты», «На сопках Маньчжурии»,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марш «Победоносец»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и др.</a:t>
            </a:r>
          </a:p>
        </p:txBody>
      </p:sp>
      <p:pic>
        <p:nvPicPr>
          <p:cNvPr id="6148" name="Picture 2" descr="Саратовская гармо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4121150"/>
            <a:ext cx="574833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угольник 7"/>
          <p:cNvSpPr>
            <a:spLocks noChangeArrowheads="1"/>
          </p:cNvSpPr>
          <p:nvPr/>
        </p:nvSpPr>
        <p:spPr bwMode="auto">
          <a:xfrm>
            <a:off x="327025" y="1068388"/>
            <a:ext cx="75850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Справка. Саратовская гармоника по строю и количеству звуков (8-10 клавиш) была схожей </a:t>
            </a:r>
            <a:r>
              <a:rPr lang="ru-RU" sz="2000" b="1" dirty="0" smtClean="0"/>
              <a:t>с тульской</a:t>
            </a:r>
            <a:r>
              <a:rPr lang="ru-RU" sz="2000" b="1" dirty="0"/>
              <a:t>. Для левой руки была добавлена третья клавиша (подголосок). Некоторые саратовские гармоники имели в басовой партии четыре клавиши и два колокольчика. Четвертая клавиша располагалась на задней стенке басовой ручки, а колокольчики - спереди ручки - на верхнем и на нижнем концах.</a:t>
            </a:r>
          </a:p>
        </p:txBody>
      </p:sp>
    </p:spTree>
  </p:cSld>
  <p:clrMapOvr>
    <a:masterClrMapping/>
  </p:clrMapOvr>
  <p:transition advTm="1887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9876" y="199623"/>
            <a:ext cx="7263057" cy="75341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Где эта улица, где этот дом?!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069724" y="1043190"/>
            <a:ext cx="7676190" cy="3116686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" dirty="0" smtClean="0"/>
              <a:t>Слепой музыкант родился в конец декабря (начало января) 1906 г. в деревянном флигеле, по дворе дома № 66 по ул. Коммунистической (бывшая Николаевская). 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dirty="0" smtClean="0"/>
              <a:t>Позже отец стал снимать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dirty="0" smtClean="0"/>
              <a:t> у Фрола Матвеевича Матвеева деревянную избу на улице Первомайской (ранее Вознесенская),  между улицами Московской и Советской (бывшая Никольская).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dirty="0" smtClean="0"/>
              <a:t>Увы, от тех домов ничего не осталось…</a:t>
            </a:r>
          </a:p>
        </p:txBody>
      </p:sp>
      <p:pic>
        <p:nvPicPr>
          <p:cNvPr id="9" name="Picture 2" descr="C:\Documents and Settings\User\Рабочий стол\Фото-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2" t="23580" r="3638" b="11768"/>
          <a:stretch>
            <a:fillRect/>
          </a:stretch>
        </p:blipFill>
        <p:spPr bwMode="auto">
          <a:xfrm>
            <a:off x="7354409" y="3748766"/>
            <a:ext cx="4837591" cy="23944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043965" y="3983212"/>
            <a:ext cx="3078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Коммунистическая, 66.  Дома уже давно нет, </a:t>
            </a:r>
          </a:p>
          <a:p>
            <a:r>
              <a:rPr lang="ru-RU" dirty="0" smtClean="0"/>
              <a:t>забор едва держится …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64" y="476519"/>
            <a:ext cx="3419877" cy="4409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848073" y="5008740"/>
            <a:ext cx="2433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Семья </a:t>
            </a:r>
            <a:r>
              <a:rPr lang="ru-RU" dirty="0" err="1" smtClean="0"/>
              <a:t>Паницковых</a:t>
            </a:r>
            <a:endParaRPr lang="ru-RU" dirty="0"/>
          </a:p>
        </p:txBody>
      </p:sp>
    </p:spTree>
  </p:cSld>
  <p:clrMapOvr>
    <a:masterClrMapping/>
  </p:clrMapOvr>
  <p:transition advTm="2041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446838" cy="9223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Хроматическая гармоника </a:t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и граммофон…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195" name="Содержимое 3"/>
          <p:cNvSpPr>
            <a:spLocks noGrp="1"/>
          </p:cNvSpPr>
          <p:nvPr>
            <p:ph sz="half" idx="2"/>
          </p:nvPr>
        </p:nvSpPr>
        <p:spPr>
          <a:xfrm>
            <a:off x="7340600" y="347663"/>
            <a:ext cx="4546600" cy="63468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	Затем отец приобрел для сына хроматическую гармонику, имеющую диапазон в 4 с половиной октавы.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В репертуаре юного гармониста появились «Мазурка» Венявского, «Полонез» Огинского и другие музыкальные произведения, которые мальчик слышал в исполнении местных музыкантов, а также с граммофонных пластинок.</a:t>
            </a:r>
          </a:p>
        </p:txBody>
      </p:sp>
      <p:pic>
        <p:nvPicPr>
          <p:cNvPr id="8196" name="Picture 2" descr="https://upload.wikimedia.org/wikipedia/commons/thumb/c/c4/Phonograph_with_a_zither_beginning_of_XX-th_century.jpg/220px-Phonograph_with_a_zither_beginning_of_XX-th_centu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2702" b="20856"/>
          <a:stretch>
            <a:fillRect/>
          </a:stretch>
        </p:blipFill>
        <p:spPr bwMode="auto">
          <a:xfrm>
            <a:off x="527050" y="1341438"/>
            <a:ext cx="34559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https://upload.wikimedia.org/wikipedia/commons/thumb/d/d6/VictorVPhonograph.jpg/220px-VictorVPhonograp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5125" y="1316038"/>
            <a:ext cx="2895600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347663" y="4435475"/>
            <a:ext cx="44640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Справка. Граммофо́н</a:t>
            </a:r>
            <a:r>
              <a:rPr lang="ru-RU" sz="2000"/>
              <a:t> </a:t>
            </a:r>
            <a:r>
              <a:rPr lang="ru-RU" sz="2000" b="1"/>
              <a:t>(от греч. </a:t>
            </a:r>
            <a:r>
              <a:rPr lang="el-GR" sz="2000" b="1"/>
              <a:t>γράμμα</a:t>
            </a:r>
            <a:r>
              <a:rPr lang="ru-RU" sz="2000" b="1"/>
              <a:t> — запись, </a:t>
            </a:r>
            <a:r>
              <a:rPr lang="el-GR" sz="2000" b="1"/>
              <a:t>φωνή</a:t>
            </a:r>
            <a:r>
              <a:rPr lang="ru-RU" sz="2000" b="1"/>
              <a:t> — звук) — прибор для воспроизведения звука с граммофонной пластинки. (Яндекс)</a:t>
            </a:r>
          </a:p>
        </p:txBody>
      </p:sp>
    </p:spTree>
  </p:cSld>
  <p:clrMapOvr>
    <a:masterClrMapping/>
  </p:clrMapOvr>
  <p:transition advTm="2452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>
          <a:xfrm>
            <a:off x="566670" y="365125"/>
            <a:ext cx="4778062" cy="1051551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Паницкий – </a:t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звучит артистично!</a:t>
            </a:r>
          </a:p>
        </p:txBody>
      </p:sp>
      <p:sp>
        <p:nvSpPr>
          <p:cNvPr id="13315" name="Содержимое 5"/>
          <p:cNvSpPr>
            <a:spLocks noGrp="1"/>
          </p:cNvSpPr>
          <p:nvPr>
            <p:ph sz="half" idx="2"/>
          </p:nvPr>
        </p:nvSpPr>
        <p:spPr>
          <a:xfrm>
            <a:off x="5306096" y="447587"/>
            <a:ext cx="6555347" cy="3094104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dirty="0" smtClean="0"/>
              <a:t>Среди добрых людей, раскрывших незаурядное дарование будущего музыканта, был учитель А.И.Майоров. Он в 1911 году организовал встречу маленького гармониста с учителями и воспитанницами двухгодичной женской школы. Тогда же Ваня </a:t>
            </a:r>
            <a:r>
              <a:rPr lang="ru-RU" sz="2400" dirty="0" err="1" smtClean="0"/>
              <a:t>Паницков</a:t>
            </a:r>
            <a:r>
              <a:rPr lang="ru-RU" sz="2400" dirty="0" smtClean="0"/>
              <a:t> получил «новую» фамилию, звучащую более артистично – Паницкий. </a:t>
            </a:r>
          </a:p>
        </p:txBody>
      </p:sp>
      <p:pic>
        <p:nvPicPr>
          <p:cNvPr id="5" name="Рисунок 5" descr="http://oldsaratov.ru/sites/default/files/styles/post_image/public/photos/gubernia/img_9542.jpg?itok=Vvf-cEz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0639" y="3704174"/>
            <a:ext cx="5132387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4882" y="5974655"/>
            <a:ext cx="4254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Балаково.  Ул.Коммунистическая, 1.</a:t>
            </a:r>
          </a:p>
          <a:p>
            <a:pPr algn="ctr"/>
            <a:r>
              <a:rPr lang="ru-RU" dirty="0" smtClean="0"/>
              <a:t>Женская учительская школа</a:t>
            </a:r>
            <a:endParaRPr lang="ru-RU" dirty="0"/>
          </a:p>
        </p:txBody>
      </p:sp>
      <p:pic>
        <p:nvPicPr>
          <p:cNvPr id="6" name="Рисунок 5" descr="http://accordeon-bayan.narod.ru/2/paniz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51" y="1619792"/>
            <a:ext cx="2897434" cy="427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52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Первые публичные выступления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2048" y="1426379"/>
            <a:ext cx="5181600" cy="4227445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В том же 1911 году А.И.Майоров организовал также Ване </a:t>
            </a:r>
            <a:r>
              <a:rPr lang="ru-RU" sz="2400" dirty="0" err="1" smtClean="0"/>
              <a:t>Паницкому</a:t>
            </a:r>
            <a:r>
              <a:rPr lang="ru-RU" sz="2400" dirty="0" smtClean="0"/>
              <a:t> первое публичное выступление в народном театре. </a:t>
            </a:r>
          </a:p>
          <a:p>
            <a:pPr algn="ctr">
              <a:buNone/>
            </a:pPr>
            <a:r>
              <a:rPr lang="ru-RU" sz="2400" dirty="0" smtClean="0"/>
              <a:t>Затем был организован и проведён в местном кинотеатре («Триумф») первый открытый платный концерт. Вскоре состоялись и прошли с большим успехом ещё два платных концерта.</a:t>
            </a:r>
            <a:endParaRPr lang="ru-RU" sz="2400" dirty="0"/>
          </a:p>
        </p:txBody>
      </p:sp>
      <p:pic>
        <p:nvPicPr>
          <p:cNvPr id="5" name="Picture 2" descr="F:\Images\Фото-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3958" y="1453406"/>
            <a:ext cx="5181600" cy="3885162"/>
          </a:xfrm>
          <a:noFill/>
        </p:spPr>
      </p:pic>
      <p:pic>
        <p:nvPicPr>
          <p:cNvPr id="6" name="Picture 2" descr="граммофон">
            <a:hlinkClick r:id="rId3" tooltip="граммофон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0063" y="5524500"/>
            <a:ext cx="47545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1138</Words>
  <Application>Microsoft Office PowerPoint</Application>
  <PresentationFormat>Произвольный</PresentationFormat>
  <Paragraphs>139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I межрегиональная научно-практическая конференция школьников «Народы Поволжья: история, образование, культура» </vt:lpstr>
      <vt:lpstr>Слайд 2</vt:lpstr>
      <vt:lpstr>В семье пели все!</vt:lpstr>
      <vt:lpstr>Слайд 4</vt:lpstr>
      <vt:lpstr>Саратовская гармоника</vt:lpstr>
      <vt:lpstr>Где эта улица, где этот дом?!</vt:lpstr>
      <vt:lpstr>Хроматическая гармоника  и граммофон…</vt:lpstr>
      <vt:lpstr>Паницкий –  звучит артистично!</vt:lpstr>
      <vt:lpstr>Первые публичные выступления</vt:lpstr>
      <vt:lpstr>Первые заработки</vt:lpstr>
      <vt:lpstr>Трудное детство</vt:lpstr>
      <vt:lpstr>Исключительные способности…</vt:lpstr>
      <vt:lpstr>Фортепианное искусство</vt:lpstr>
      <vt:lpstr>Чапаев обещал отправить учиться…</vt:lpstr>
      <vt:lpstr>Переезд  в Саратов</vt:lpstr>
      <vt:lpstr>Учёба</vt:lpstr>
      <vt:lpstr>Первая победа на профессиональном конкурсе</vt:lpstr>
      <vt:lpstr>Работа в театре. Баян</vt:lpstr>
      <vt:lpstr>Педагог, лауреат престижных музыкальных конкурсов</vt:lpstr>
      <vt:lpstr> Москва: большой успех</vt:lpstr>
      <vt:lpstr>Концерт для баяна с оркестром? Такого раньше не было!..</vt:lpstr>
      <vt:lpstr>Спасибо, Маэстро!</vt:lpstr>
      <vt:lpstr>Высокое звание</vt:lpstr>
      <vt:lpstr>Признание  и почёт</vt:lpstr>
      <vt:lpstr>Слайд 25</vt:lpstr>
      <vt:lpstr>Слайд 26</vt:lpstr>
      <vt:lpstr>Гордимся нашим земляком!</vt:lpstr>
      <vt:lpstr>ФИЛЬМОГРАФИЯ.   Историко-документальный фильм студии "Отечество" - "Иван Паницкий: Вечное движение" о балаковском слепом музыканте-самоучке Иване Яковлевиче Паницком. Автор:Е. Бруславцева. www.stvbalakovo.ru/index.php?vm=62.view.4395  youtube.comwatch?v=sxN5GAsgww8    </vt:lpstr>
      <vt:lpstr>Список  использованной литературы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ZAK</dc:creator>
  <cp:lastModifiedBy>User</cp:lastModifiedBy>
  <cp:revision>116</cp:revision>
  <dcterms:created xsi:type="dcterms:W3CDTF">2014-08-14T19:37:46Z</dcterms:created>
  <dcterms:modified xsi:type="dcterms:W3CDTF">2017-01-14T09:19:20Z</dcterms:modified>
</cp:coreProperties>
</file>