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71" r:id="rId8"/>
    <p:sldId id="272" r:id="rId9"/>
    <p:sldId id="264" r:id="rId10"/>
    <p:sldId id="265" r:id="rId11"/>
    <p:sldId id="261" r:id="rId12"/>
    <p:sldId id="262" r:id="rId13"/>
    <p:sldId id="267" r:id="rId14"/>
    <p:sldId id="268" r:id="rId15"/>
    <p:sldId id="273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A4DDC-AA30-4168-81C0-12DDE2A7C81E}" type="doc">
      <dgm:prSet loTypeId="urn:microsoft.com/office/officeart/2005/8/layout/vList2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C023BC-7F70-4B0C-8165-1F0366BEF0F8}">
      <dgm:prSet/>
      <dgm:spPr/>
      <dgm:t>
        <a:bodyPr/>
        <a:lstStyle/>
        <a:p>
          <a:pPr algn="ctr"/>
          <a:r>
            <a:rPr lang="ru-RU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Тема:</a:t>
          </a:r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/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Наследственность и изменчивость</a:t>
          </a:r>
          <a:b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endParaRPr lang="ru-RU" dirty="0"/>
        </a:p>
      </dgm:t>
    </dgm:pt>
    <dgm:pt modelId="{7877FFA8-9D95-4A59-8036-720DB44BBDE0}" type="parTrans" cxnId="{2094F9E7-F022-4371-850A-53845F39CB67}">
      <dgm:prSet/>
      <dgm:spPr/>
      <dgm:t>
        <a:bodyPr/>
        <a:lstStyle/>
        <a:p>
          <a:pPr algn="ctr"/>
          <a:endParaRPr lang="ru-RU"/>
        </a:p>
      </dgm:t>
    </dgm:pt>
    <dgm:pt modelId="{ABED84B9-9204-4110-B480-AB717DF408CE}" type="sibTrans" cxnId="{2094F9E7-F022-4371-850A-53845F39CB67}">
      <dgm:prSet/>
      <dgm:spPr/>
      <dgm:t>
        <a:bodyPr/>
        <a:lstStyle/>
        <a:p>
          <a:pPr algn="ctr"/>
          <a:endParaRPr lang="ru-RU"/>
        </a:p>
      </dgm:t>
    </dgm:pt>
    <dgm:pt modelId="{A7A8F824-68F2-4AF9-BE9E-65FC4BA15A3C}" type="pres">
      <dgm:prSet presAssocID="{1B9A4DDC-AA30-4168-81C0-12DDE2A7C8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A32F14-45E1-4A6B-9CDD-7BD4739DDAC4}" type="pres">
      <dgm:prSet presAssocID="{3EC023BC-7F70-4B0C-8165-1F0366BEF0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94F9E7-F022-4371-850A-53845F39CB67}" srcId="{1B9A4DDC-AA30-4168-81C0-12DDE2A7C81E}" destId="{3EC023BC-7F70-4B0C-8165-1F0366BEF0F8}" srcOrd="0" destOrd="0" parTransId="{7877FFA8-9D95-4A59-8036-720DB44BBDE0}" sibTransId="{ABED84B9-9204-4110-B480-AB717DF408CE}"/>
    <dgm:cxn modelId="{F5E72A9C-C367-4510-AA9C-E0FFD2A8AC75}" type="presOf" srcId="{3EC023BC-7F70-4B0C-8165-1F0366BEF0F8}" destId="{25A32F14-45E1-4A6B-9CDD-7BD4739DDAC4}" srcOrd="0" destOrd="0" presId="urn:microsoft.com/office/officeart/2005/8/layout/vList2"/>
    <dgm:cxn modelId="{ECB1B07B-BF60-4DDD-AC74-1A3CFD511F66}" type="presOf" srcId="{1B9A4DDC-AA30-4168-81C0-12DDE2A7C81E}" destId="{A7A8F824-68F2-4AF9-BE9E-65FC4BA15A3C}" srcOrd="0" destOrd="0" presId="urn:microsoft.com/office/officeart/2005/8/layout/vList2"/>
    <dgm:cxn modelId="{C2D23019-8466-47BF-B633-68F2049BC4FF}" type="presParOf" srcId="{A7A8F824-68F2-4AF9-BE9E-65FC4BA15A3C}" destId="{25A32F14-45E1-4A6B-9CDD-7BD4739DDA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F890A2-216D-4929-AA76-FFF0182B12B9}" type="doc">
      <dgm:prSet loTypeId="urn:microsoft.com/office/officeart/2005/8/layout/hierarchy2" loCatId="hierarchy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F565AFF-69A1-4BA4-A139-AE018D81510A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Изменчивость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347A4-DFC1-4BC0-9995-77B3299BC341}" type="parTrans" cxnId="{FF5643D2-00A7-476B-B74D-BC3BF06FE1C8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FE15DD-4B52-423F-9811-30FCB99CBFFB}" type="sibTrans" cxnId="{FF5643D2-00A7-476B-B74D-BC3BF06FE1C8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C08150-A5B3-42B7-B2CB-775A5A1CA69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Наследственная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5A759-B1F9-4D69-9FF1-471A413D3AA1}" type="parTrans" cxnId="{95CE1027-0564-4699-9002-93B15FDE31D0}">
      <dgm:prSet custT="1"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CD228-9E70-4719-AFBE-B5F66D695D52}" type="sibTrans" cxnId="{95CE1027-0564-4699-9002-93B15FDE31D0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E378F3-75F7-4869-A283-9C442918378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основа биологического разнообразия и главное условие эволюции видов. Она связана с изменением генотипа.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3694C-0073-4663-A804-DA00565C6BAD}" type="parTrans" cxnId="{8322D9BD-8085-435B-9BCD-0395BA62846B}">
      <dgm:prSet custT="1"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D423BD-591E-472B-9F60-B794CDCA39E4}" type="sibTrans" cxnId="{8322D9BD-8085-435B-9BCD-0395BA62846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64670-8133-49AC-B14F-B1036D9A7CBD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Ненаследственная (модификационная)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50EC1-E8F6-4DFC-82A6-2AD508C837FE}" type="parTrans" cxnId="{02D71A19-6F03-433E-84DD-7AC32C25236B}">
      <dgm:prSet custT="1"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C289E-315A-484D-ADC3-9FB6E48A8CD5}" type="sibTrans" cxnId="{02D71A19-6F03-433E-84DD-7AC32C25236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818CE7-B1A4-400A-95AD-D34323D5AB2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 затрагивает наследственную основу организма и обусловлена изменением фенотипа под влиянием условий окружающей среды.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11B44-95CB-46F5-8D64-D5B738A2B06C}" type="parTrans" cxnId="{24ABCBEC-6839-425D-92BE-B87A6C987B11}">
      <dgm:prSet custT="1"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123F1-6FB9-45B3-8569-34E8EB1A7912}" type="sibTrans" cxnId="{24ABCBEC-6839-425D-92BE-B87A6C987B11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64D41-FDB6-4CE3-8D92-33372EC4400B}" type="pres">
      <dgm:prSet presAssocID="{ACF890A2-216D-4929-AA76-FFF0182B12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45CAA5-654E-416A-A0F3-E4AA55CF94EE}" type="pres">
      <dgm:prSet presAssocID="{EF565AFF-69A1-4BA4-A139-AE018D81510A}" presName="root1" presStyleCnt="0"/>
      <dgm:spPr/>
    </dgm:pt>
    <dgm:pt modelId="{E297AB3C-C1FA-4917-B9B0-E94DA7432F32}" type="pres">
      <dgm:prSet presAssocID="{EF565AFF-69A1-4BA4-A139-AE018D81510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34F958-491D-4B2E-903D-8E7BF23CD65A}" type="pres">
      <dgm:prSet presAssocID="{EF565AFF-69A1-4BA4-A139-AE018D81510A}" presName="level2hierChild" presStyleCnt="0"/>
      <dgm:spPr/>
    </dgm:pt>
    <dgm:pt modelId="{4ECF20DF-2F53-4ADD-96C7-523B62DDF21A}" type="pres">
      <dgm:prSet presAssocID="{28E5A759-B1F9-4D69-9FF1-471A413D3AA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E07435A4-8B96-4C60-B8D5-E55F6B75F0C3}" type="pres">
      <dgm:prSet presAssocID="{28E5A759-B1F9-4D69-9FF1-471A413D3AA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A19BBCC-B555-4E4B-920A-EB8FE894B026}" type="pres">
      <dgm:prSet presAssocID="{14C08150-A5B3-42B7-B2CB-775A5A1CA695}" presName="root2" presStyleCnt="0"/>
      <dgm:spPr/>
    </dgm:pt>
    <dgm:pt modelId="{16B3681B-1A6B-44F0-927C-BF65FB014A20}" type="pres">
      <dgm:prSet presAssocID="{14C08150-A5B3-42B7-B2CB-775A5A1CA695}" presName="LevelTwoTextNode" presStyleLbl="node2" presStyleIdx="0" presStyleCnt="2" custScaleX="1215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6A0738-0729-4B8E-AA9F-0EB58BCA3488}" type="pres">
      <dgm:prSet presAssocID="{14C08150-A5B3-42B7-B2CB-775A5A1CA695}" presName="level3hierChild" presStyleCnt="0"/>
      <dgm:spPr/>
    </dgm:pt>
    <dgm:pt modelId="{A4241061-9D4B-4852-9BA7-2FFBFF7C6072}" type="pres">
      <dgm:prSet presAssocID="{9F93694C-0073-4663-A804-DA00565C6BAD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528711B5-14DF-447A-B9B8-71F1A55E3C29}" type="pres">
      <dgm:prSet presAssocID="{9F93694C-0073-4663-A804-DA00565C6BAD}" presName="connTx" presStyleLbl="parChTrans1D3" presStyleIdx="0" presStyleCnt="2"/>
      <dgm:spPr/>
      <dgm:t>
        <a:bodyPr/>
        <a:lstStyle/>
        <a:p>
          <a:endParaRPr lang="ru-RU"/>
        </a:p>
      </dgm:t>
    </dgm:pt>
    <dgm:pt modelId="{97FA9C00-41D2-431E-834A-74693B0A2140}" type="pres">
      <dgm:prSet presAssocID="{C5E378F3-75F7-4869-A283-9C4429183788}" presName="root2" presStyleCnt="0"/>
      <dgm:spPr/>
    </dgm:pt>
    <dgm:pt modelId="{FEA8F0B7-8F3A-4C21-AF8F-6F31DD1FEF05}" type="pres">
      <dgm:prSet presAssocID="{C5E378F3-75F7-4869-A283-9C4429183788}" presName="LevelTwoTextNode" presStyleLbl="node3" presStyleIdx="0" presStyleCnt="2" custScaleY="2256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E72B2F-8858-4EFB-8E77-4F5AF503CA00}" type="pres">
      <dgm:prSet presAssocID="{C5E378F3-75F7-4869-A283-9C4429183788}" presName="level3hierChild" presStyleCnt="0"/>
      <dgm:spPr/>
    </dgm:pt>
    <dgm:pt modelId="{0D7A4E6A-4D46-4887-839F-CDDB2BA65FED}" type="pres">
      <dgm:prSet presAssocID="{63950EC1-E8F6-4DFC-82A6-2AD508C837F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3BF04DC-15E6-4A75-8C14-5C785DF758DE}" type="pres">
      <dgm:prSet presAssocID="{63950EC1-E8F6-4DFC-82A6-2AD508C837F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86EFEE78-FF7D-40D6-AE3C-6864FCED9DE2}" type="pres">
      <dgm:prSet presAssocID="{C9164670-8133-49AC-B14F-B1036D9A7CBD}" presName="root2" presStyleCnt="0"/>
      <dgm:spPr/>
    </dgm:pt>
    <dgm:pt modelId="{903C5F50-CF70-495B-BBD4-B2CCEE896C6F}" type="pres">
      <dgm:prSet presAssocID="{C9164670-8133-49AC-B14F-B1036D9A7CBD}" presName="LevelTwoTextNode" presStyleLbl="node2" presStyleIdx="1" presStyleCnt="2" custScaleX="123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5C5D9B-0FF5-4593-ABF3-F3F8ED3ED822}" type="pres">
      <dgm:prSet presAssocID="{C9164670-8133-49AC-B14F-B1036D9A7CBD}" presName="level3hierChild" presStyleCnt="0"/>
      <dgm:spPr/>
    </dgm:pt>
    <dgm:pt modelId="{CC88C684-6EBA-4CF6-91F0-F0921C5E4BE0}" type="pres">
      <dgm:prSet presAssocID="{30211B44-95CB-46F5-8D64-D5B738A2B06C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05D763B2-6CCE-4ED9-BDAE-025240A0F08B}" type="pres">
      <dgm:prSet presAssocID="{30211B44-95CB-46F5-8D64-D5B738A2B06C}" presName="connTx" presStyleLbl="parChTrans1D3" presStyleIdx="1" presStyleCnt="2"/>
      <dgm:spPr/>
      <dgm:t>
        <a:bodyPr/>
        <a:lstStyle/>
        <a:p>
          <a:endParaRPr lang="ru-RU"/>
        </a:p>
      </dgm:t>
    </dgm:pt>
    <dgm:pt modelId="{88BB122F-4014-40CF-9A1A-9464E200C05E}" type="pres">
      <dgm:prSet presAssocID="{EE818CE7-B1A4-400A-95AD-D34323D5AB26}" presName="root2" presStyleCnt="0"/>
      <dgm:spPr/>
    </dgm:pt>
    <dgm:pt modelId="{30C13584-27FF-4EEB-B57C-8BF10568D01E}" type="pres">
      <dgm:prSet presAssocID="{EE818CE7-B1A4-400A-95AD-D34323D5AB26}" presName="LevelTwoTextNode" presStyleLbl="node3" presStyleIdx="1" presStyleCnt="2" custScaleY="201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649527-770C-46F1-A009-84A5A3A04D0F}" type="pres">
      <dgm:prSet presAssocID="{EE818CE7-B1A4-400A-95AD-D34323D5AB26}" presName="level3hierChild" presStyleCnt="0"/>
      <dgm:spPr/>
    </dgm:pt>
  </dgm:ptLst>
  <dgm:cxnLst>
    <dgm:cxn modelId="{02D71A19-6F03-433E-84DD-7AC32C25236B}" srcId="{EF565AFF-69A1-4BA4-A139-AE018D81510A}" destId="{C9164670-8133-49AC-B14F-B1036D9A7CBD}" srcOrd="1" destOrd="0" parTransId="{63950EC1-E8F6-4DFC-82A6-2AD508C837FE}" sibTransId="{BFDC289E-315A-484D-ADC3-9FB6E48A8CD5}"/>
    <dgm:cxn modelId="{9F87CF1E-DA4C-4A23-B863-CF11024B6583}" type="presOf" srcId="{63950EC1-E8F6-4DFC-82A6-2AD508C837FE}" destId="{0D7A4E6A-4D46-4887-839F-CDDB2BA65FED}" srcOrd="0" destOrd="0" presId="urn:microsoft.com/office/officeart/2005/8/layout/hierarchy2"/>
    <dgm:cxn modelId="{AAC9216C-F83F-4A14-A8BC-7A5CE42D0DF0}" type="presOf" srcId="{C9164670-8133-49AC-B14F-B1036D9A7CBD}" destId="{903C5F50-CF70-495B-BBD4-B2CCEE896C6F}" srcOrd="0" destOrd="0" presId="urn:microsoft.com/office/officeart/2005/8/layout/hierarchy2"/>
    <dgm:cxn modelId="{1D1CDB58-470D-41BB-9296-CE66E672C426}" type="presOf" srcId="{28E5A759-B1F9-4D69-9FF1-471A413D3AA1}" destId="{4ECF20DF-2F53-4ADD-96C7-523B62DDF21A}" srcOrd="0" destOrd="0" presId="urn:microsoft.com/office/officeart/2005/8/layout/hierarchy2"/>
    <dgm:cxn modelId="{702350BD-1CB5-4D03-9E03-0D0C7D98840F}" type="presOf" srcId="{30211B44-95CB-46F5-8D64-D5B738A2B06C}" destId="{CC88C684-6EBA-4CF6-91F0-F0921C5E4BE0}" srcOrd="0" destOrd="0" presId="urn:microsoft.com/office/officeart/2005/8/layout/hierarchy2"/>
    <dgm:cxn modelId="{8322D9BD-8085-435B-9BCD-0395BA62846B}" srcId="{14C08150-A5B3-42B7-B2CB-775A5A1CA695}" destId="{C5E378F3-75F7-4869-A283-9C4429183788}" srcOrd="0" destOrd="0" parTransId="{9F93694C-0073-4663-A804-DA00565C6BAD}" sibTransId="{0CD423BD-591E-472B-9F60-B794CDCA39E4}"/>
    <dgm:cxn modelId="{24ABCBEC-6839-425D-92BE-B87A6C987B11}" srcId="{C9164670-8133-49AC-B14F-B1036D9A7CBD}" destId="{EE818CE7-B1A4-400A-95AD-D34323D5AB26}" srcOrd="0" destOrd="0" parTransId="{30211B44-95CB-46F5-8D64-D5B738A2B06C}" sibTransId="{163123F1-6FB9-45B3-8569-34E8EB1A7912}"/>
    <dgm:cxn modelId="{FF5643D2-00A7-476B-B74D-BC3BF06FE1C8}" srcId="{ACF890A2-216D-4929-AA76-FFF0182B12B9}" destId="{EF565AFF-69A1-4BA4-A139-AE018D81510A}" srcOrd="0" destOrd="0" parTransId="{40F347A4-DFC1-4BC0-9995-77B3299BC341}" sibTransId="{41FE15DD-4B52-423F-9811-30FCB99CBFFB}"/>
    <dgm:cxn modelId="{2B83D860-1E47-47DF-93DA-A65D95CA8CEC}" type="presOf" srcId="{28E5A759-B1F9-4D69-9FF1-471A413D3AA1}" destId="{E07435A4-8B96-4C60-B8D5-E55F6B75F0C3}" srcOrd="1" destOrd="0" presId="urn:microsoft.com/office/officeart/2005/8/layout/hierarchy2"/>
    <dgm:cxn modelId="{DC836ADE-1D25-4760-960C-11591B5B52D5}" type="presOf" srcId="{9F93694C-0073-4663-A804-DA00565C6BAD}" destId="{528711B5-14DF-447A-B9B8-71F1A55E3C29}" srcOrd="1" destOrd="0" presId="urn:microsoft.com/office/officeart/2005/8/layout/hierarchy2"/>
    <dgm:cxn modelId="{17F0A0A8-A259-46E8-B52E-9BBC85ECCA91}" type="presOf" srcId="{30211B44-95CB-46F5-8D64-D5B738A2B06C}" destId="{05D763B2-6CCE-4ED9-BDAE-025240A0F08B}" srcOrd="1" destOrd="0" presId="urn:microsoft.com/office/officeart/2005/8/layout/hierarchy2"/>
    <dgm:cxn modelId="{89391E5B-C91E-40DC-951D-7D7F6BC8295A}" type="presOf" srcId="{EF565AFF-69A1-4BA4-A139-AE018D81510A}" destId="{E297AB3C-C1FA-4917-B9B0-E94DA7432F32}" srcOrd="0" destOrd="0" presId="urn:microsoft.com/office/officeart/2005/8/layout/hierarchy2"/>
    <dgm:cxn modelId="{95CE1027-0564-4699-9002-93B15FDE31D0}" srcId="{EF565AFF-69A1-4BA4-A139-AE018D81510A}" destId="{14C08150-A5B3-42B7-B2CB-775A5A1CA695}" srcOrd="0" destOrd="0" parTransId="{28E5A759-B1F9-4D69-9FF1-471A413D3AA1}" sibTransId="{DA2CD228-9E70-4719-AFBE-B5F66D695D52}"/>
    <dgm:cxn modelId="{8DBB2764-4ED4-422D-B279-0F2771A8C6BA}" type="presOf" srcId="{63950EC1-E8F6-4DFC-82A6-2AD508C837FE}" destId="{B3BF04DC-15E6-4A75-8C14-5C785DF758DE}" srcOrd="1" destOrd="0" presId="urn:microsoft.com/office/officeart/2005/8/layout/hierarchy2"/>
    <dgm:cxn modelId="{E6BAB7A0-8E33-49D8-B90A-B97F751B1D87}" type="presOf" srcId="{C5E378F3-75F7-4869-A283-9C4429183788}" destId="{FEA8F0B7-8F3A-4C21-AF8F-6F31DD1FEF05}" srcOrd="0" destOrd="0" presId="urn:microsoft.com/office/officeart/2005/8/layout/hierarchy2"/>
    <dgm:cxn modelId="{5700F9C4-5A62-4DCE-A174-2C6B9F1E0E2B}" type="presOf" srcId="{14C08150-A5B3-42B7-B2CB-775A5A1CA695}" destId="{16B3681B-1A6B-44F0-927C-BF65FB014A20}" srcOrd="0" destOrd="0" presId="urn:microsoft.com/office/officeart/2005/8/layout/hierarchy2"/>
    <dgm:cxn modelId="{B3D582BC-C97A-4C94-95B6-81CA67F54300}" type="presOf" srcId="{ACF890A2-216D-4929-AA76-FFF0182B12B9}" destId="{36A64D41-FDB6-4CE3-8D92-33372EC4400B}" srcOrd="0" destOrd="0" presId="urn:microsoft.com/office/officeart/2005/8/layout/hierarchy2"/>
    <dgm:cxn modelId="{9F250C18-48F3-473F-835A-3F9B9ACD70F5}" type="presOf" srcId="{9F93694C-0073-4663-A804-DA00565C6BAD}" destId="{A4241061-9D4B-4852-9BA7-2FFBFF7C6072}" srcOrd="0" destOrd="0" presId="urn:microsoft.com/office/officeart/2005/8/layout/hierarchy2"/>
    <dgm:cxn modelId="{A3D885E8-CBFA-4B10-9C99-0356E6939438}" type="presOf" srcId="{EE818CE7-B1A4-400A-95AD-D34323D5AB26}" destId="{30C13584-27FF-4EEB-B57C-8BF10568D01E}" srcOrd="0" destOrd="0" presId="urn:microsoft.com/office/officeart/2005/8/layout/hierarchy2"/>
    <dgm:cxn modelId="{753F99C3-0B65-45DB-A11E-C9A9F236FA3C}" type="presParOf" srcId="{36A64D41-FDB6-4CE3-8D92-33372EC4400B}" destId="{BF45CAA5-654E-416A-A0F3-E4AA55CF94EE}" srcOrd="0" destOrd="0" presId="urn:microsoft.com/office/officeart/2005/8/layout/hierarchy2"/>
    <dgm:cxn modelId="{35FCE938-8FA5-4989-B7C9-4DB08DFF2CCF}" type="presParOf" srcId="{BF45CAA5-654E-416A-A0F3-E4AA55CF94EE}" destId="{E297AB3C-C1FA-4917-B9B0-E94DA7432F32}" srcOrd="0" destOrd="0" presId="urn:microsoft.com/office/officeart/2005/8/layout/hierarchy2"/>
    <dgm:cxn modelId="{789DAFF9-DAA1-4B67-B918-7C5345F813EB}" type="presParOf" srcId="{BF45CAA5-654E-416A-A0F3-E4AA55CF94EE}" destId="{7B34F958-491D-4B2E-903D-8E7BF23CD65A}" srcOrd="1" destOrd="0" presId="urn:microsoft.com/office/officeart/2005/8/layout/hierarchy2"/>
    <dgm:cxn modelId="{07E9C18E-0E2B-43A5-902F-F2BD620C7D6D}" type="presParOf" srcId="{7B34F958-491D-4B2E-903D-8E7BF23CD65A}" destId="{4ECF20DF-2F53-4ADD-96C7-523B62DDF21A}" srcOrd="0" destOrd="0" presId="urn:microsoft.com/office/officeart/2005/8/layout/hierarchy2"/>
    <dgm:cxn modelId="{B5376FE0-4644-4630-9EA3-64130AEE9C7B}" type="presParOf" srcId="{4ECF20DF-2F53-4ADD-96C7-523B62DDF21A}" destId="{E07435A4-8B96-4C60-B8D5-E55F6B75F0C3}" srcOrd="0" destOrd="0" presId="urn:microsoft.com/office/officeart/2005/8/layout/hierarchy2"/>
    <dgm:cxn modelId="{5A712BBC-2014-4619-890F-5A77D4403C23}" type="presParOf" srcId="{7B34F958-491D-4B2E-903D-8E7BF23CD65A}" destId="{BA19BBCC-B555-4E4B-920A-EB8FE894B026}" srcOrd="1" destOrd="0" presId="urn:microsoft.com/office/officeart/2005/8/layout/hierarchy2"/>
    <dgm:cxn modelId="{E9F73491-0A0A-4372-B3BE-C8B80CDBC939}" type="presParOf" srcId="{BA19BBCC-B555-4E4B-920A-EB8FE894B026}" destId="{16B3681B-1A6B-44F0-927C-BF65FB014A20}" srcOrd="0" destOrd="0" presId="urn:microsoft.com/office/officeart/2005/8/layout/hierarchy2"/>
    <dgm:cxn modelId="{B86B9F8C-1365-4DAC-8BEB-4A5132A3824C}" type="presParOf" srcId="{BA19BBCC-B555-4E4B-920A-EB8FE894B026}" destId="{C66A0738-0729-4B8E-AA9F-0EB58BCA3488}" srcOrd="1" destOrd="0" presId="urn:microsoft.com/office/officeart/2005/8/layout/hierarchy2"/>
    <dgm:cxn modelId="{63E7C59A-0A53-494E-8CC0-05E563730D3B}" type="presParOf" srcId="{C66A0738-0729-4B8E-AA9F-0EB58BCA3488}" destId="{A4241061-9D4B-4852-9BA7-2FFBFF7C6072}" srcOrd="0" destOrd="0" presId="urn:microsoft.com/office/officeart/2005/8/layout/hierarchy2"/>
    <dgm:cxn modelId="{71DF24F3-9399-4A79-8304-04B716B99810}" type="presParOf" srcId="{A4241061-9D4B-4852-9BA7-2FFBFF7C6072}" destId="{528711B5-14DF-447A-B9B8-71F1A55E3C29}" srcOrd="0" destOrd="0" presId="urn:microsoft.com/office/officeart/2005/8/layout/hierarchy2"/>
    <dgm:cxn modelId="{E0BBBBBD-B04A-42EC-80E3-9EF0EB4A17F2}" type="presParOf" srcId="{C66A0738-0729-4B8E-AA9F-0EB58BCA3488}" destId="{97FA9C00-41D2-431E-834A-74693B0A2140}" srcOrd="1" destOrd="0" presId="urn:microsoft.com/office/officeart/2005/8/layout/hierarchy2"/>
    <dgm:cxn modelId="{A104EE62-3B55-4F63-B6C1-2B9FA86BD635}" type="presParOf" srcId="{97FA9C00-41D2-431E-834A-74693B0A2140}" destId="{FEA8F0B7-8F3A-4C21-AF8F-6F31DD1FEF05}" srcOrd="0" destOrd="0" presId="urn:microsoft.com/office/officeart/2005/8/layout/hierarchy2"/>
    <dgm:cxn modelId="{505F8473-5D30-4C05-A5EE-FBE9B7E77F1F}" type="presParOf" srcId="{97FA9C00-41D2-431E-834A-74693B0A2140}" destId="{E3E72B2F-8858-4EFB-8E77-4F5AF503CA00}" srcOrd="1" destOrd="0" presId="urn:microsoft.com/office/officeart/2005/8/layout/hierarchy2"/>
    <dgm:cxn modelId="{986BB2A5-381A-4417-AFF1-05A1A942ABB9}" type="presParOf" srcId="{7B34F958-491D-4B2E-903D-8E7BF23CD65A}" destId="{0D7A4E6A-4D46-4887-839F-CDDB2BA65FED}" srcOrd="2" destOrd="0" presId="urn:microsoft.com/office/officeart/2005/8/layout/hierarchy2"/>
    <dgm:cxn modelId="{51F3151F-8F77-423E-8F52-CBCB39EF8FEE}" type="presParOf" srcId="{0D7A4E6A-4D46-4887-839F-CDDB2BA65FED}" destId="{B3BF04DC-15E6-4A75-8C14-5C785DF758DE}" srcOrd="0" destOrd="0" presId="urn:microsoft.com/office/officeart/2005/8/layout/hierarchy2"/>
    <dgm:cxn modelId="{BAB5CD62-7008-4D09-8A22-011D9C394A1E}" type="presParOf" srcId="{7B34F958-491D-4B2E-903D-8E7BF23CD65A}" destId="{86EFEE78-FF7D-40D6-AE3C-6864FCED9DE2}" srcOrd="3" destOrd="0" presId="urn:microsoft.com/office/officeart/2005/8/layout/hierarchy2"/>
    <dgm:cxn modelId="{216F58C7-D92B-4A6A-AB60-9DB46223A993}" type="presParOf" srcId="{86EFEE78-FF7D-40D6-AE3C-6864FCED9DE2}" destId="{903C5F50-CF70-495B-BBD4-B2CCEE896C6F}" srcOrd="0" destOrd="0" presId="urn:microsoft.com/office/officeart/2005/8/layout/hierarchy2"/>
    <dgm:cxn modelId="{C487981C-A047-48B6-8646-70357C08BD5A}" type="presParOf" srcId="{86EFEE78-FF7D-40D6-AE3C-6864FCED9DE2}" destId="{585C5D9B-0FF5-4593-ABF3-F3F8ED3ED822}" srcOrd="1" destOrd="0" presId="urn:microsoft.com/office/officeart/2005/8/layout/hierarchy2"/>
    <dgm:cxn modelId="{813FFFE1-B122-46D6-899B-72622D1FA9CE}" type="presParOf" srcId="{585C5D9B-0FF5-4593-ABF3-F3F8ED3ED822}" destId="{CC88C684-6EBA-4CF6-91F0-F0921C5E4BE0}" srcOrd="0" destOrd="0" presId="urn:microsoft.com/office/officeart/2005/8/layout/hierarchy2"/>
    <dgm:cxn modelId="{C082B294-DEC0-4996-8972-CAF15FC79677}" type="presParOf" srcId="{CC88C684-6EBA-4CF6-91F0-F0921C5E4BE0}" destId="{05D763B2-6CCE-4ED9-BDAE-025240A0F08B}" srcOrd="0" destOrd="0" presId="urn:microsoft.com/office/officeart/2005/8/layout/hierarchy2"/>
    <dgm:cxn modelId="{C7CAC9C4-AFE5-4B46-8139-F955F737D1C3}" type="presParOf" srcId="{585C5D9B-0FF5-4593-ABF3-F3F8ED3ED822}" destId="{88BB122F-4014-40CF-9A1A-9464E200C05E}" srcOrd="1" destOrd="0" presId="urn:microsoft.com/office/officeart/2005/8/layout/hierarchy2"/>
    <dgm:cxn modelId="{B2971998-CCE6-4B21-94DF-2AFCA02F5B84}" type="presParOf" srcId="{88BB122F-4014-40CF-9A1A-9464E200C05E}" destId="{30C13584-27FF-4EEB-B57C-8BF10568D01E}" srcOrd="0" destOrd="0" presId="urn:microsoft.com/office/officeart/2005/8/layout/hierarchy2"/>
    <dgm:cxn modelId="{757666CC-341B-4E0B-916C-E9C4C17A4990}" type="presParOf" srcId="{88BB122F-4014-40CF-9A1A-9464E200C05E}" destId="{87649527-770C-46F1-A009-84A5A3A04D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32F14-45E1-4A6B-9CDD-7BD4739DDAC4}">
      <dsp:nvSpPr>
        <dsp:cNvPr id="0" name=""/>
        <dsp:cNvSpPr/>
      </dsp:nvSpPr>
      <dsp:spPr>
        <a:xfrm>
          <a:off x="0" y="1033424"/>
          <a:ext cx="11110794" cy="47911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Тема:</a:t>
          </a:r>
          <a:r>
            <a:rPr lang="ru-RU" sz="65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Наследственность и изменчивость</a:t>
          </a:r>
          <a:br>
            <a:rPr lang="ru-RU" sz="65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endParaRPr lang="ru-RU" sz="6500" kern="1200" dirty="0"/>
        </a:p>
      </dsp:txBody>
      <dsp:txXfrm>
        <a:off x="233885" y="1267309"/>
        <a:ext cx="10643024" cy="4323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7AB3C-C1FA-4917-B9B0-E94DA7432F32}">
      <dsp:nvSpPr>
        <dsp:cNvPr id="0" name=""/>
        <dsp:cNvSpPr/>
      </dsp:nvSpPr>
      <dsp:spPr>
        <a:xfrm>
          <a:off x="559281" y="2010179"/>
          <a:ext cx="2263721" cy="1131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Изменчивость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432" y="2043330"/>
        <a:ext cx="2197419" cy="1065558"/>
      </dsp:txXfrm>
    </dsp:sp>
    <dsp:sp modelId="{4ECF20DF-2F53-4ADD-96C7-523B62DDF21A}">
      <dsp:nvSpPr>
        <dsp:cNvPr id="0" name=""/>
        <dsp:cNvSpPr/>
      </dsp:nvSpPr>
      <dsp:spPr>
        <a:xfrm rot="18298673">
          <a:off x="2485976" y="1908688"/>
          <a:ext cx="1579541" cy="40609"/>
        </a:xfrm>
        <a:custGeom>
          <a:avLst/>
          <a:gdLst/>
          <a:ahLst/>
          <a:cxnLst/>
          <a:rect l="0" t="0" r="0" b="0"/>
          <a:pathLst>
            <a:path>
              <a:moveTo>
                <a:pt x="0" y="20304"/>
              </a:moveTo>
              <a:lnTo>
                <a:pt x="1579541" y="203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6258" y="1889504"/>
        <a:ext cx="78977" cy="78977"/>
      </dsp:txXfrm>
    </dsp:sp>
    <dsp:sp modelId="{16B3681B-1A6B-44F0-927C-BF65FB014A20}">
      <dsp:nvSpPr>
        <dsp:cNvPr id="0" name=""/>
        <dsp:cNvSpPr/>
      </dsp:nvSpPr>
      <dsp:spPr>
        <a:xfrm>
          <a:off x="3728491" y="715945"/>
          <a:ext cx="2752413" cy="11318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Наследственная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1642" y="749096"/>
        <a:ext cx="2686111" cy="1065558"/>
      </dsp:txXfrm>
    </dsp:sp>
    <dsp:sp modelId="{A4241061-9D4B-4852-9BA7-2FFBFF7C6072}">
      <dsp:nvSpPr>
        <dsp:cNvPr id="0" name=""/>
        <dsp:cNvSpPr/>
      </dsp:nvSpPr>
      <dsp:spPr>
        <a:xfrm>
          <a:off x="6480905" y="1261570"/>
          <a:ext cx="905488" cy="40609"/>
        </a:xfrm>
        <a:custGeom>
          <a:avLst/>
          <a:gdLst/>
          <a:ahLst/>
          <a:cxnLst/>
          <a:rect l="0" t="0" r="0" b="0"/>
          <a:pathLst>
            <a:path>
              <a:moveTo>
                <a:pt x="0" y="20304"/>
              </a:moveTo>
              <a:lnTo>
                <a:pt x="905488" y="2030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11012" y="1259238"/>
        <a:ext cx="45274" cy="45274"/>
      </dsp:txXfrm>
    </dsp:sp>
    <dsp:sp modelId="{FEA8F0B7-8F3A-4C21-AF8F-6F31DD1FEF05}">
      <dsp:nvSpPr>
        <dsp:cNvPr id="0" name=""/>
        <dsp:cNvSpPr/>
      </dsp:nvSpPr>
      <dsp:spPr>
        <a:xfrm>
          <a:off x="7386393" y="4870"/>
          <a:ext cx="2263721" cy="25540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основа биологического разнообразия и главное условие эволюции видов. Она связана с изменением генотипа.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52695" y="71172"/>
        <a:ext cx="2131117" cy="2421405"/>
      </dsp:txXfrm>
    </dsp:sp>
    <dsp:sp modelId="{0D7A4E6A-4D46-4887-839F-CDDB2BA65FED}">
      <dsp:nvSpPr>
        <dsp:cNvPr id="0" name=""/>
        <dsp:cNvSpPr/>
      </dsp:nvSpPr>
      <dsp:spPr>
        <a:xfrm rot="3301327">
          <a:off x="2485976" y="3202922"/>
          <a:ext cx="1579541" cy="40609"/>
        </a:xfrm>
        <a:custGeom>
          <a:avLst/>
          <a:gdLst/>
          <a:ahLst/>
          <a:cxnLst/>
          <a:rect l="0" t="0" r="0" b="0"/>
          <a:pathLst>
            <a:path>
              <a:moveTo>
                <a:pt x="0" y="20304"/>
              </a:moveTo>
              <a:lnTo>
                <a:pt x="1579541" y="2030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6258" y="3183739"/>
        <a:ext cx="78977" cy="78977"/>
      </dsp:txXfrm>
    </dsp:sp>
    <dsp:sp modelId="{903C5F50-CF70-495B-BBD4-B2CCEE896C6F}">
      <dsp:nvSpPr>
        <dsp:cNvPr id="0" name=""/>
        <dsp:cNvSpPr/>
      </dsp:nvSpPr>
      <dsp:spPr>
        <a:xfrm>
          <a:off x="3728491" y="3304414"/>
          <a:ext cx="2785282" cy="11318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Ненаследственная (модификационная)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1642" y="3337565"/>
        <a:ext cx="2718980" cy="1065558"/>
      </dsp:txXfrm>
    </dsp:sp>
    <dsp:sp modelId="{CC88C684-6EBA-4CF6-91F0-F0921C5E4BE0}">
      <dsp:nvSpPr>
        <dsp:cNvPr id="0" name=""/>
        <dsp:cNvSpPr/>
      </dsp:nvSpPr>
      <dsp:spPr>
        <a:xfrm>
          <a:off x="6513774" y="3850040"/>
          <a:ext cx="905488" cy="40609"/>
        </a:xfrm>
        <a:custGeom>
          <a:avLst/>
          <a:gdLst/>
          <a:ahLst/>
          <a:cxnLst/>
          <a:rect l="0" t="0" r="0" b="0"/>
          <a:pathLst>
            <a:path>
              <a:moveTo>
                <a:pt x="0" y="20304"/>
              </a:moveTo>
              <a:lnTo>
                <a:pt x="905488" y="2030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3881" y="3847707"/>
        <a:ext cx="45274" cy="45274"/>
      </dsp:txXfrm>
    </dsp:sp>
    <dsp:sp modelId="{30C13584-27FF-4EEB-B57C-8BF10568D01E}">
      <dsp:nvSpPr>
        <dsp:cNvPr id="0" name=""/>
        <dsp:cNvSpPr/>
      </dsp:nvSpPr>
      <dsp:spPr>
        <a:xfrm>
          <a:off x="7419263" y="2728659"/>
          <a:ext cx="2263721" cy="22833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 затрагивает наследственную основу организма и обусловлена изменением фенотипа под влиянием условий окружающей среды.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5565" y="2794961"/>
        <a:ext cx="2131117" cy="2150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B97-47E0-4976-8354-52D0CB625AA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A2C-D772-4C3E-BA32-3BE105D09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64082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B97-47E0-4976-8354-52D0CB625AA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A2C-D772-4C3E-BA32-3BE105D09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91228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B97-47E0-4976-8354-52D0CB625AA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A2C-D772-4C3E-BA32-3BE105D09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97974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B97-47E0-4976-8354-52D0CB625AA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A2C-D772-4C3E-BA32-3BE105D09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93728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B97-47E0-4976-8354-52D0CB625AA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A2C-D772-4C3E-BA32-3BE105D09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55190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B97-47E0-4976-8354-52D0CB625AA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A2C-D772-4C3E-BA32-3BE105D09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29038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B97-47E0-4976-8354-52D0CB625AA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A2C-D772-4C3E-BA32-3BE105D09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49353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B97-47E0-4976-8354-52D0CB625AA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A2C-D772-4C3E-BA32-3BE105D09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33197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B97-47E0-4976-8354-52D0CB625AA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A2C-D772-4C3E-BA32-3BE105D09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19696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B97-47E0-4976-8354-52D0CB625AA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A2C-D772-4C3E-BA32-3BE105D09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2069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EB97-47E0-4976-8354-52D0CB625AA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EA2C-D772-4C3E-BA32-3BE105D09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26956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3EB97-47E0-4976-8354-52D0CB625AA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DEA2C-D772-4C3E-BA32-3BE105D09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5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x.aos.ask.com/question/aq/1400px-788px/difference-between-chromosomes-genes_5e2283fb1be45e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955" y="790173"/>
            <a:ext cx="11764369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Конспект урока по биологии 9 класс</a:t>
            </a:r>
            <a:b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– Майко Е.А.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Дата: </a:t>
            </a:r>
            <a:b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Наследственность и изменчивость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расширить знания учащихся о наследственности и изменчивости, и определить их практическое значение.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ИКТ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Понятия: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наследственность, изменчивость, онтогенетическая изменчивость, признак, доминантный, рецессивный, гомологичные хромосомы, аллель, гомозигота, гетерозигота.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урока: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Организация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Целевая установка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Актуализация опорных знаний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Изучение новой темы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Итоговое закрепление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Домашнее задание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Комментирование оценок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27834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loudfront.cloudinary.com/healthmanagement-org/image/upload/f_auto,fl_lossy/v1430147739/cw/00104686_cw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09922"/>
            <a:ext cx="6096000" cy="2581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Фенотип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совокупность признаков организма.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Часто какой-либо ген определяет развитие одного признака - 1 ген = 1 признак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Известно, что дети, родившиеся в семье, где один из родителей имеет черные волосы и карие глаза, а другой – светлые волосы и голубые глаза, скорее всего будут темноволосые и кареглазые.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s://s0.tchkcdn.com/g-h2hX3bDMiD2CQNPKqEh-uA/13/55221/660x495/f/0/29364_lat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1" y="2790388"/>
            <a:ext cx="5190698" cy="388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proza.moscow/pics/2016/12/15/7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30" y="109922"/>
            <a:ext cx="5555539" cy="347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kafeneionews.gr/wp-content/uploads/2017/01/586dfa0c3fb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70" y="3829677"/>
            <a:ext cx="4161762" cy="277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94979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loudfront.cloudinary.com/healthmanagement-org/image/upload/f_auto,fl_lossy/v1430147739/cw/00104686_cw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8668" y="95535"/>
            <a:ext cx="7553030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Гомологичные хромосомы и аллельные гены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153" y="595557"/>
            <a:ext cx="11514160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Для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каждого организма характерно постоянное число хромосом. При этом каждая хромосома в соматических клетках человека и других двуполых организмов представлена дважды.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Две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одинаковые по размерам и форме хромосомы, образующие пару, называют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гомологичными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одинаковых участках гомологичных хромосом расположены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парные, или аллельные, гены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Их также называют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аллелями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Они могут отвечать за противоположные проявления одного и того же признака, например цвета глаз (карий или голубой).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43716" y="3694320"/>
            <a:ext cx="3875964" cy="1560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Аллельные гены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гены, расположенные в одинаковых участках гомологичных хромосом и отвечающие за развитие одного признака.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598" y="2259353"/>
            <a:ext cx="6692578" cy="443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7081746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loudfront.cloudinary.com/healthmanagement-org/image/upload/f_auto,fl_lossy/v1430147739/cw/00104686_cw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6686" y="249639"/>
            <a:ext cx="11486865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Гены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обозначают буквами латинского алфавита.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4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Аллельные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гены обозначают одной буквой: прописной для доминантной аллели и строчной для рецессивной (например, А и а).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Если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гомологичные хромосомы в соматических клетках организма несут одинаковые аллели (АА или аа), то такой организм называют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гомозиготным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(греч.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homo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подобный и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zigotos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соединённый вместе). У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гетерозигот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(греч.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heteros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другой) в гомологичных хромосомах расположены разные аллельные гены (доминантные и рецессивные — Аа).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test.biologii.net/images/papers/p1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78" y="2196616"/>
            <a:ext cx="6545476" cy="4661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35270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loudfront.cloudinary.com/healthmanagement-org/image/upload/f_auto,fl_lossy/v1430147739/cw/00104686_cw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618" y="158034"/>
            <a:ext cx="11664286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Взаимодействие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аллельных генов и другие закономерности наследования отражают с помощью схем. Например, в брак вступают мужчина, гомозиготный по доминантному признаку тёмно-карих глаз (АА), и женщина, гомозиготная по рецессивному признаку голубых глаз (аа).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p.userapi.com/c837536/v837536358/72437/TPKHlaCYd-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09" y="1222042"/>
            <a:ext cx="7606352" cy="5639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79717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loudfront.cloudinary.com/healthmanagement-org/image/upload/f_auto,fl_lossy/v1430147739/cw/00104686_cw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208" y="148275"/>
            <a:ext cx="11650640" cy="139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Половые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клетки мужчины и женщины содержат одинарный набор хромосом и, следовательно, имеют по одному аллелю из данной пары. При оплодотворении половые клетки сливаются, хромосомы объединяются. В результате образуется гетерозиготный организм (Аа), у которого доминантный признак будет проявляться, а рецессивный — подавляться.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t="10500" r="4517" b="1831"/>
          <a:stretch/>
        </p:blipFill>
        <p:spPr>
          <a:xfrm>
            <a:off x="2251649" y="1500909"/>
            <a:ext cx="7670041" cy="535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038342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loudfront.cloudinary.com/healthmanagement-org/image/upload/f_auto,fl_lossy/v1430147739/cw/00104686_cw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4177" y="604224"/>
            <a:ext cx="4530707" cy="1162289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ru-R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Рефлексия</a:t>
            </a:r>
            <a:endParaRPr lang="ru-R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5336" y="507360"/>
            <a:ext cx="4451680" cy="646331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«5 ступенек роста»</a:t>
            </a:r>
            <a:endParaRPr lang="ru-RU" sz="3600" b="1" dirty="0">
              <a:ln/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24884" y="1508534"/>
            <a:ext cx="3643952" cy="7096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Результат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Доволен                  Не доволен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6836" y="2537611"/>
            <a:ext cx="4572000" cy="7096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Ступенька защиты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                 Легко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6189" y="4795078"/>
            <a:ext cx="8372647" cy="7096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Ступенька настроения в конце работы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Отличное                        Хорошее                          Плохое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4856" y="3566688"/>
            <a:ext cx="6093980" cy="9396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Ступенька трудностей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искать, оформлять       Трудно сделать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Сложно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68926" y="5793473"/>
            <a:ext cx="9299910" cy="7096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Ступенька настроения в начале работы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Отличное                       Хорошее                     Плохое</a:t>
            </a:r>
          </a:p>
        </p:txBody>
      </p:sp>
      <p:pic>
        <p:nvPicPr>
          <p:cNvPr id="13314" name="Picture 2" descr="http://justclickit.ru/flash/other/other%20(1386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22" y="1120232"/>
            <a:ext cx="2732039" cy="461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12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loudfront.cloudinary.com/healthmanagement-org/image/upload/f_auto,fl_lossy/v1430147739/cw/00104686_cw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8944" y="2581504"/>
            <a:ext cx="6096000" cy="11202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задание:</a:t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6 – учить, пересказывать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39888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loudfront.cloudinary.com/healthmanagement-org/image/upload/f_auto,fl_lossy/v1430147739/cw/00104686_cw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06735885"/>
              </p:ext>
            </p:extLst>
          </p:nvPr>
        </p:nvGraphicFramePr>
        <p:xfrm>
          <a:off x="0" y="0"/>
          <a:ext cx="1111079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99692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loudfront.cloudinary.com/healthmanagement-org/image/upload/f_auto,fl_lossy/v1430147739/cw/00104686_cw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561" y="158034"/>
            <a:ext cx="11705230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С незапамятных времён человечество интересовал вопрос о причинах сходства и различия родителей и потомков. На изучении наследственности и изменчивости как всеобщих свойств живых организмов сосредоточила своё внимание 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генетика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(греч. </a:t>
            </a:r>
            <a:r>
              <a:rPr lang="ru-RU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происхождение).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ya-roditel.ru/upload/medialibrary/abd/abda8e5a4e817a6f2e124d1d1d8788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64" y="1093473"/>
            <a:ext cx="8655242" cy="5764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089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loudfront.cloudinary.com/healthmanagement-org/image/upload/f_auto,fl_lossy/v1430147739/cw/00104686_cw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913" y="41762"/>
            <a:ext cx="11841708" cy="1738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Наследственность и изменчивость, виды изменчивости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Наследственность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общее свойство организмов сохранять и передавать особенности строения и функций от предков к потомству.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Изменчивость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общее свойство организмов приобретать различия между особями в пределах вида. Существует изменчивость наследственная и ненаследственная, или модификационная.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64493868"/>
              </p:ext>
            </p:extLst>
          </p:nvPr>
        </p:nvGraphicFramePr>
        <p:xfrm>
          <a:off x="382137" y="1644094"/>
          <a:ext cx="10242266" cy="501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9689568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loudfront.cloudinary.com/healthmanagement-org/image/upload/f_auto,fl_lossy/v1430147739/cw/00104686_cw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448" y="200921"/>
            <a:ext cx="11323092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Промежуточное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между наследственной и ненаследственной изменчивостью занимает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онтогенетическая изменчивость.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Она выражает возрастные изменения, обусловленные ходом индивидуального развития, и представляет собой результат взаимодействия генотипа и среды.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900igr.net/up/datas/247667/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3793" r="7536" b="26572"/>
          <a:stretch/>
        </p:blipFill>
        <p:spPr bwMode="auto">
          <a:xfrm>
            <a:off x="1815835" y="1719618"/>
            <a:ext cx="8328318" cy="5138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83363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loudfront.cloudinary.com/healthmanagement-org/image/upload/f_auto,fl_lossy/v1430147739/cw/00104686_cw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15283" y="0"/>
            <a:ext cx="4776717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Наследственная информация хранится в хромосомах. Основу хромосомы составляет молекула ДНК.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Ген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участок молекулы ДНК, отвечающий за синтез одной цепи белка. От состава белков зависят признаки организма.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Общее количество генов в хромосомах человека приблизительно 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тыс.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://www.bigpo.ru/potra/%D0%9F%D0%BB%D0%B0%D0%BD+%D1%83%D1%80%D0%BE%D0%BA%D0%B0+%D0%B2+%D0%B3%D1%80%D1%83%D0%BF%D0%BF%D0%B5+%D0%A621%28%D0%A6%D0%B2%D0%B5%D1%82%D0%BE%D0%B2%D0%BE%D0%B4%29+IIa/323597_html_m7bb98f9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6" y="619942"/>
            <a:ext cx="5508574" cy="279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presentacii.ru/documents_2/8d0c40171548cc39a42763cd9df59f7c/img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11" y="3498118"/>
            <a:ext cx="4387687" cy="329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o.aolcdn.com/images/dims?thumbnail=1200%2C630&amp;quality=80&amp;image_uri=https%3A%2F%2Fs.aolcdn.com%2Fdims-shared%2Fdims3%2FGLOB%2Fcrop%2F4882x3661%2B0%2B0%2Fresize%2F1600x1200%21%2Fformat%2Fjpg%2Fquality%2F85%2Fhttps%3A%2F%2Fs.aolcdn.com%2Fhss%2Fstorage%2Fadam%2F6b32bab879b40608037bd6ee48044c9%2F97358540.jpeg&amp;client=cbc79c14efcebee57402&amp;signature=e050638b1e00cfd826dd6185dcb216a368c4b2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70" y="3666578"/>
            <a:ext cx="6078899" cy="319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470" y="82748"/>
            <a:ext cx="625722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Наследственная информация и ее носители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12608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loudfront.cloudinary.com/healthmanagement-org/image/upload/f_auto,fl_lossy/v1430147739/cw/00104686_cw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r="4914"/>
          <a:stretch/>
        </p:blipFill>
        <p:spPr>
          <a:xfrm>
            <a:off x="95533" y="269543"/>
            <a:ext cx="7915703" cy="6318913"/>
          </a:xfrm>
          <a:prstGeom prst="rect">
            <a:avLst/>
          </a:prstGeom>
        </p:spPr>
      </p:pic>
      <p:pic>
        <p:nvPicPr>
          <p:cNvPr id="1026" name="Picture 2" descr="http://nestudent.ru/images/71320-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13" y="1311042"/>
            <a:ext cx="3927103" cy="162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86465" y="413361"/>
            <a:ext cx="366897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комплементарности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7712" y="3119213"/>
            <a:ext cx="3927103" cy="328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ДНК: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– Ц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РНК:</a:t>
            </a:r>
          </a:p>
          <a:p>
            <a:pPr algn="ctr">
              <a:lnSpc>
                <a:spcPct val="107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–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6928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loudfront.cloudinary.com/healthmanagement-org/image/upload/f_auto,fl_lossy/v1430147739/cw/00104686_cw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94" y="0"/>
            <a:ext cx="11108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57960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loudfront.cloudinary.com/healthmanagement-org/image/upload/f_auto,fl_lossy/v1430147739/cw/00104686_cw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032" y="104696"/>
            <a:ext cx="11677935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Генотип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совокупность генов организма. Все клетки организма имеют одинаковый генотип, так как образуются из одной исходной клетки – зиготы.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 процессе индивидуального развития клетки специализируются. В них реализуется только часть наследственной информации, поэтому клетки разных тканей и органов выполняют разные функции и синтезируют разные белки (клетки поджелудочной железы синтезируют инсулин).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13980" y="1930837"/>
            <a:ext cx="4849503" cy="2152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Постепенно в ходе развития формируются признаки организма определенного вида.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любая особенность, которая выявляется при описании организма (цвет глаз, форма носа, способность лучше владеть левой рукой и т.п.).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://mommabuzz.com/wp-content/uploads/2016/10/eyecol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6" y="1930837"/>
            <a:ext cx="5071282" cy="2653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craftpicnic.ru/images/227963610792af5e26c1b992c8f4728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67" y="4678416"/>
            <a:ext cx="3800475" cy="208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myhaloe.com/wp-content/uploads/2017/03/Braid-hair-extensions-culy-hai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72" y="4190849"/>
            <a:ext cx="2559522" cy="255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aboutvolos.ru/wp-content/uploads/2016/04/2016-04-05_0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170" y="4204870"/>
            <a:ext cx="2481164" cy="2590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7044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619</Words>
  <Application>Microsoft Office PowerPoint</Application>
  <PresentationFormat>Широкоэкранный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</dc:creator>
  <cp:lastModifiedBy>13</cp:lastModifiedBy>
  <cp:revision>23</cp:revision>
  <dcterms:created xsi:type="dcterms:W3CDTF">2017-09-19T19:20:11Z</dcterms:created>
  <dcterms:modified xsi:type="dcterms:W3CDTF">2017-09-24T17:55:13Z</dcterms:modified>
</cp:coreProperties>
</file>