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9" r:id="rId3"/>
    <p:sldId id="323" r:id="rId4"/>
    <p:sldId id="324" r:id="rId5"/>
    <p:sldId id="328" r:id="rId6"/>
    <p:sldId id="326" r:id="rId7"/>
    <p:sldId id="264" r:id="rId8"/>
    <p:sldId id="311" r:id="rId9"/>
    <p:sldId id="313" r:id="rId10"/>
    <p:sldId id="325" r:id="rId11"/>
    <p:sldId id="266" r:id="rId12"/>
    <p:sldId id="327" r:id="rId13"/>
    <p:sldId id="287" r:id="rId14"/>
    <p:sldId id="267" r:id="rId15"/>
    <p:sldId id="306" r:id="rId16"/>
    <p:sldId id="309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003300"/>
    <a:srgbClr val="000066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1344" autoAdjust="0"/>
  </p:normalViewPr>
  <p:slideViewPr>
    <p:cSldViewPr>
      <p:cViewPr varScale="1">
        <p:scale>
          <a:sx n="83" d="100"/>
          <a:sy n="83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EC795B-040F-42A7-B074-CFE994CBB4B6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03639E-9BB8-43AD-B4D1-DE23B4A0D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196810-C034-4E97-882E-D20DFCFA1F5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EDB2E-45E0-4596-AF5E-E06E09491A0F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7632-BB63-46A3-AA2D-6570A3A5B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3306-660B-4D46-B2B7-99BE4595432B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3495-9D90-4C8C-9DBF-BAD783C66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CDDB-293E-4410-A99D-A7B43FBDC44F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D0010-DB22-485C-B494-A1C29AE4A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74AE-E603-4973-9744-66F91FDDE821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7660-BAD0-4CD6-8914-93E87E319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C9D5-A4EF-4495-A1C4-C5C0976B2E2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DB93-9B6E-4950-B318-392E7E21A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0AC4-0697-4ED2-A5E9-04F5ECE0305B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5F51-EE6A-420E-AD23-7FFF0BD04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A643-FD52-40AB-9B31-F62B7B93421C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25F8-B863-4250-9830-BDF6738A6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7EFB-E060-46B7-8A83-85A687543A01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8328-14B9-43E4-8328-30EC5EDCB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0588-40A6-445C-B8CC-ED894C0F446C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C72F-A5DE-4FF2-8149-29E26B672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2CE-15CA-4FA9-B1AA-A0884E3ACCC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C657-2506-40A7-ABA8-104640B94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A725-DB61-4BD3-9AB9-BF783E590DB2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5365-AB17-43B6-A70F-53CDDFCAC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43833D-0D46-457E-ABC7-82721EB6AE37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CAC3BC-9507-48AD-9963-BFE952480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4" y="2708920"/>
            <a:ext cx="608488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ddy Bear"/>
              </a:rPr>
              <a:t>Математика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ddy Bear"/>
              </a:rPr>
              <a:t>в литературе и литература в математике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ddy Bear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3707904" y="692696"/>
            <a:ext cx="48245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Математика и литература –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Две ветви человеческой культуры.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Что их роднит, объединяет в вечность?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Великой мысли дух и бесконечность!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>С. В. Ковалевская </a:t>
            </a:r>
          </a:p>
        </p:txBody>
      </p:sp>
      <p:pic>
        <p:nvPicPr>
          <p:cNvPr id="7" name="irc_mi" descr="http://www.clouds.ru/uploads/generic/news/image/357/show_24160135.1.jpg"/>
          <p:cNvPicPr/>
          <p:nvPr/>
        </p:nvPicPr>
        <p:blipFill>
          <a:blip r:embed="rId2" cstate="print"/>
          <a:srcRect r="30233"/>
          <a:stretch>
            <a:fillRect/>
          </a:stretch>
        </p:blipFill>
        <p:spPr bwMode="auto">
          <a:xfrm>
            <a:off x="971600" y="1196752"/>
            <a:ext cx="230425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4"/>
          <p:cNvSpPr>
            <a:spLocks noGrp="1"/>
          </p:cNvSpPr>
          <p:nvPr>
            <p:ph sz="half" idx="2"/>
          </p:nvPr>
        </p:nvSpPr>
        <p:spPr>
          <a:xfrm>
            <a:off x="3203848" y="1196752"/>
            <a:ext cx="5328592" cy="1008112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«Нельзя быть математиком, не будучи в то же время поэтом в душе. Что до меня касается, то я всю жизнь не могла решить: к чему  у меня больше склонности, к математике или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литературе?...но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тем не менее я ни от одной их них не могу отказаться совершенно». </a:t>
            </a:r>
          </a:p>
        </p:txBody>
      </p:sp>
      <p:sp>
        <p:nvSpPr>
          <p:cNvPr id="9" name="Содержимое 4"/>
          <p:cNvSpPr>
            <a:spLocks noGrp="1"/>
          </p:cNvSpPr>
          <p:nvPr>
            <p:ph sz="half" idx="2"/>
          </p:nvPr>
        </p:nvSpPr>
        <p:spPr>
          <a:xfrm>
            <a:off x="755576" y="4437112"/>
            <a:ext cx="7560840" cy="1008112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роман «Сестры Раевские»;</a:t>
            </a:r>
          </a:p>
          <a:p>
            <a:pPr lvl="0"/>
            <a:r>
              <a:rPr lang="ru-RU" sz="2000" dirty="0" smtClean="0"/>
              <a:t>драма «Борьба за счастье» (написана в соавторстве со шведской писательницей А.Ш. </a:t>
            </a:r>
            <a:r>
              <a:rPr lang="ru-RU" sz="2000" dirty="0" err="1" smtClean="0"/>
              <a:t>Леффлер</a:t>
            </a:r>
            <a:r>
              <a:rPr lang="ru-RU" sz="2000" dirty="0" smtClean="0"/>
              <a:t>), в которой отражены политические идеалы С.В. Ковалевской;</a:t>
            </a:r>
          </a:p>
          <a:p>
            <a:pPr lvl="0"/>
            <a:r>
              <a:rPr lang="ru-RU" sz="2000" dirty="0" smtClean="0"/>
              <a:t>роман «Нигилистка» был запрещен в России вплоть до 1917г. </a:t>
            </a:r>
            <a:endParaRPr lang="ru-RU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>          Л.Н. Толстой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059832" y="1340768"/>
            <a:ext cx="56227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Ведь сколько сил приложил граф Толстой,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Чтоб математике учить народ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простой.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Он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«Арифметику» создал для них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понятную,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Без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лишней сложности и для ума приятную!</a:t>
            </a:r>
          </a:p>
        </p:txBody>
      </p:sp>
      <p:pic>
        <p:nvPicPr>
          <p:cNvPr id="9" name="Содержимое 8" descr="https://encrypted-tbn3.gstatic.com/images?q=tbn:ANd9GcSz2nR9NMz5NcQpDOAavTyr_mmoYt2r8uDIeM81Y8MXxxL6hLx4u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223224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2915816" y="3212976"/>
            <a:ext cx="58384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«Артели косцов надо было скосить два луга, один вдвое больше другого. Половину дня артель косила большой луг. После этого артель разделилась пополам: первая половина осталась на большом лугу и докосила его к вечеру до конца; вторая же половина косила малый луг, на котором к вечеру еще остался участок, скошенный на другой день одним косцом за один день работы. Сколько косцов было в артели?»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907704" y="3573017"/>
          <a:ext cx="5472609" cy="1845381"/>
        </p:xfrm>
        <a:graphic>
          <a:graphicData uri="http://schemas.openxmlformats.org/drawingml/2006/table">
            <a:tbl>
              <a:tblPr/>
              <a:tblGrid>
                <a:gridCol w="1824203"/>
                <a:gridCol w="1824203"/>
                <a:gridCol w="1824203"/>
              </a:tblGrid>
              <a:tr h="63687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Верно решили  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класс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класс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31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 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30% </a:t>
                      </a:r>
                      <a:endParaRPr lang="ru-RU" sz="36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9994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0003-002-Iz-istorii-sozdanija-pove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168352" cy="386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>И.С.Тургенев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</a:br>
            <a:r>
              <a:rPr lang="en-US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>“</a:t>
            </a:r>
            <a:r>
              <a:rPr lang="ru-RU" sz="36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>Муму</a:t>
            </a:r>
            <a:r>
              <a:rPr lang="en-US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>”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</a:b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ddy Bear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259632" y="1628800"/>
            <a:ext cx="4320480" cy="44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«…Из числа всей ее челяди самым замечательным лицом был дворник Герасим, мужчина двенадцати вершков роста, сложенный богатырем и глухонемой от рождения».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5856" y="332656"/>
            <a:ext cx="52565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Зная соотношения между старорусскими мерами длины и современными вычислим рост Герасима: 12* 4,5 см =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 см.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Рост младенца в среднем составляет 51-53 см. Какой же Герасим тогда  богатырь? Но раньше указывали лишь число вершков, на которое он превышал два аршина. Проведем повторное вычисление: </a:t>
            </a:r>
            <a:endParaRPr lang="ru-RU" sz="2400" dirty="0"/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2*72см = 144см (2 аршина)</a:t>
            </a:r>
            <a:endParaRPr lang="ru-RU" sz="2400" dirty="0"/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2)144 +54= 198см (2 аршина и 12 вершков).</a:t>
            </a:r>
            <a:endParaRPr lang="ru-RU" sz="2400" dirty="0"/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Ответ: рост Герасима был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98см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 высокий человек.</a:t>
            </a:r>
            <a:endParaRPr lang="ru-RU" sz="2400" b="1" dirty="0"/>
          </a:p>
        </p:txBody>
      </p:sp>
      <p:pic>
        <p:nvPicPr>
          <p:cNvPr id="3" name="Рисунок 2" descr="https://encrypted-tbn0.gstatic.com/images?q=tbn:ANd9GcTF_r8g_b_ryvzkGU7aFpS61Dn8PT6fkZMtB5srjFSCQekij2fi"/>
          <p:cNvPicPr/>
          <p:nvPr/>
        </p:nvPicPr>
        <p:blipFill>
          <a:blip r:embed="rId2" cstate="print"/>
          <a:srcRect l="4937" r="23766"/>
          <a:stretch>
            <a:fillRect/>
          </a:stretch>
        </p:blipFill>
        <p:spPr bwMode="auto">
          <a:xfrm>
            <a:off x="539552" y="1052736"/>
            <a:ext cx="280831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2339752" y="476672"/>
            <a:ext cx="5099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ddy Bear"/>
              </a:rPr>
              <a:t>Заключение</a:t>
            </a: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971600" y="1268760"/>
            <a:ext cx="7889502" cy="417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Так что важней, что есть первооснова?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Как в жизни нашей каждый день единствен,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Великолепен, положителен, таинствен.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Так слово и число едины в мирозданье,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Два величайших человеческих создания! 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1259632" y="692696"/>
            <a:ext cx="7128791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Литературно-математическая</a:t>
            </a:r>
          </a:p>
          <a:p>
            <a:pPr algn="ctr">
              <a:lnSpc>
                <a:spcPct val="80000"/>
              </a:lnSpc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1043608" y="1834718"/>
            <a:ext cx="6357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почитаем всех нулями, а единицами себя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96136" y="2636912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1115616" y="3501008"/>
            <a:ext cx="54292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Разум человеческий владеет тремя ключами, позволяющими людям знать, думать, мечтать. Два из них - буква и нота. А каков третий ключ?            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660232" y="4365104"/>
            <a:ext cx="1435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Цифра</a:t>
            </a:r>
            <a:endParaRPr lang="ru-RU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5" grpId="0"/>
      <p:bldP spid="2867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475656" y="836712"/>
            <a:ext cx="61206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«литературная величина» произведения бывает и положительной, и отрицательной?  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95936" y="2420888"/>
            <a:ext cx="4464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Герой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литературного произведения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1115616" y="3717032"/>
            <a:ext cx="5429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выше: сказочный россиянин-коротышка Мужичок-с-ноготок или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652120" y="4509120"/>
            <a:ext cx="28803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800" b="1" i="1" dirty="0">
                <a:solidFill>
                  <a:srgbClr val="008000"/>
                </a:solidFill>
              </a:rPr>
              <a:t> 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5" grpId="0"/>
      <p:bldP spid="3072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1560" y="1628800"/>
            <a:ext cx="8286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>Спасибо за внимание!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857356" y="500042"/>
            <a:ext cx="5184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ОПРОС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Объект 330"/>
          <p:cNvGraphicFramePr>
            <a:graphicFrameLocks/>
          </p:cNvGraphicFramePr>
          <p:nvPr/>
        </p:nvGraphicFramePr>
        <p:xfrm>
          <a:off x="5940152" y="3789040"/>
          <a:ext cx="2520280" cy="2376264"/>
        </p:xfrm>
        <a:graphic>
          <a:graphicData uri="http://schemas.openxmlformats.org/presentationml/2006/ole">
            <p:oleObj spid="_x0000_s30722" name="Диаграмма" r:id="rId4" imgW="4285859" imgH="2359356" progId="Excel.Sheet.8">
              <p:embed followColorScheme="full"/>
            </p:oleObj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899592" y="1124744"/>
            <a:ext cx="6579684" cy="4843120"/>
            <a:chOff x="828123" y="2357338"/>
            <a:chExt cx="6579674" cy="3654122"/>
          </a:xfrm>
        </p:grpSpPr>
        <p:sp>
          <p:nvSpPr>
            <p:cNvPr id="3080" name="Прямоугольник 5"/>
            <p:cNvSpPr>
              <a:spLocks noChangeArrowheads="1"/>
            </p:cNvSpPr>
            <p:nvPr/>
          </p:nvSpPr>
          <p:spPr bwMode="auto">
            <a:xfrm>
              <a:off x="2196273" y="2357338"/>
              <a:ext cx="4786346" cy="534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Что вам легче дается математика или литература? </a:t>
              </a:r>
            </a:p>
          </p:txBody>
        </p:sp>
        <p:sp>
          <p:nvSpPr>
            <p:cNvPr id="3081" name="Rectangle 2"/>
            <p:cNvSpPr>
              <a:spLocks noChangeArrowheads="1"/>
            </p:cNvSpPr>
            <p:nvPr/>
          </p:nvSpPr>
          <p:spPr bwMode="auto">
            <a:xfrm>
              <a:off x="2124265" y="2900637"/>
              <a:ext cx="4786316" cy="71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Математика</a:t>
              </a:r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14 учеников (26,9%) </a:t>
              </a:r>
              <a:endParaRPr lang="ru-RU" sz="1400" b="1" dirty="0">
                <a:ea typeface="Calibri" pitchFamily="34" charset="0"/>
                <a:cs typeface="Times New Roman" pitchFamily="18" charset="0"/>
              </a:endParaRPr>
            </a:p>
            <a:p>
              <a:pPr algn="just" eaLnBrk="0" hangingPunct="0"/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Литература</a:t>
              </a:r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28 учеников (53,8%)  </a:t>
              </a:r>
              <a:endParaRPr lang="ru-RU" sz="1400" b="1" dirty="0">
                <a:ea typeface="Calibri" pitchFamily="34" charset="0"/>
                <a:cs typeface="Times New Roman" pitchFamily="18" charset="0"/>
              </a:endParaRPr>
            </a:p>
            <a:p>
              <a:pPr algn="just" eaLnBrk="0" hangingPunct="0"/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Проявили затруднение при выборе предмета- 10 учеников (19,3%)</a:t>
              </a:r>
              <a:endParaRPr lang="ru-RU" sz="14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82" name="TextBox 7"/>
            <p:cNvSpPr txBox="1">
              <a:spLocks noChangeArrowheads="1"/>
            </p:cNvSpPr>
            <p:nvPr/>
          </p:nvSpPr>
          <p:spPr bwMode="auto">
            <a:xfrm>
              <a:off x="1764226" y="3715584"/>
              <a:ext cx="5643571" cy="487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Согласны ли вы чтобы теоремы и правила предлагались в стихотворной форме </a:t>
              </a:r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ru-RU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3083" name="TextBox 8"/>
            <p:cNvSpPr txBox="1">
              <a:spLocks noChangeArrowheads="1"/>
            </p:cNvSpPr>
            <p:nvPr/>
          </p:nvSpPr>
          <p:spPr bwMode="auto">
            <a:xfrm>
              <a:off x="828123" y="4204553"/>
              <a:ext cx="3714750" cy="719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Согласны- 17 учеников (32%)</a:t>
              </a:r>
            </a:p>
            <a:p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Несогласны-26 учеников  (51%)</a:t>
              </a:r>
            </a:p>
            <a:p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Затруднялись-9 учеников (17%)</a:t>
              </a:r>
            </a:p>
            <a:p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4" name="TextBox 9"/>
            <p:cNvSpPr txBox="1">
              <a:spLocks noChangeArrowheads="1"/>
            </p:cNvSpPr>
            <p:nvPr/>
          </p:nvSpPr>
          <p:spPr bwMode="auto">
            <a:xfrm>
              <a:off x="900132" y="4910841"/>
              <a:ext cx="4896536" cy="487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Существует ли связь между математикой и литературой </a:t>
              </a:r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5" name="TextBox 10"/>
            <p:cNvSpPr txBox="1">
              <a:spLocks noChangeArrowheads="1"/>
            </p:cNvSpPr>
            <p:nvPr/>
          </p:nvSpPr>
          <p:spPr bwMode="auto">
            <a:xfrm>
              <a:off x="828123" y="5454140"/>
              <a:ext cx="3435274" cy="55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Существует-15 учеников  (29,3%)</a:t>
              </a:r>
            </a:p>
            <a:p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Несуществует-30 учеников (57,7)</a:t>
              </a:r>
            </a:p>
            <a:p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Затруднялись  7 учеников (13%)</a:t>
              </a:r>
            </a:p>
          </p:txBody>
        </p:sp>
      </p:grpSp>
      <p:pic>
        <p:nvPicPr>
          <p:cNvPr id="1036" name="Picture 12" descr="C:\Documents and Settings\Administrator\Рабочий стол\клас. рук\1410399333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14290"/>
            <a:ext cx="1857387" cy="27457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7" name="Picture 13" descr="C:\Documents and Settings\Administrator\Рабочий стол\клас. рук\14103993646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29385" y="569545"/>
            <a:ext cx="2701904" cy="1940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20688"/>
            <a:ext cx="7355160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Определить связь между различными видами деятельности - «математической» и «литературной» и доказать, что художественная литература существует не только для литераторов, как и математика не только для математиков.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</a:p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Выяснить  исторические сведения </a:t>
            </a:r>
            <a:r>
              <a:rPr lang="ru-RU" sz="1600" dirty="0" err="1" smtClean="0">
                <a:solidFill>
                  <a:srgbClr val="002060"/>
                </a:solidFill>
              </a:rPr>
              <a:t>межпредметного</a:t>
            </a:r>
            <a:r>
              <a:rPr lang="ru-RU" sz="1600" dirty="0" smtClean="0">
                <a:solidFill>
                  <a:srgbClr val="002060"/>
                </a:solidFill>
              </a:rPr>
              <a:t> характера. </a:t>
            </a:r>
          </a:p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Найти материалы, подтверждающие связь между литературой и математикой.</a:t>
            </a:r>
          </a:p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Показать, что многие писатели обладают математическими способностями.</a:t>
            </a:r>
          </a:p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Рассмотреть математические задачи, используемые в художественных произведениях.</a:t>
            </a:r>
          </a:p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Найти информацию о математиках-литераторах.</a:t>
            </a:r>
          </a:p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Провести анкетирование учащихся.</a:t>
            </a:r>
          </a:p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Сделать вывод по результатам работы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исследования: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Теоретический анализ литературы и материалов сети Интернет.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Проведение опроса-анкетирования.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Анализ полученных результатов.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Обобщение полученных данных.</a:t>
            </a:r>
          </a:p>
          <a:p>
            <a:pPr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07660-BAD0-4CD6-8914-93E87E319CB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 – </a:t>
            </a:r>
            <a:b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гений?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988840"/>
            <a:ext cx="7272808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 сколько нам открытий чудных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Готовят просвещенья дух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 Опыт, сын ошибок трудных,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 Гений, парадоксов друг,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 Случай, бог изобретатель…</a:t>
            </a:r>
          </a:p>
          <a:p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5" descr="puschk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085184"/>
            <a:ext cx="1315440" cy="163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«Евгений Онегин»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https://encrypted-tbn2.gstatic.com/images?q=tbn:ANd9GcRZrpwi2L3Zo7-hZSMJU8fqIECTQBsZjwT3Hrg5TBJbpVIZNypOC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51145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95536" y="764704"/>
            <a:ext cx="4896544" cy="583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 романе «Евгений Онегин» (1823 — 1831) главный герой увлекается чтением популярных работ Б. </a:t>
            </a:r>
            <a:r>
              <a:rPr lang="ru-RU" sz="2800" dirty="0" err="1" smtClean="0">
                <a:solidFill>
                  <a:srgbClr val="002060"/>
                </a:solidFill>
              </a:rPr>
              <a:t>Фонтеля</a:t>
            </a:r>
            <a:r>
              <a:rPr lang="ru-RU" sz="2800" dirty="0" smtClean="0">
                <a:solidFill>
                  <a:srgbClr val="002060"/>
                </a:solidFill>
              </a:rPr>
              <a:t>, в которых пропагандируются идеи Н.Коперника о гелиоцентрической системе мира.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encrypted-tbn0.gstatic.com/images?q=tbn:ANd9GcTfGADBWA-M0XvkXMi_EtVSTbfpWqOZ4CpEAK8qiFYJlG4w7G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3886200" cy="50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4067944" y="2564904"/>
            <a:ext cx="486003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женщину мы любим,</a:t>
            </a:r>
          </a:p>
          <a:p>
            <a:pPr>
              <a:buFont typeface="Arial" pitchFamily="34" charset="0"/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 легче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нравимся мы ей</a:t>
            </a:r>
          </a:p>
          <a:p>
            <a:pPr>
              <a:buFont typeface="Arial" pitchFamily="34" charset="0"/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тем ее вернее губим</a:t>
            </a:r>
          </a:p>
          <a:p>
            <a:pPr>
              <a:buFont typeface="Arial" pitchFamily="34" charset="0"/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Средь обольстительных сетей.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Евгений Онегин» (1823—1831)  </a:t>
            </a:r>
            <a:endParaRPr lang="ru-RU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гл. 4, строфа 7)</a:t>
            </a: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3491880" y="1412776"/>
            <a:ext cx="5857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Прямая и обратная пропорциональность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2" descr="D:\Лена\литература 9 класс\Пушкин\Евгений Онегин\картинки\111701686_9906_thumb24.jp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1547664" y="764704"/>
            <a:ext cx="5688632" cy="405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13" name="Содержимое 6"/>
          <p:cNvSpPr txBox="1">
            <a:spLocks/>
          </p:cNvSpPr>
          <p:nvPr/>
        </p:nvSpPr>
        <p:spPr bwMode="auto">
          <a:xfrm>
            <a:off x="395536" y="4725144"/>
            <a:ext cx="8229600" cy="19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Кульминацией главы является объяснение Евгения в любви к Татьяне - строка "Бледнеть и гаснуть ... вот блаженство!". Эта строка делит всю восьмую главу на две части - в первой 477 строк, а во второй - 295 строк. Их отношение равно 1,617! Тончайшее соответствие величине золотой пропорции!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великое чудо гармонии, совершенное гением Пушкина!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1" grpId="0"/>
      <p:bldP spid="11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3923928" y="1772816"/>
            <a:ext cx="47525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«Когда я узнаю, что Пушкин изучал </a:t>
            </a:r>
            <a:r>
              <a:rPr lang="ru-RU" sz="2800" dirty="0" err="1">
                <a:solidFill>
                  <a:srgbClr val="002060"/>
                </a:solidFill>
              </a:rPr>
              <a:t>Араго</a:t>
            </a:r>
            <a:r>
              <a:rPr lang="ru-RU" sz="2800" dirty="0">
                <a:solidFill>
                  <a:srgbClr val="002060"/>
                </a:solidFill>
              </a:rPr>
              <a:t>, Даламбера, теорию вероятностей — мне не обидно, что я потратил годы на приобретение знаний, которыми не воспользовался</a:t>
            </a:r>
            <a:r>
              <a:rPr lang="ru-RU" sz="2800" dirty="0" smtClean="0">
                <a:solidFill>
                  <a:srgbClr val="002060"/>
                </a:solidFill>
              </a:rPr>
              <a:t>».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2123728" y="548680"/>
            <a:ext cx="5857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В.Я. Брюсов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(1873-1924)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oup 211"/>
          <p:cNvGrpSpPr>
            <a:grpSpLocks/>
          </p:cNvGrpSpPr>
          <p:nvPr/>
        </p:nvGrpSpPr>
        <p:grpSpPr bwMode="auto">
          <a:xfrm>
            <a:off x="755576" y="1628800"/>
            <a:ext cx="3096344" cy="3600400"/>
            <a:chOff x="4080" y="480"/>
            <a:chExt cx="1104" cy="1353"/>
          </a:xfrm>
        </p:grpSpPr>
        <p:grpSp>
          <p:nvGrpSpPr>
            <p:cNvPr id="8" name="Group 210"/>
            <p:cNvGrpSpPr>
              <a:grpSpLocks/>
            </p:cNvGrpSpPr>
            <p:nvPr/>
          </p:nvGrpSpPr>
          <p:grpSpPr bwMode="auto">
            <a:xfrm>
              <a:off x="4176" y="480"/>
              <a:ext cx="1008" cy="1104"/>
              <a:chOff x="3408" y="1824"/>
              <a:chExt cx="1008" cy="1104"/>
            </a:xfrm>
          </p:grpSpPr>
          <p:sp>
            <p:nvSpPr>
              <p:cNvPr id="10" name="Rectangle 207"/>
              <p:cNvSpPr>
                <a:spLocks noChangeArrowheads="1"/>
              </p:cNvSpPr>
              <p:nvPr/>
            </p:nvSpPr>
            <p:spPr bwMode="auto">
              <a:xfrm>
                <a:off x="3408" y="1872"/>
                <a:ext cx="912" cy="1008"/>
              </a:xfrm>
              <a:prstGeom prst="rect">
                <a:avLst/>
              </a:prstGeom>
              <a:solidFill>
                <a:srgbClr val="993366"/>
              </a:solidFill>
              <a:ln w="9525">
                <a:solidFill>
                  <a:srgbClr val="99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208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960" cy="1104"/>
              </a:xfrm>
              <a:prstGeom prst="rect">
                <a:avLst/>
              </a:prstGeom>
              <a:solidFill>
                <a:srgbClr val="800080">
                  <a:alpha val="59999"/>
                </a:srgbClr>
              </a:solidFill>
              <a:ln w="9525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9" name="Picture 37" descr="b_054i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000" r="8000"/>
            <a:stretch>
              <a:fillRect/>
            </a:stretch>
          </p:blipFill>
          <p:spPr bwMode="auto">
            <a:xfrm>
              <a:off x="4080" y="624"/>
              <a:ext cx="960" cy="12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5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286500" cy="7383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>М. Ю. Лермонтов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</a:b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>1814-1841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</a:b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ddy Bear"/>
            </a:endParaRP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3275856" y="1340768"/>
            <a:ext cx="540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b="1" dirty="0">
                <a:solidFill>
                  <a:srgbClr val="C00000"/>
                </a:solidFill>
              </a:rPr>
              <a:t>1914</a:t>
            </a:r>
            <a:r>
              <a:rPr lang="ru-RU" sz="3200" dirty="0"/>
              <a:t> г. – столетняя годовщина рождения поэта </a:t>
            </a:r>
            <a:r>
              <a:rPr lang="ru-RU" sz="3200" dirty="0" smtClean="0"/>
              <a:t>– началась Первая </a:t>
            </a:r>
            <a:r>
              <a:rPr lang="ru-RU" sz="3200" dirty="0"/>
              <a:t>мировая война</a:t>
            </a:r>
            <a:r>
              <a:rPr lang="ru-RU" sz="32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1904</a:t>
            </a:r>
            <a:r>
              <a:rPr lang="ru-RU" sz="3200" dirty="0" smtClean="0"/>
              <a:t>г - 90</a:t>
            </a:r>
            <a:r>
              <a:rPr lang="ru-RU" sz="3200" dirty="0" smtClean="0"/>
              <a:t>-летие </a:t>
            </a:r>
            <a:r>
              <a:rPr lang="ru-RU" sz="3200" dirty="0" smtClean="0"/>
              <a:t>рождения поэта– началась </a:t>
            </a:r>
            <a:r>
              <a:rPr lang="ru-RU" sz="3200" dirty="0" smtClean="0"/>
              <a:t>русско-японская война</a:t>
            </a:r>
            <a:r>
              <a:rPr lang="ru-RU" sz="3200" dirty="0" smtClean="0"/>
              <a:t>;</a:t>
            </a: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1941</a:t>
            </a:r>
            <a:r>
              <a:rPr lang="ru-RU" sz="3200" dirty="0" smtClean="0"/>
              <a:t> г. - столетие </a:t>
            </a:r>
            <a:r>
              <a:rPr lang="ru-RU" sz="3200" dirty="0"/>
              <a:t>смерти </a:t>
            </a:r>
            <a:r>
              <a:rPr lang="ru-RU" sz="3200" dirty="0" smtClean="0"/>
              <a:t>поэта </a:t>
            </a:r>
            <a:r>
              <a:rPr lang="ru-RU" sz="3200" dirty="0"/>
              <a:t>– </a:t>
            </a:r>
            <a:r>
              <a:rPr lang="ru-RU" sz="3200" dirty="0" smtClean="0"/>
              <a:t>началась Великая </a:t>
            </a:r>
            <a:r>
              <a:rPr lang="ru-RU" sz="3200" dirty="0" smtClean="0"/>
              <a:t>Отечественная война. </a:t>
            </a:r>
            <a:endParaRPr lang="ru-RU" sz="3200" dirty="0"/>
          </a:p>
        </p:txBody>
      </p:sp>
      <p:pic>
        <p:nvPicPr>
          <p:cNvPr id="15366" name="Picture 7" descr="105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2555875" cy="255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5"/>
          <p:cNvSpPr txBox="1">
            <a:spLocks/>
          </p:cNvSpPr>
          <p:nvPr/>
        </p:nvSpPr>
        <p:spPr bwMode="auto">
          <a:xfrm>
            <a:off x="395536" y="4869160"/>
            <a:ext cx="3024336" cy="73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eddy Bear"/>
                <a:ea typeface="+mj-ea"/>
                <a:cs typeface="+mj-cs"/>
              </a:rPr>
              <a:t>Мистика цифр</a:t>
            </a:r>
            <a:b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eddy Bear"/>
                <a:ea typeface="+mj-ea"/>
                <a:cs typeface="+mj-cs"/>
              </a:rPr>
            </a:br>
            <a:endParaRPr kumimoji="0" lang="ru-RU" sz="28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eddy Bear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>Омар Хайям </a:t>
            </a:r>
          </a:p>
        </p:txBody>
      </p:sp>
      <p:pic>
        <p:nvPicPr>
          <p:cNvPr id="6" name="Содержимое 5" descr="1220104129_1210581439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2448272" cy="361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899592" y="1052736"/>
            <a:ext cx="7799784" cy="1008112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Великий астроном и математик, незаурядная личность Омар Хайям, живший в XI—XII вв. в Персии, был одновременно и скандальным поэтом.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275856" y="2204864"/>
            <a:ext cx="540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 мудро жизнь прожить, знать надобно немало. </a:t>
            </a:r>
            <a:b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Два важных правила запомни для начала:</a:t>
            </a:r>
            <a:b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Ты лучше голодай, чем что попало ешь, </a:t>
            </a:r>
            <a:b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лучше будь один, чем вместе с кем попало.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ddy Bear"/>
              </a:rPr>
              <a:t>С. В. Ковалевская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59832" y="1340768"/>
            <a:ext cx="5622776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А первою любовью Софьи Ковалевской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Был молодой ещё писатель Федор Достоевский,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Который, позже, в размышлениях беспечных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Блуждал по миру линий бесконечных.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                                         А.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Лихолет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irc_mi" descr="http://www.clouds.ru/uploads/generic/news/image/357/show_24160135.1.jpg"/>
          <p:cNvPicPr/>
          <p:nvPr/>
        </p:nvPicPr>
        <p:blipFill>
          <a:blip r:embed="rId2" cstate="print"/>
          <a:srcRect r="30233"/>
          <a:stretch>
            <a:fillRect/>
          </a:stretch>
        </p:blipFill>
        <p:spPr bwMode="auto">
          <a:xfrm>
            <a:off x="899592" y="1268760"/>
            <a:ext cx="230425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4"/>
          <p:cNvSpPr>
            <a:spLocks noGrp="1"/>
          </p:cNvSpPr>
          <p:nvPr>
            <p:ph sz="half" idx="2"/>
          </p:nvPr>
        </p:nvSpPr>
        <p:spPr>
          <a:xfrm>
            <a:off x="611560" y="3645024"/>
            <a:ext cx="8280920" cy="1008112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dirty="0" smtClean="0"/>
              <a:t>Доктор математических наук, преподаватель  Стокгольмского университета, редактор известного математического журнала «Математические ведомости». За выдающиеся заслуги Русская Академия наук избрала С. В. Ковалевскую своим членом – корреспондентом. Министр просвещения Франции присвоил ей почетное звание “Офицера просвещения”.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839</Words>
  <Application>Microsoft Office PowerPoint</Application>
  <PresentationFormat>Экран (4:3)</PresentationFormat>
  <Paragraphs>95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Диаграмма</vt:lpstr>
      <vt:lpstr>Слайд 1</vt:lpstr>
      <vt:lpstr>Слайд 2</vt:lpstr>
      <vt:lpstr>Слайд 3</vt:lpstr>
      <vt:lpstr>Пушкин –  математический гений?</vt:lpstr>
      <vt:lpstr>«Евгений Онегин»</vt:lpstr>
      <vt:lpstr>Слайд 6</vt:lpstr>
      <vt:lpstr>М. Ю. Лермонтов 1814-1841 </vt:lpstr>
      <vt:lpstr>Омар Хайям </vt:lpstr>
      <vt:lpstr>С. В. Ковалевская </vt:lpstr>
      <vt:lpstr>С. В. Ковалевская </vt:lpstr>
      <vt:lpstr>          Л.Н. Толстой</vt:lpstr>
      <vt:lpstr>И.С.Тургенев “Муму”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Зухриддин</dc:creator>
  <cp:lastModifiedBy>ЮРА</cp:lastModifiedBy>
  <cp:revision>79</cp:revision>
  <dcterms:created xsi:type="dcterms:W3CDTF">2011-12-30T01:40:07Z</dcterms:created>
  <dcterms:modified xsi:type="dcterms:W3CDTF">2015-01-15T15:52:40Z</dcterms:modified>
</cp:coreProperties>
</file>