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61" r:id="rId6"/>
    <p:sldId id="285" r:id="rId7"/>
    <p:sldId id="281" r:id="rId8"/>
    <p:sldId id="282" r:id="rId9"/>
    <p:sldId id="283" r:id="rId10"/>
    <p:sldId id="286" r:id="rId11"/>
    <p:sldId id="278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98" d="100"/>
          <a:sy n="98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Ученики на вопрос: «Есть ли у тебя любимый учитель?»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 95%</c:v>
                </c:pt>
                <c:pt idx="1">
                  <c:v>Нет 5%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Ученики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12730110091129E-2"/>
          <c:y val="0.18103764763779528"/>
          <c:w val="0.78886648253553227"/>
          <c:h val="0.6572172736220472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Ученики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Доброта 62,5%</c:v>
                </c:pt>
                <c:pt idx="1">
                  <c:v>Знание предмета 50%</c:v>
                </c:pt>
                <c:pt idx="2">
                  <c:v>Умение понять и доверять 42,5%</c:v>
                </c:pt>
                <c:pt idx="3">
                  <c:v>Честность 40%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0.625</c:v>
                </c:pt>
                <c:pt idx="1">
                  <c:v>0.5</c:v>
                </c:pt>
                <c:pt idx="2" formatCode="0.00%">
                  <c:v>0.42499999999999999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38928"/>
        <c:axId val="157039488"/>
      </c:barChart>
      <c:catAx>
        <c:axId val="15703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39488"/>
        <c:crosses val="autoZero"/>
        <c:auto val="1"/>
        <c:lblAlgn val="ctr"/>
        <c:lblOffset val="100"/>
        <c:noMultiLvlLbl val="0"/>
      </c:catAx>
      <c:valAx>
        <c:axId val="1570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3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Ученики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12730110091129E-2"/>
          <c:y val="0.18103764763779528"/>
          <c:w val="0.78886648253553227"/>
          <c:h val="0.6572172736220472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заинтересовать 75%</c:v>
                </c:pt>
                <c:pt idx="1">
                  <c:v>Знание предмета 54,1%</c:v>
                </c:pt>
                <c:pt idx="2">
                  <c:v>Уважение к личности 41,6%</c:v>
                </c:pt>
                <c:pt idx="3">
                  <c:v>Доброта 37,5%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0.75</c:v>
                </c:pt>
                <c:pt idx="1">
                  <c:v>0.54100000000000004</c:v>
                </c:pt>
                <c:pt idx="2" formatCode="0.00%">
                  <c:v>0.41599999999999998</c:v>
                </c:pt>
                <c:pt idx="3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45088"/>
        <c:axId val="157045648"/>
      </c:barChart>
      <c:catAx>
        <c:axId val="1570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5648"/>
        <c:crosses val="autoZero"/>
        <c:auto val="1"/>
        <c:lblAlgn val="ctr"/>
        <c:lblOffset val="100"/>
        <c:noMultiLvlLbl val="0"/>
      </c:catAx>
      <c:valAx>
        <c:axId val="15704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Ученики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12730110091129E-2"/>
          <c:y val="0.18103764763779528"/>
          <c:w val="0.78886648253553227"/>
          <c:h val="0.6572172736220472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 на вопрос: «Был ли у Вас любимый учитель?»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 95,8%</c:v>
                </c:pt>
                <c:pt idx="1">
                  <c:v>Нет 4,2%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0.95799999999999996</c:v>
                </c:pt>
                <c:pt idx="1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предмета 54,2%</c:v>
                </c:pt>
                <c:pt idx="1">
                  <c:v>Уважение к личности 45,7%</c:v>
                </c:pt>
                <c:pt idx="2">
                  <c:v>Доброта 40%</c:v>
                </c:pt>
                <c:pt idx="3">
                  <c:v>Умение заинтересовать 40%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0.54200000000000004</c:v>
                </c:pt>
                <c:pt idx="1">
                  <c:v>0.45700000000000002</c:v>
                </c:pt>
                <c:pt idx="2" formatCode="0.00%">
                  <c:v>0.4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475936"/>
        <c:axId val="157476496"/>
      </c:barChart>
      <c:catAx>
        <c:axId val="1574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76496"/>
        <c:crosses val="autoZero"/>
        <c:auto val="1"/>
        <c:lblAlgn val="ctr"/>
        <c:lblOffset val="100"/>
        <c:noMultiLvlLbl val="0"/>
      </c:catAx>
      <c:valAx>
        <c:axId val="15747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 на вопрос: «Был ли у Вас любимый учитель?»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 100%</c:v>
                </c:pt>
                <c:pt idx="1">
                  <c:v>Нет 0%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Ученики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12730110091129E-2"/>
          <c:y val="0.18103764763779528"/>
          <c:w val="0.78886648253553227"/>
          <c:h val="0.65721727362204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 0,25%</c:v>
                </c:pt>
                <c:pt idx="1">
                  <c:v>Нет 85%</c:v>
                </c:pt>
                <c:pt idx="2">
                  <c:v>Не знаю 12,5%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2.5000000000000001E-3</c:v>
                </c:pt>
                <c:pt idx="1">
                  <c:v>0.85</c:v>
                </c:pt>
                <c:pt idx="2" formatCode="0.00%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210261359848904"/>
          <c:w val="1"/>
          <c:h val="0.13585122486390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12730110091129E-2"/>
          <c:y val="0.18103764763779528"/>
          <c:w val="0.78886648253553227"/>
          <c:h val="0.65721727362204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Lbls>
            <c:dLbl>
              <c:idx val="0"/>
              <c:layout>
                <c:manualLayout>
                  <c:x val="3.0644366388230766E-2"/>
                  <c:y val="1.7701771653543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380393134612953E-2"/>
                  <c:y val="-8.7893700787401577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 0%</c:v>
                </c:pt>
                <c:pt idx="1">
                  <c:v>Нет 95,8%</c:v>
                </c:pt>
                <c:pt idx="2">
                  <c:v>Не знаю 4,2%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0.95799999999999996</c:v>
                </c:pt>
                <c:pt idx="2" formatCode="0.00%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Учителя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312730110091129E-2"/>
          <c:y val="0.18103764763779528"/>
          <c:w val="0.78886648253553227"/>
          <c:h val="0.65721727362204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</c:dPt>
          <c:dLbls>
            <c:dLbl>
              <c:idx val="0"/>
              <c:layout>
                <c:manualLayout>
                  <c:x val="7.5762092325658906E-2"/>
                  <c:y val="1.7701771653543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931848011719629"/>
                  <c:y val="-8.78937007874015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 0%</c:v>
                </c:pt>
                <c:pt idx="1">
                  <c:v>Нет 100%</c:v>
                </c:pt>
                <c:pt idx="2">
                  <c:v>Не знаю 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1</c:v>
                </c:pt>
                <c:pt idx="2" formatCode="0.0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FF0000"/>
                </a:solidFill>
              </a:rPr>
              <a:t>Родители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4647133042054"/>
          <c:y val="0.88933308840590919"/>
          <c:w val="0.73149301098077657"/>
          <c:h val="8.435562909516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A2041-BC73-479D-9E16-E7A4F231E9B4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1BA6-84E9-4AD4-ACB8-7884D4D83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3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1BA6-84E9-4AD4-ACB8-7884D4D8331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0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1BA6-84E9-4AD4-ACB8-7884D4D833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1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1BA6-84E9-4AD4-ACB8-7884D4D8331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4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1BA6-84E9-4AD4-ACB8-7884D4D833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854A57-222F-44FC-AF07-E72BF9C5D75C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9493B-96B1-4126-99A6-53FEF6D5F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mydream.com/citati/man/zhan-zhak-russo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7117180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i="1" dirty="0" smtClean="0">
                <a:solidFill>
                  <a:srgbClr val="FFFF00"/>
                </a:solidFill>
              </a:rPr>
              <a:t/>
            </a:r>
            <a:br>
              <a:rPr lang="ru-RU" sz="9600" b="1" i="1" dirty="0" smtClean="0">
                <a:solidFill>
                  <a:srgbClr val="FFFF00"/>
                </a:solidFill>
              </a:rPr>
            </a:br>
            <a:r>
              <a:rPr lang="ru-RU" sz="9600" b="1" i="1" dirty="0" smtClean="0">
                <a:solidFill>
                  <a:srgbClr val="FFFF00"/>
                </a:solidFill>
              </a:rPr>
              <a:t/>
            </a:r>
            <a:br>
              <a:rPr lang="ru-RU" sz="9600" b="1" i="1" dirty="0" smtClean="0">
                <a:solidFill>
                  <a:srgbClr val="FFFF00"/>
                </a:solidFill>
              </a:rPr>
            </a:br>
            <a:endParaRPr lang="ru-RU" sz="9600" b="1" i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856984" cy="86142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11200" b="1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учреждение </a:t>
            </a:r>
            <a:r>
              <a:rPr lang="ru-RU" altLang="ru-RU" sz="11200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общая </a:t>
            </a:r>
            <a:r>
              <a:rPr lang="ru-RU" altLang="ru-RU" sz="11200" b="1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средняя школа №30 </a:t>
            </a:r>
            <a:br>
              <a:rPr lang="ru-RU" altLang="ru-RU" sz="11200" b="1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1200" b="1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имени </a:t>
            </a:r>
            <a:r>
              <a:rPr lang="ru-RU" altLang="ru-RU" sz="11200" b="1" spc="-10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Ораза</a:t>
            </a:r>
            <a:r>
              <a:rPr lang="ru-RU" altLang="ru-RU" sz="11200" b="1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11200" b="1" spc="-10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Жандосова</a:t>
            </a:r>
            <a:r>
              <a:rPr lang="ru-RU" altLang="ru-RU" sz="11200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altLang="ru-RU" sz="11200" spc="-1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808312" cy="34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225288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ученица  4 «Б» </a:t>
            </a: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Шалькова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Любовь</a:t>
            </a:r>
            <a:endParaRPr lang="ru-RU" alt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Кужабаева</a:t>
            </a: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Майра</a:t>
            </a: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Балтабаевна</a:t>
            </a:r>
            <a:endParaRPr lang="ru-RU" alt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0" y="989439"/>
            <a:ext cx="8784976" cy="4464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ru-RU" sz="1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Следуя высказыванию великого писателя, я решилась попробовать себя в роли учителя. Думаю, что это поможет мне хотя бы на несколько минуточек заглянуть в мир учителя. И убедиться в том, что учителем быть трудно. научный руководитель  предложила мне провести фрагмент урока. Когда мы решали в каком классе, то конечно я понимала, что лучше чтобы это были ребята младше меня. Так как был страх что сверстники не смогут воспринимать меня всерьез и у меня ничего не получится. Накануне урока  решила психологически настроиться, надела строгий костюм, чтобы соответствовать роли учителя. Конечно я волновалась, думаю, что это было заметно. Но первоклассники меня не подвели. Они активно отвечали на мои вопросы и хорошо справились с моим заданием. Я получила сильное впечатление от урока.  поняла что это очень ответственно быть учителем. Особенно  боялась допустить ошибку. </a:t>
            </a:r>
            <a:br>
              <a:rPr lang="ru-RU" sz="1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убедилась на практике, что учителем быть трудно!</a:t>
            </a:r>
            <a: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15991"/>
            <a:ext cx="3024336" cy="1978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15991"/>
            <a:ext cx="3240360" cy="1978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Жан-Жак Руссо</a:t>
            </a:r>
            <a:r>
              <a:rPr lang="ru-RU" sz="16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работы научит больше, чем день объяснения.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784976" cy="56166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профессия учитель играет большую роль в жизни каждого человека. Если человек помнит своего любимого учителя, значит он смог стать особенным человеком в его жизни. Учитель наверное единственная профессия в мире, которая влияет на душу человека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 С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детства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любила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играть в школу, для меня всегда это было интересной игрой. Сейчас я понимаю, что работа учителя — это не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игра, а серьёзная, кропотливая работа. Хочу ли я быть в будущем учителем, как моя бабушка? Не знаю, но то что я с уважением и почтением буду относиться к людям этой профессии могу утвердительно сказать – «ДА»! Есть много умных книг, интересных фильмов посвященные учителям, я решила посвятить учителям календарь, где расскажу о 12 важных качествах учителя. Те кто его полистают смогут ещё раз вспомнить своих любимых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учителей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2736304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105273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любимая бабушка Кучеренко Наталья Васильевна учитель русского языка и литературы, проработала в школе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6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56895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07504" y="116633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575"/>
          <a:stretch/>
        </p:blipFill>
        <p:spPr>
          <a:xfrm>
            <a:off x="107504" y="188640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3149"/>
          <a:stretch/>
        </p:blipFill>
        <p:spPr>
          <a:xfrm>
            <a:off x="179512" y="116631"/>
            <a:ext cx="8856984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1575"/>
          <a:stretch/>
        </p:blipFill>
        <p:spPr>
          <a:xfrm>
            <a:off x="179512" y="116633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575"/>
          <a:stretch/>
        </p:blipFill>
        <p:spPr>
          <a:xfrm>
            <a:off x="179512" y="116632"/>
            <a:ext cx="8784976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1575"/>
          <a:stretch/>
        </p:blipFill>
        <p:spPr>
          <a:xfrm>
            <a:off x="179512" y="116633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</a:t>
            </a:r>
            <a:r>
              <a:rPr lang="ru-RU" altLang="ru-RU" sz="3600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05064"/>
            <a:ext cx="144016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064896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«Легко ли быть учителем?»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Картинки по запросу картинки учитель начальных клас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28641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0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79512" y="116632"/>
            <a:ext cx="8856984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07504" y="116633"/>
            <a:ext cx="892899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575"/>
          <a:stretch/>
        </p:blipFill>
        <p:spPr>
          <a:xfrm>
            <a:off x="107504" y="116632"/>
            <a:ext cx="8856984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1575"/>
          <a:stretch/>
        </p:blipFill>
        <p:spPr>
          <a:xfrm>
            <a:off x="179512" y="116632"/>
            <a:ext cx="8856984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0195"/>
          <a:stretch/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1926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внимание. Хочу пожелать вам здоровья, успехов и самых лучших учеников.</a:t>
            </a:r>
            <a:endParaRPr lang="ru-RU" sz="4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5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6237312"/>
          </a:xfrm>
        </p:spPr>
        <p:txBody>
          <a:bodyPr/>
          <a:lstStyle/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ПРОЕКТА:</a:t>
            </a:r>
            <a: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Рассказать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профессии учитель</a:t>
            </a:r>
            <a:r>
              <a:rPr lang="ru-RU" sz="1600" b="1" i="1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ПРОЕКТА:</a:t>
            </a:r>
            <a: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изучение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степени популярности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учитель в современном мире;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качеств необходимых успешному учителю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-практическая значимость:</a:t>
            </a:r>
            <a:b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А) проведение анкетирования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среди учащихся, родителей и учителей;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Б) проведение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урока 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фото-отчётом;</a:t>
            </a:r>
            <a:b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В) изучение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исторических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документов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профессии учитель;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г) создать календарь посвященный учителям.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 smtClean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ОЖИДАЕМЫЕ РЕЗУЛЬТАТЫ:</a:t>
            </a:r>
            <a: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i="1" u="sng" dirty="0">
                <a:solidFill>
                  <a:srgbClr val="34349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развитие познавательных умений и навыков, навыков исследовательской деятельности (учиться планировать, осуществлять и анализировать свою деятельность);</a:t>
            </a:r>
            <a:b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коммуникабельности и творческого мышления;</a:t>
            </a:r>
            <a:b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интереса к процессу исследования, проведению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экспериментов.</a:t>
            </a:r>
            <a:r>
              <a:rPr lang="ru-RU" sz="1600" b="1" i="1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600" b="1" i="1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</a:b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09443" y="6381327"/>
            <a:ext cx="7125112" cy="12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8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784976" cy="561662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800" b="1" i="1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первых профессий которая становится нам близкой и понятной это профессия учитель. Мы любим и восхищаемся нашими первыми учителями. Нам кажется что люди этой профессии неутомимые ангелы, которым всегда всё известно, понятно и даже самые сложные для нас вопросы они порой очень легко решают. Если сравнивать профессии то наверное профессия учитель не самая редкая, скорее наоборот самая распространенная, но при этом я думаю, одна из самых сложных. В этом проекте мне хочется найти ответ на вопрос «Легко ли быть учителем?» в статье о требованиях к профессии учитель я натолкнулась  на длинный список качеств, которым должен соответствовать современный учитель. </a:t>
            </a:r>
            <a:r>
              <a:rPr lang="ru-RU" sz="22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выбрала 12 на мой взгляд самые важные качества и включила их в анкеты для  учащихся, родителей и учителей. Мне стало  интересно какие три качества из этого списка окажутся самыми важными.  Для этого было проведено добровольное, анонимное  анкетирование среди учащихся, </a:t>
            </a:r>
            <a:r>
              <a:rPr lang="ru-RU" sz="22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учителей нашей школы. </a:t>
            </a:r>
            <a: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88" y="15629"/>
            <a:ext cx="1008112" cy="10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6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95005" cy="9244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Анкетирование показало следующие результаты:</a:t>
            </a:r>
            <a:endParaRPr lang="ru-RU" sz="2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85570779"/>
              </p:ext>
            </p:extLst>
          </p:nvPr>
        </p:nvGraphicFramePr>
        <p:xfrm>
          <a:off x="179512" y="1124744"/>
          <a:ext cx="2903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39675000"/>
              </p:ext>
            </p:extLst>
          </p:nvPr>
        </p:nvGraphicFramePr>
        <p:xfrm>
          <a:off x="3059832" y="1556792"/>
          <a:ext cx="2903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67802915"/>
              </p:ext>
            </p:extLst>
          </p:nvPr>
        </p:nvGraphicFramePr>
        <p:xfrm>
          <a:off x="6012160" y="1124744"/>
          <a:ext cx="2903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2514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0070C0"/>
                </a:solidFill>
              </a:rPr>
              <a:t>      Ученики </a:t>
            </a:r>
            <a:r>
              <a:rPr lang="ru-RU" sz="2000" b="1" i="1" dirty="0">
                <a:solidFill>
                  <a:srgbClr val="0070C0"/>
                </a:solidFill>
              </a:rPr>
              <a:t>и родители своим ответом доказали, что </a:t>
            </a:r>
            <a:r>
              <a:rPr lang="ru-RU" sz="2000" b="1" i="1" dirty="0" smtClean="0">
                <a:solidFill>
                  <a:srgbClr val="0070C0"/>
                </a:solidFill>
              </a:rPr>
              <a:t>и в </a:t>
            </a:r>
            <a:r>
              <a:rPr lang="ru-RU" sz="2000" b="1" i="1" dirty="0">
                <a:solidFill>
                  <a:srgbClr val="0070C0"/>
                </a:solidFill>
              </a:rPr>
              <a:t>прошлом и в настоящем были и есть учителя, которых любят, которыми восхищаются. Единогласный ответ учителей подтверждает мою догадку, что </a:t>
            </a:r>
            <a:r>
              <a:rPr lang="ru-RU" sz="2000" b="1" i="1" dirty="0" smtClean="0">
                <a:solidFill>
                  <a:srgbClr val="0070C0"/>
                </a:solidFill>
              </a:rPr>
              <a:t>многие становятся учителями, </a:t>
            </a:r>
            <a:r>
              <a:rPr lang="ru-RU" sz="2000" b="1" i="1" dirty="0">
                <a:solidFill>
                  <a:srgbClr val="0070C0"/>
                </a:solidFill>
              </a:rPr>
              <a:t>когда видят замечательный пример в лице своего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19715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95005" cy="9244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на вопрос «ЛЕГКО ли быть учителем?»:</a:t>
            </a:r>
            <a:endParaRPr lang="ru-RU" sz="2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48218490"/>
              </p:ext>
            </p:extLst>
          </p:nvPr>
        </p:nvGraphicFramePr>
        <p:xfrm>
          <a:off x="2987824" y="1916832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21265225"/>
              </p:ext>
            </p:extLst>
          </p:nvPr>
        </p:nvGraphicFramePr>
        <p:xfrm>
          <a:off x="6012160" y="1124744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1286873"/>
              </p:ext>
            </p:extLst>
          </p:nvPr>
        </p:nvGraphicFramePr>
        <p:xfrm>
          <a:off x="33156" y="1052736"/>
          <a:ext cx="30963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17512478"/>
              </p:ext>
            </p:extLst>
          </p:nvPr>
        </p:nvGraphicFramePr>
        <p:xfrm>
          <a:off x="3131840" y="1484784"/>
          <a:ext cx="30963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75846430"/>
              </p:ext>
            </p:extLst>
          </p:nvPr>
        </p:nvGraphicFramePr>
        <p:xfrm>
          <a:off x="6047656" y="1052736"/>
          <a:ext cx="30963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6352" y="4941168"/>
            <a:ext cx="8027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b="1" i="1" dirty="0" smtClean="0">
                <a:solidFill>
                  <a:srgbClr val="0070C0"/>
                </a:solidFill>
              </a:rPr>
              <a:t>Все утверждают и понимают, что сложно. Поэтому при опросе мало кто из учеников проявил желание стать учителем (всего 7 человек из 45 опрошенных), как причину многие указывали большие требования к учителям со стороны учеников, родителей и чиновников.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95005" cy="9244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Самые важные качества учителя</a:t>
            </a:r>
            <a:endParaRPr lang="ru-RU" sz="2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48218490"/>
              </p:ext>
            </p:extLst>
          </p:nvPr>
        </p:nvGraphicFramePr>
        <p:xfrm>
          <a:off x="2987824" y="1916832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21265225"/>
              </p:ext>
            </p:extLst>
          </p:nvPr>
        </p:nvGraphicFramePr>
        <p:xfrm>
          <a:off x="6012160" y="1124744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0716892"/>
              </p:ext>
            </p:extLst>
          </p:nvPr>
        </p:nvGraphicFramePr>
        <p:xfrm>
          <a:off x="107504" y="1397000"/>
          <a:ext cx="30963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5589561"/>
              </p:ext>
            </p:extLst>
          </p:nvPr>
        </p:nvGraphicFramePr>
        <p:xfrm>
          <a:off x="611560" y="1052736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42" y="494116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70C0"/>
                </a:solidFill>
              </a:rPr>
              <a:t>        Доброта, честность, умение понять и доверять относятся к личностным качествам учителя. Значит для учеников очень важно, чтобы учитель был </a:t>
            </a:r>
            <a:r>
              <a:rPr lang="ru-RU" sz="2000" b="1" i="1" dirty="0" smtClean="0">
                <a:solidFill>
                  <a:srgbClr val="FF0000"/>
                </a:solidFill>
              </a:rPr>
              <a:t>другом</a:t>
            </a:r>
            <a:r>
              <a:rPr lang="ru-RU" sz="2000" b="1" i="1" dirty="0" smtClean="0">
                <a:solidFill>
                  <a:srgbClr val="0070C0"/>
                </a:solidFill>
              </a:rPr>
              <a:t>, а не только носителем знаний. Мне кажется это намного сложнее, чем просто знать свой предмет.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95005" cy="9244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Самые важные качества учителя</a:t>
            </a:r>
            <a:endParaRPr lang="ru-RU" sz="2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48218490"/>
              </p:ext>
            </p:extLst>
          </p:nvPr>
        </p:nvGraphicFramePr>
        <p:xfrm>
          <a:off x="2987824" y="1916832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21265225"/>
              </p:ext>
            </p:extLst>
          </p:nvPr>
        </p:nvGraphicFramePr>
        <p:xfrm>
          <a:off x="6012160" y="1124744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0716892"/>
              </p:ext>
            </p:extLst>
          </p:nvPr>
        </p:nvGraphicFramePr>
        <p:xfrm>
          <a:off x="107504" y="1397000"/>
          <a:ext cx="30963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79225"/>
              </p:ext>
            </p:extLst>
          </p:nvPr>
        </p:nvGraphicFramePr>
        <p:xfrm>
          <a:off x="539552" y="1052736"/>
          <a:ext cx="83529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42" y="44371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        Родители отдали большее </a:t>
            </a:r>
            <a:r>
              <a:rPr lang="ru-RU" sz="2400" b="1" i="1" dirty="0">
                <a:solidFill>
                  <a:srgbClr val="0070C0"/>
                </a:solidFill>
              </a:rPr>
              <a:t>предпочтение </a:t>
            </a:r>
            <a:r>
              <a:rPr lang="ru-RU" sz="2400" b="1" i="1" dirty="0" smtClean="0">
                <a:solidFill>
                  <a:srgbClr val="0070C0"/>
                </a:solidFill>
              </a:rPr>
              <a:t>интеллектуальным </a:t>
            </a:r>
            <a:r>
              <a:rPr lang="ru-RU" sz="2400" b="1" i="1" dirty="0" smtClean="0">
                <a:solidFill>
                  <a:srgbClr val="FF0000"/>
                </a:solidFill>
              </a:rPr>
              <a:t>деловым</a:t>
            </a:r>
            <a:r>
              <a:rPr lang="ru-RU" sz="2400" b="1" i="1" dirty="0" smtClean="0">
                <a:solidFill>
                  <a:srgbClr val="0070C0"/>
                </a:solidFill>
              </a:rPr>
              <a:t> качествам учителя. Им важно, чтобы дети получили знания и умения и в будущем могли использовать их в жизни.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95005" cy="9244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Самые важные качества учителя</a:t>
            </a:r>
            <a:endParaRPr lang="ru-RU" sz="2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48218490"/>
              </p:ext>
            </p:extLst>
          </p:nvPr>
        </p:nvGraphicFramePr>
        <p:xfrm>
          <a:off x="2987824" y="1916832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21265225"/>
              </p:ext>
            </p:extLst>
          </p:nvPr>
        </p:nvGraphicFramePr>
        <p:xfrm>
          <a:off x="6012160" y="1124744"/>
          <a:ext cx="290398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0716892"/>
              </p:ext>
            </p:extLst>
          </p:nvPr>
        </p:nvGraphicFramePr>
        <p:xfrm>
          <a:off x="107504" y="1397000"/>
          <a:ext cx="30963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8836810"/>
              </p:ext>
            </p:extLst>
          </p:nvPr>
        </p:nvGraphicFramePr>
        <p:xfrm>
          <a:off x="395536" y="1052736"/>
          <a:ext cx="83529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2638" y="4581128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b="1" i="1" dirty="0" smtClean="0">
                <a:solidFill>
                  <a:srgbClr val="0070C0"/>
                </a:solidFill>
              </a:rPr>
              <a:t>Учителя оказались в золотой середине, для них одинаково важны и личностные и деловые качества учителя. Это значит они понимают, что быть просто эрудированным мало, нужно уметь научить, увлечь, найти общий язык не только с учениками, но и их родителями.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1241</TotalTime>
  <Words>368</Words>
  <Application>Microsoft Office PowerPoint</Application>
  <PresentationFormat>Экран (4:3)</PresentationFormat>
  <Paragraphs>54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Wingdings 2</vt:lpstr>
      <vt:lpstr>Трек</vt:lpstr>
      <vt:lpstr>  </vt:lpstr>
      <vt:lpstr>  Научно-исследовательский  проект   </vt:lpstr>
      <vt:lpstr>ЦЕЛЬ ПРОЕКТА:   Рассказать о профессии учитель  ЗАДАЧИ ПРОЕКТА:  изучение степени популярности профессии учитель в современном мире; изучение качеств необходимых успешному учителю; -практическая значимость: А) проведение анкетирования среди учащихся, родителей и учителей; Б) проведение урока с фото-отчётом; В) изучение исторических документов о профессии учитель; г) создать календарь посвященный учителям.    ОЖИДАЕМЫЕ РЕЗУЛЬТАТЫ:  - развитие познавательных умений и навыков, навыков исследовательской деятельности (учиться планировать, осуществлять и анализировать свою деятельность); развитие коммуникабельности и творческого мышления; развитие интереса к процессу исследования, проведению экспериментов. </vt:lpstr>
      <vt:lpstr>          Одна из первых профессий которая становится нам близкой и понятной это профессия учитель. Мы любим и восхищаемся нашими первыми учителями. Нам кажется что люди этой профессии неутомимые ангелы, которым всегда всё известно, понятно и даже самые сложные для нас вопросы они порой очень легко решают. Если сравнивать профессии то наверное профессия учитель не самая редкая, скорее наоборот самая распространенная, но при этом я думаю, одна из самых сложных. В этом проекте мне хочется найти ответ на вопрос «Легко ли быть учителем?» в статье о требованиях к профессии учитель я натолкнулась  на длинный список качеств, которым должен соответствовать современный учитель.  выбрала 12 на мой взгляд самые важные качества и включила их в анкеты для  учащихся, родителей и учителей. Мне стало  интересно какие три качества из этого списка окажутся самыми важными.  Для этого было проведено добровольное, анонимное  анкетирование среди учащихся, родителей и учителей нашей школы.    </vt:lpstr>
      <vt:lpstr>  Анкетирование показало следующие результаты:</vt:lpstr>
      <vt:lpstr>на вопрос «ЛЕГКО ли быть учителем?»:</vt:lpstr>
      <vt:lpstr>Самые важные качества учителя</vt:lpstr>
      <vt:lpstr>Самые важные качества учителя</vt:lpstr>
      <vt:lpstr>Самые важные качества учителя</vt:lpstr>
      <vt:lpstr>                            Следуя высказыванию великого писателя, я решилась попробовать себя в роли учителя. Думаю, что это поможет мне хотя бы на несколько минуточек заглянуть в мир учителя. И убедиться в том, что учителем быть трудно. научный руководитель  предложила мне провести фрагмент урока. Когда мы решали в каком классе, то конечно я понимала, что лучше чтобы это были ребята младше меня. Так как был страх что сверстники не смогут воспринимать меня всерьез и у меня ничего не получится. Накануне урока  решила психологически настроиться, надела строгий костюм, чтобы соответствовать роли учителя. Конечно я волновалась, думаю, что это было заметно. Но первоклассники меня не подвели. Они активно отвечали на мои вопросы и хорошо справились с моим заданием. Я получила сильное впечатление от урока.  поняла что это очень ответственно быть учителем. Особенно  боялась допустить ошибку.  Я убедилась на практике, что учителем быть трудно!   </vt:lpstr>
      <vt:lpstr>               профессия учитель играет большую роль в жизни каждого человека. Если человек помнит своего любимого учителя, значит он смог стать особенным человеком в его жизни. Учитель наверное единственная профессия в мире, которая влияет на душу человека. Я С детства любила играть в школу, для меня всегда это было интересной игрой. Сейчас я понимаю, что работа учителя — это не игра, а серьёзная, кропотливая работа. Хочу ли я быть в будущем учителем, как моя бабушка? Не знаю, но то что я с уважением и почтением буду относиться к людям этой профессии могу утвердительно сказать – «ДА»! Есть много умных книг, интересных фильмов посвященные учителям, я решила посвятить учителям календарь, где расскажу о 12 важных качествах учителя. Те кто его полистают смогут ещё раз вспомнить своих любимых учителей.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РЕПКА</dc:title>
  <dc:creator>катрина</dc:creator>
  <cp:lastModifiedBy>№ 30</cp:lastModifiedBy>
  <cp:revision>98</cp:revision>
  <cp:lastPrinted>2017-04-15T02:34:36Z</cp:lastPrinted>
  <dcterms:created xsi:type="dcterms:W3CDTF">2013-02-12T10:41:20Z</dcterms:created>
  <dcterms:modified xsi:type="dcterms:W3CDTF">2017-04-15T02:35:03Z</dcterms:modified>
</cp:coreProperties>
</file>