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94" r:id="rId3"/>
    <p:sldId id="279" r:id="rId4"/>
    <p:sldId id="278" r:id="rId5"/>
    <p:sldId id="293" r:id="rId6"/>
    <p:sldId id="296" r:id="rId7"/>
    <p:sldId id="297" r:id="rId8"/>
    <p:sldId id="280" r:id="rId9"/>
    <p:sldId id="281" r:id="rId10"/>
    <p:sldId id="298" r:id="rId11"/>
    <p:sldId id="282" r:id="rId12"/>
    <p:sldId id="284" r:id="rId13"/>
    <p:sldId id="283" r:id="rId14"/>
    <p:sldId id="299" r:id="rId15"/>
    <p:sldId id="285" r:id="rId16"/>
    <p:sldId id="286" r:id="rId17"/>
    <p:sldId id="287" r:id="rId18"/>
    <p:sldId id="288" r:id="rId19"/>
    <p:sldId id="300" r:id="rId20"/>
    <p:sldId id="301" r:id="rId21"/>
    <p:sldId id="289" r:id="rId22"/>
    <p:sldId id="290" r:id="rId23"/>
    <p:sldId id="291" r:id="rId24"/>
    <p:sldId id="302" r:id="rId25"/>
    <p:sldId id="303" r:id="rId26"/>
    <p:sldId id="292" r:id="rId27"/>
    <p:sldId id="257" r:id="rId28"/>
    <p:sldId id="258" r:id="rId29"/>
    <p:sldId id="259" r:id="rId30"/>
    <p:sldId id="260" r:id="rId31"/>
    <p:sldId id="263" r:id="rId32"/>
    <p:sldId id="261" r:id="rId33"/>
    <p:sldId id="267" r:id="rId34"/>
    <p:sldId id="262" r:id="rId35"/>
    <p:sldId id="266" r:id="rId36"/>
    <p:sldId id="265" r:id="rId37"/>
    <p:sldId id="268" r:id="rId38"/>
    <p:sldId id="269" r:id="rId39"/>
    <p:sldId id="270" r:id="rId40"/>
    <p:sldId id="271" r:id="rId41"/>
    <p:sldId id="272" r:id="rId42"/>
    <p:sldId id="273" r:id="rId43"/>
    <p:sldId id="274" r:id="rId44"/>
    <p:sldId id="275" r:id="rId45"/>
    <p:sldId id="276" r:id="rId46"/>
    <p:sldId id="277" r:id="rId4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69" autoAdjust="0"/>
    <p:restoredTop sz="94660"/>
  </p:normalViewPr>
  <p:slideViewPr>
    <p:cSldViewPr>
      <p:cViewPr varScale="1">
        <p:scale>
          <a:sx n="68" d="100"/>
          <a:sy n="68" d="100"/>
        </p:scale>
        <p:origin x="-121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12.02.2019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>
    <p:split orient="vert"/>
  </p:transition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35896" y="1268760"/>
            <a:ext cx="5000660" cy="2857520"/>
          </a:xfrm>
        </p:spPr>
        <p:txBody>
          <a:bodyPr>
            <a:normAutofit fontScale="90000"/>
          </a:bodyPr>
          <a:lstStyle/>
          <a:p>
            <a:r>
              <a:rPr lang="ru-RU" sz="7200" dirty="0" err="1"/>
              <a:t>Райымбек</a:t>
            </a:r>
            <a:r>
              <a:rPr lang="ru-RU" sz="7200" dirty="0"/>
              <a:t> батыр</a:t>
            </a:r>
            <a:br>
              <a:rPr lang="ru-RU" sz="7200" dirty="0"/>
            </a:br>
            <a:r>
              <a:rPr lang="ru-RU" sz="6600" dirty="0"/>
              <a:t>(1705 - 1785)</a:t>
            </a:r>
            <a:endParaRPr lang="ru-RU" sz="7200" dirty="0"/>
          </a:p>
        </p:txBody>
      </p:sp>
      <p:pic>
        <p:nvPicPr>
          <p:cNvPr id="1026" name="Picture 2" descr="C:\Users\bibl\Desktop\Райымбек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620688"/>
            <a:ext cx="2699792" cy="3374739"/>
          </a:xfrm>
          <a:prstGeom prst="rect">
            <a:avLst/>
          </a:prstGeom>
          <a:noFill/>
        </p:spPr>
      </p:pic>
    </p:spTree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3200" dirty="0" smtClean="0"/>
              <a:t>Именно </a:t>
            </a:r>
            <a:r>
              <a:rPr lang="ru-RU" sz="3200" dirty="0" err="1" smtClean="0"/>
              <a:t>Райымбеку</a:t>
            </a:r>
            <a:r>
              <a:rPr lang="ru-RU" sz="3200" dirty="0" smtClean="0"/>
              <a:t> принадлежат слова:</a:t>
            </a:r>
          </a:p>
          <a:p>
            <a:r>
              <a:rPr lang="ru-RU" sz="2800" dirty="0" err="1" smtClean="0"/>
              <a:t>Алаш-высока</a:t>
            </a:r>
            <a:r>
              <a:rPr lang="ru-RU" sz="2800" dirty="0" smtClean="0"/>
              <a:t> Родина моя,</a:t>
            </a:r>
          </a:p>
          <a:p>
            <a:r>
              <a:rPr lang="ru-RU" sz="2800" dirty="0" err="1" smtClean="0"/>
              <a:t>Алатау-мои</a:t>
            </a:r>
            <a:r>
              <a:rPr lang="ru-RU" sz="2800" dirty="0" smtClean="0"/>
              <a:t> исконные земли,</a:t>
            </a:r>
          </a:p>
          <a:p>
            <a:r>
              <a:rPr lang="ru-RU" sz="2800" dirty="0" smtClean="0"/>
              <a:t>Знаешь ли ты?</a:t>
            </a:r>
          </a:p>
          <a:p>
            <a:r>
              <a:rPr lang="ru-RU" sz="2800" dirty="0" err="1" smtClean="0"/>
              <a:t>Летовки</a:t>
            </a:r>
            <a:r>
              <a:rPr lang="ru-RU" sz="2800" dirty="0" smtClean="0"/>
              <a:t>- </a:t>
            </a:r>
            <a:r>
              <a:rPr lang="ru-RU" sz="2800" dirty="0" err="1" smtClean="0"/>
              <a:t>Ассинские</a:t>
            </a:r>
            <a:r>
              <a:rPr lang="ru-RU" sz="2800" dirty="0" smtClean="0"/>
              <a:t> предгорья,</a:t>
            </a:r>
          </a:p>
          <a:p>
            <a:r>
              <a:rPr lang="ru-RU" sz="2800" dirty="0" smtClean="0"/>
              <a:t>А зимовки- верховья </a:t>
            </a:r>
            <a:r>
              <a:rPr lang="ru-RU" sz="2800" dirty="0" err="1" smtClean="0"/>
              <a:t>Алматы</a:t>
            </a:r>
            <a:endParaRPr lang="en-US" sz="2800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 1726 году в битве на реке </a:t>
            </a:r>
            <a:r>
              <a:rPr lang="ru-RU" dirty="0" err="1" smtClean="0"/>
              <a:t>Буланты</a:t>
            </a:r>
            <a:r>
              <a:rPr lang="ru-RU" dirty="0" smtClean="0"/>
              <a:t> </a:t>
            </a:r>
            <a:r>
              <a:rPr lang="ru-RU" dirty="0" err="1" smtClean="0"/>
              <a:t>Райымбек</a:t>
            </a:r>
            <a:r>
              <a:rPr lang="ru-RU" dirty="0" smtClean="0"/>
              <a:t> перебил десятки захватчиков. Это была первая значительная победа объединенной казахской </a:t>
            </a:r>
            <a:r>
              <a:rPr lang="ru-RU" dirty="0" err="1" smtClean="0"/>
              <a:t>армии.Через</a:t>
            </a:r>
            <a:r>
              <a:rPr lang="ru-RU" dirty="0" smtClean="0"/>
              <a:t> три года плечом к плечу с дедом, а также батырами </a:t>
            </a:r>
            <a:r>
              <a:rPr lang="ru-RU" dirty="0" err="1" smtClean="0"/>
              <a:t>Кабанбаем</a:t>
            </a:r>
            <a:r>
              <a:rPr lang="ru-RU" dirty="0" smtClean="0"/>
              <a:t> и </a:t>
            </a:r>
            <a:r>
              <a:rPr lang="ru-RU" dirty="0" err="1" smtClean="0"/>
              <a:t>Богенбаем</a:t>
            </a:r>
            <a:r>
              <a:rPr lang="ru-RU" dirty="0" smtClean="0"/>
              <a:t> командовал войсками и принимал непосредственное участие в одном из самых масштабных и продолжительных сражений </a:t>
            </a:r>
            <a:r>
              <a:rPr lang="ru-RU" dirty="0" err="1" smtClean="0"/>
              <a:t>джунгарской</a:t>
            </a:r>
            <a:r>
              <a:rPr lang="ru-RU" dirty="0" smtClean="0"/>
              <a:t> войны при </a:t>
            </a:r>
            <a:r>
              <a:rPr lang="ru-RU" dirty="0" err="1" smtClean="0"/>
              <a:t>Анракайских</a:t>
            </a:r>
            <a:r>
              <a:rPr lang="ru-RU" dirty="0" smtClean="0"/>
              <a:t> горах и озере </a:t>
            </a:r>
            <a:r>
              <a:rPr lang="ru-RU" dirty="0" err="1" smtClean="0"/>
              <a:t>Алаколь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Содержимое 3" descr="Райымбек батыр: биография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272808" cy="594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9416"/>
            <a:ext cx="7239000" cy="4699904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Эта битва стала началом падения </a:t>
            </a:r>
            <a:r>
              <a:rPr lang="ru-RU" dirty="0" err="1" smtClean="0"/>
              <a:t>Джунгарского</a:t>
            </a:r>
            <a:r>
              <a:rPr lang="ru-RU" dirty="0" smtClean="0"/>
              <a:t> ханства. После нее близ реки </a:t>
            </a:r>
            <a:r>
              <a:rPr lang="ru-RU" dirty="0" err="1" smtClean="0"/>
              <a:t>Итембес</a:t>
            </a:r>
            <a:r>
              <a:rPr lang="ru-RU" dirty="0" smtClean="0"/>
              <a:t> </a:t>
            </a:r>
            <a:r>
              <a:rPr lang="ru-RU" dirty="0" err="1" smtClean="0"/>
              <a:t>Райымбек</a:t>
            </a:r>
            <a:r>
              <a:rPr lang="ru-RU" dirty="0" smtClean="0"/>
              <a:t> разгромил отряд </a:t>
            </a:r>
            <a:r>
              <a:rPr lang="ru-RU" dirty="0" err="1" smtClean="0"/>
              <a:t>джунгарского</a:t>
            </a:r>
            <a:r>
              <a:rPr lang="ru-RU" dirty="0" smtClean="0"/>
              <a:t> предводителя </a:t>
            </a:r>
            <a:r>
              <a:rPr lang="ru-RU" dirty="0" err="1" smtClean="0"/>
              <a:t>Шона</a:t>
            </a:r>
            <a:r>
              <a:rPr lang="ru-RU" dirty="0" smtClean="0"/>
              <a:t> </a:t>
            </a:r>
            <a:r>
              <a:rPr lang="ru-RU" dirty="0" err="1" smtClean="0"/>
              <a:t>Добы</a:t>
            </a:r>
            <a:r>
              <a:rPr lang="ru-RU" dirty="0" smtClean="0"/>
              <a:t>. Во время военных действий по освобождению нынешней </a:t>
            </a:r>
            <a:r>
              <a:rPr lang="ru-RU" dirty="0" err="1" smtClean="0"/>
              <a:t>Алматинской</a:t>
            </a:r>
            <a:r>
              <a:rPr lang="ru-RU" dirty="0" smtClean="0"/>
              <a:t> области </a:t>
            </a:r>
            <a:r>
              <a:rPr lang="ru-RU" dirty="0" err="1" smtClean="0"/>
              <a:t>Райымбеку</a:t>
            </a:r>
            <a:r>
              <a:rPr lang="ru-RU" dirty="0" smtClean="0"/>
              <a:t> стало известно о готовящемся нападении </a:t>
            </a:r>
            <a:r>
              <a:rPr lang="ru-RU" dirty="0" err="1" smtClean="0"/>
              <a:t>джунгарского</a:t>
            </a:r>
            <a:r>
              <a:rPr lang="ru-RU" dirty="0" smtClean="0"/>
              <a:t> предводителя </a:t>
            </a:r>
            <a:r>
              <a:rPr lang="ru-RU" dirty="0" err="1" smtClean="0"/>
              <a:t>Аганаса</a:t>
            </a:r>
            <a:r>
              <a:rPr lang="ru-RU" dirty="0" smtClean="0"/>
              <a:t>. Батыр опередил его и ударил первым. Используя эффект неожиданности, отряд батыра разбил вражеские силы, вынудив их бежать с поля боя. В ходе сражения ойратский хан был убит. 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286000" y="751344"/>
            <a:ext cx="4572000" cy="535531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dirty="0" smtClean="0"/>
              <a:t> </a:t>
            </a:r>
            <a:r>
              <a:rPr lang="ru-RU" dirty="0" err="1" smtClean="0"/>
              <a:t>«Қара таудың басынан</a:t>
            </a:r>
            <a:r>
              <a:rPr lang="ru-RU" dirty="0" smtClean="0"/>
              <a:t> </a:t>
            </a:r>
            <a:r>
              <a:rPr lang="ru-RU" dirty="0" err="1" smtClean="0"/>
              <a:t>көш келеді</a:t>
            </a:r>
            <a:r>
              <a:rPr lang="ru-RU" dirty="0" smtClean="0"/>
              <a:t>».</a:t>
            </a:r>
            <a:br>
              <a:rPr lang="ru-RU" dirty="0" smtClean="0"/>
            </a:br>
            <a:r>
              <a:rPr lang="ru-RU" dirty="0" err="1" smtClean="0"/>
              <a:t>Қара жорға шайқалып, </a:t>
            </a:r>
            <a:r>
              <a:rPr lang="ru-RU" dirty="0" smtClean="0"/>
              <a:t>бос </a:t>
            </a:r>
            <a:r>
              <a:rPr lang="ru-RU" dirty="0" err="1" smtClean="0"/>
              <a:t>келеді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Қара күнді жамылып</a:t>
            </a:r>
            <a:r>
              <a:rPr lang="ru-RU" dirty="0" smtClean="0"/>
              <a:t>, </a:t>
            </a:r>
            <a:r>
              <a:rPr lang="ru-RU" dirty="0" err="1" smtClean="0"/>
              <a:t>қара қазақ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Қара түнді басынан</a:t>
            </a:r>
            <a:r>
              <a:rPr lang="ru-RU" dirty="0" smtClean="0"/>
              <a:t> </a:t>
            </a:r>
            <a:r>
              <a:rPr lang="ru-RU" dirty="0" err="1" smtClean="0"/>
              <a:t>кешкен</a:t>
            </a:r>
            <a:r>
              <a:rPr lang="ru-RU" dirty="0" smtClean="0"/>
              <a:t> </a:t>
            </a:r>
            <a:r>
              <a:rPr lang="ru-RU" dirty="0" err="1" smtClean="0"/>
              <a:t>еді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Қара қайғы көрсетпей ештеңені,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Қара жауы</a:t>
            </a:r>
            <a:r>
              <a:rPr lang="ru-RU" dirty="0" smtClean="0"/>
              <a:t> </a:t>
            </a:r>
            <a:r>
              <a:rPr lang="ru-RU" dirty="0" err="1" smtClean="0"/>
              <a:t>қанатын кескен</a:t>
            </a:r>
            <a:r>
              <a:rPr lang="ru-RU" dirty="0" smtClean="0"/>
              <a:t> </a:t>
            </a:r>
            <a:r>
              <a:rPr lang="ru-RU" dirty="0" err="1" smtClean="0"/>
              <a:t>еді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Шұлғау болып</a:t>
            </a:r>
            <a:r>
              <a:rPr lang="ru-RU" dirty="0" smtClean="0"/>
              <a:t> </a:t>
            </a:r>
            <a:r>
              <a:rPr lang="ru-RU" dirty="0" err="1" smtClean="0"/>
              <a:t>қыздардың кестелері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Талай</a:t>
            </a:r>
            <a:r>
              <a:rPr lang="ru-RU" dirty="0" smtClean="0"/>
              <a:t> </a:t>
            </a:r>
            <a:r>
              <a:rPr lang="ru-RU" dirty="0" err="1" smtClean="0"/>
              <a:t>қара шаңырақ өшкен еді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«Қара таудың басынан</a:t>
            </a:r>
            <a:r>
              <a:rPr lang="ru-RU" dirty="0" smtClean="0"/>
              <a:t> </a:t>
            </a:r>
            <a:r>
              <a:rPr lang="ru-RU" dirty="0" err="1" smtClean="0"/>
              <a:t>көш келеді</a:t>
            </a:r>
            <a:r>
              <a:rPr lang="ru-RU" dirty="0" smtClean="0"/>
              <a:t>!!!»</a:t>
            </a:r>
            <a:br>
              <a:rPr lang="ru-RU" dirty="0" smtClean="0"/>
            </a:br>
            <a:r>
              <a:rPr lang="ru-RU" dirty="0" err="1" smtClean="0"/>
              <a:t>Қара жұртта бықсыған </a:t>
            </a:r>
            <a:r>
              <a:rPr lang="ru-RU" dirty="0" smtClean="0"/>
              <a:t>шала </a:t>
            </a:r>
            <a:r>
              <a:rPr lang="ru-RU" dirty="0" err="1" smtClean="0"/>
              <a:t>қалған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Аналардан</a:t>
            </a:r>
            <a:r>
              <a:rPr lang="ru-RU" dirty="0" smtClean="0"/>
              <a:t> </a:t>
            </a:r>
            <a:r>
              <a:rPr lang="ru-RU" dirty="0" err="1" smtClean="0"/>
              <a:t>ес</a:t>
            </a:r>
            <a:r>
              <a:rPr lang="ru-RU" dirty="0" smtClean="0"/>
              <a:t> </a:t>
            </a:r>
            <a:r>
              <a:rPr lang="ru-RU" dirty="0" err="1" smtClean="0"/>
              <a:t>кеткен</a:t>
            </a:r>
            <a:r>
              <a:rPr lang="ru-RU" dirty="0" smtClean="0"/>
              <a:t>, </a:t>
            </a:r>
            <a:r>
              <a:rPr lang="ru-RU" dirty="0" err="1" smtClean="0"/>
              <a:t>балалардан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smtClean="0"/>
              <a:t>Тал да </a:t>
            </a:r>
            <a:r>
              <a:rPr lang="ru-RU" dirty="0" err="1" smtClean="0"/>
              <a:t>таппай</a:t>
            </a:r>
            <a:r>
              <a:rPr lang="ru-RU" dirty="0" smtClean="0"/>
              <a:t> </a:t>
            </a:r>
            <a:r>
              <a:rPr lang="ru-RU" dirty="0" err="1" smtClean="0"/>
              <a:t>қармауға жағалаудан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Ақыл қашқан адыра</a:t>
            </a:r>
            <a:r>
              <a:rPr lang="ru-RU" dirty="0" smtClean="0"/>
              <a:t> </a:t>
            </a:r>
            <a:r>
              <a:rPr lang="ru-RU" dirty="0" err="1" smtClean="0"/>
              <a:t>бабалардан</a:t>
            </a:r>
            <a:r>
              <a:rPr lang="ru-RU" dirty="0" smtClean="0"/>
              <a:t>.</a:t>
            </a:r>
            <a:br>
              <a:rPr lang="ru-RU" dirty="0" smtClean="0"/>
            </a:br>
            <a:r>
              <a:rPr lang="ru-RU" dirty="0" err="1" smtClean="0"/>
              <a:t>Қандай қарғыс атты</a:t>
            </a:r>
            <a:r>
              <a:rPr lang="ru-RU" dirty="0" smtClean="0"/>
              <a:t> </a:t>
            </a:r>
            <a:r>
              <a:rPr lang="ru-RU" dirty="0" err="1" smtClean="0"/>
              <a:t>екен</a:t>
            </a:r>
            <a:r>
              <a:rPr lang="ru-RU" dirty="0" smtClean="0"/>
              <a:t> </a:t>
            </a:r>
            <a:r>
              <a:rPr lang="ru-RU" dirty="0" err="1" smtClean="0"/>
              <a:t>қайран елді</a:t>
            </a:r>
            <a:r>
              <a:rPr lang="ru-RU" dirty="0" smtClean="0"/>
              <a:t>?!</a:t>
            </a:r>
            <a:br>
              <a:rPr lang="ru-RU" dirty="0" smtClean="0"/>
            </a:br>
            <a:r>
              <a:rPr lang="ru-RU" dirty="0" err="1" smtClean="0"/>
              <a:t>Қайда барып</a:t>
            </a:r>
            <a:r>
              <a:rPr lang="ru-RU" dirty="0" smtClean="0"/>
              <a:t> </a:t>
            </a:r>
            <a:r>
              <a:rPr lang="ru-RU" dirty="0" err="1" smtClean="0"/>
              <a:t>тығылар паналауға?!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Қайда барып</a:t>
            </a:r>
            <a:r>
              <a:rPr lang="ru-RU" dirty="0" smtClean="0"/>
              <a:t>, </a:t>
            </a:r>
            <a:r>
              <a:rPr lang="ru-RU" dirty="0" err="1" smtClean="0"/>
              <a:t>қалжырап жатыр</a:t>
            </a:r>
            <a:r>
              <a:rPr lang="ru-RU" dirty="0" smtClean="0"/>
              <a:t> </a:t>
            </a:r>
            <a:r>
              <a:rPr lang="ru-RU" dirty="0" err="1" smtClean="0"/>
              <a:t>екен</a:t>
            </a:r>
            <a:r>
              <a:rPr lang="ru-RU" dirty="0" smtClean="0"/>
              <a:t>?!</a:t>
            </a:r>
            <a:br>
              <a:rPr lang="ru-RU" dirty="0" smtClean="0"/>
            </a:br>
            <a:r>
              <a:rPr lang="ru-RU" dirty="0" err="1" smtClean="0"/>
              <a:t>Қандай сорды</a:t>
            </a:r>
            <a:r>
              <a:rPr lang="ru-RU" dirty="0" smtClean="0"/>
              <a:t> </a:t>
            </a:r>
            <a:r>
              <a:rPr lang="ru-RU" dirty="0" err="1" smtClean="0"/>
              <a:t>сортаңын </a:t>
            </a:r>
            <a:r>
              <a:rPr lang="ru-RU" dirty="0" smtClean="0"/>
              <a:t>татар </a:t>
            </a:r>
            <a:r>
              <a:rPr lang="ru-RU" dirty="0" err="1" smtClean="0"/>
              <a:t>екен</a:t>
            </a:r>
            <a:r>
              <a:rPr lang="ru-RU" dirty="0" smtClean="0"/>
              <a:t>?!</a:t>
            </a:r>
            <a:br>
              <a:rPr lang="ru-RU" dirty="0" smtClean="0"/>
            </a:br>
            <a:r>
              <a:rPr lang="ru-RU" dirty="0" err="1" smtClean="0"/>
              <a:t>Көр болса</a:t>
            </a:r>
            <a:r>
              <a:rPr lang="ru-RU" dirty="0" smtClean="0"/>
              <a:t> да </a:t>
            </a:r>
            <a:r>
              <a:rPr lang="ru-RU" dirty="0" err="1" smtClean="0"/>
              <a:t>болса</a:t>
            </a:r>
            <a:r>
              <a:rPr lang="ru-RU" dirty="0" smtClean="0"/>
              <a:t> </a:t>
            </a:r>
            <a:r>
              <a:rPr lang="ru-RU" dirty="0" err="1" smtClean="0"/>
              <a:t>екен</a:t>
            </a:r>
            <a:r>
              <a:rPr lang="ru-RU" dirty="0" smtClean="0"/>
              <a:t> </a:t>
            </a:r>
            <a:r>
              <a:rPr lang="ru-RU" dirty="0" err="1" smtClean="0"/>
              <a:t>қазақ жері</a:t>
            </a:r>
            <a:r>
              <a:rPr lang="ru-RU" dirty="0" smtClean="0"/>
              <a:t>,</a:t>
            </a:r>
            <a:br>
              <a:rPr lang="ru-RU" dirty="0" smtClean="0"/>
            </a:br>
            <a:r>
              <a:rPr lang="ru-RU" dirty="0" err="1" smtClean="0"/>
              <a:t>Қазақ жері</a:t>
            </a:r>
            <a:r>
              <a:rPr lang="ru-RU" dirty="0" smtClean="0"/>
              <a:t> </a:t>
            </a:r>
            <a:r>
              <a:rPr lang="ru-RU" dirty="0" err="1" smtClean="0"/>
              <a:t>болғасын </a:t>
            </a:r>
            <a:r>
              <a:rPr lang="ru-RU" dirty="0" smtClean="0"/>
              <a:t>- </a:t>
            </a:r>
            <a:r>
              <a:rPr lang="ru-RU" dirty="0" err="1" smtClean="0"/>
              <a:t>Атамекен</a:t>
            </a:r>
            <a:r>
              <a:rPr lang="ru-RU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 Далее настал черед другого </a:t>
            </a:r>
            <a:r>
              <a:rPr lang="ru-RU" dirty="0" err="1" smtClean="0"/>
              <a:t>джунгарского</a:t>
            </a:r>
            <a:r>
              <a:rPr lang="ru-RU" dirty="0" smtClean="0"/>
              <a:t> командующего </a:t>
            </a:r>
            <a:r>
              <a:rPr lang="ru-RU" dirty="0" err="1" smtClean="0"/>
              <a:t>Арысхана</a:t>
            </a:r>
            <a:r>
              <a:rPr lang="ru-RU" dirty="0" smtClean="0"/>
              <a:t>. Он и его люди сидели в крепости, когда казахские воины во главе с </a:t>
            </a:r>
            <a:r>
              <a:rPr lang="ru-RU" dirty="0" err="1" smtClean="0"/>
              <a:t>Райымбеком</a:t>
            </a:r>
            <a:r>
              <a:rPr lang="ru-RU" dirty="0" smtClean="0"/>
              <a:t> ворвались внутрь и разгромили неприятеля. Штурм провели ночью. Чтобы воины могли корректировать свои позиции, они выкрикивали «</a:t>
            </a:r>
            <a:r>
              <a:rPr lang="ru-RU" dirty="0" err="1" smtClean="0"/>
              <a:t>Райымбек</a:t>
            </a:r>
            <a:r>
              <a:rPr lang="ru-RU" dirty="0" smtClean="0"/>
              <a:t>!». Впоследствии этот возглас стал кличем рода </a:t>
            </a:r>
            <a:r>
              <a:rPr lang="ru-RU" dirty="0" err="1" smtClean="0"/>
              <a:t>Албан</a:t>
            </a:r>
            <a:r>
              <a:rPr lang="ru-RU" dirty="0" smtClean="0"/>
              <a:t>. Хан </a:t>
            </a:r>
            <a:r>
              <a:rPr lang="ru-RU" dirty="0" err="1" smtClean="0"/>
              <a:t>Арысхан</a:t>
            </a:r>
            <a:r>
              <a:rPr lang="ru-RU" dirty="0" smtClean="0"/>
              <a:t> спас свою шкуру, только согласившись на унизительное перемирие. На закате </a:t>
            </a:r>
            <a:r>
              <a:rPr lang="ru-RU" dirty="0" err="1" smtClean="0"/>
              <a:t>Джунгарской</a:t>
            </a:r>
            <a:r>
              <a:rPr lang="ru-RU" dirty="0" smtClean="0"/>
              <a:t> империи </a:t>
            </a:r>
            <a:r>
              <a:rPr lang="ru-RU" dirty="0" err="1" smtClean="0"/>
              <a:t>Райымбек</a:t>
            </a:r>
            <a:r>
              <a:rPr lang="ru-RU" dirty="0" smtClean="0"/>
              <a:t> продолжил выгонять остатки вражеских отрядов с казахских земель. 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За всю войну </a:t>
            </a:r>
            <a:r>
              <a:rPr lang="ru-RU" dirty="0" err="1" smtClean="0"/>
              <a:t>Райымбек</a:t>
            </a:r>
            <a:r>
              <a:rPr lang="ru-RU" dirty="0" smtClean="0"/>
              <a:t> был ранен около 77 раз, одолел сотни противников, но никогда не ставил кровопролитие во главе. Он понимал, что каждая смерть — это трагедия и не важно, на чьей ты стороне. В личных сражениях одерживал победы над калмыцкими ханами, такими как </a:t>
            </a:r>
            <a:r>
              <a:rPr lang="ru-RU" dirty="0" err="1" smtClean="0"/>
              <a:t>Бадам</a:t>
            </a:r>
            <a:r>
              <a:rPr lang="ru-RU" dirty="0" smtClean="0"/>
              <a:t>, </a:t>
            </a:r>
            <a:r>
              <a:rPr lang="ru-RU" dirty="0" err="1" smtClean="0"/>
              <a:t>Секер</a:t>
            </a:r>
            <a:r>
              <a:rPr lang="ru-RU" dirty="0" smtClean="0"/>
              <a:t> и </a:t>
            </a:r>
            <a:r>
              <a:rPr lang="ru-RU" dirty="0" err="1" smtClean="0"/>
              <a:t>Корын</a:t>
            </a:r>
            <a:r>
              <a:rPr lang="ru-RU" dirty="0" smtClean="0"/>
              <a:t>. Батыр прослыл умелым дипломатом. Видимо, сила слова также передалась ему от деда. Ему удавалось добиваться от врага значительных уступок, используя где-то силу, а где-то мудрые речи. 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Когда умер </a:t>
            </a:r>
            <a:r>
              <a:rPr lang="ru-RU" dirty="0" err="1" smtClean="0"/>
              <a:t>Райымбек</a:t>
            </a:r>
            <a:r>
              <a:rPr lang="ru-RU" dirty="0" smtClean="0"/>
              <a:t>, доподлинно не известно, однако некоторые источники утверждают, что это произошло в 1785 году. Пережитые ранения дали о себе знать в старости и в итоге сгубили славного батыра. За храбрость, мужество, талант полководца и дипломата </a:t>
            </a:r>
            <a:r>
              <a:rPr lang="ru-RU" dirty="0" err="1" smtClean="0"/>
              <a:t>Райымбек</a:t>
            </a:r>
            <a:r>
              <a:rPr lang="ru-RU" dirty="0" smtClean="0"/>
              <a:t> заслужил всенародную славу и уважение соратников. Еще при жизни его называли святым. Тело великого героя похоронили на родной земле недалеко от </a:t>
            </a:r>
            <a:r>
              <a:rPr lang="ru-RU" dirty="0" err="1" smtClean="0"/>
              <a:t>Алматы</a:t>
            </a:r>
            <a:r>
              <a:rPr lang="ru-RU" dirty="0" smtClean="0"/>
              <a:t>. 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На его могилу в течение нескольких веков приходят люди, желающие отдать дань уважения прославленному воину. В ходе гражданской войны могилу </a:t>
            </a:r>
            <a:r>
              <a:rPr lang="ru-RU" dirty="0" err="1" smtClean="0"/>
              <a:t>Райымбека</a:t>
            </a:r>
            <a:r>
              <a:rPr lang="ru-RU" dirty="0" smtClean="0"/>
              <a:t> уничтожили, но место не было забыто. В 1960-е советское правительство хотело ликвидировать находящееся здесь мусульманское кладбище. Однако из-за ряда необъяснимых событий, таких как поломка техники, от этой затеи пришлось отказаться.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331640" y="260648"/>
            <a:ext cx="6120680" cy="6217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Айгүл Сағымбайқызы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Вас помнит, каждый человек,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Чтят память, Батыра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Райымбек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Как дипломат, боец, стратег,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Поверг врагов, живя в свой век.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Казах, с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Джунгаром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 воевал,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Весь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Жетысу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 тогда страдал.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Решив Батыр, народ собрал,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тяжелый бой, он всех позвал.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Земля, под цокот лошадей,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Вся содрогалась и была.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Надежда, силой для людей,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И бой, к победе, привела.</a:t>
            </a: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kumimoji="0" 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split orient="vert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Участники проекта: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Студенты группы МПС-18-11, МЗ-17-9.</a:t>
            </a:r>
          </a:p>
          <a:p>
            <a:r>
              <a:rPr lang="ru-RU" dirty="0" smtClean="0"/>
              <a:t>Руководители проекта: преподаватель казахской литературы </a:t>
            </a:r>
            <a:r>
              <a:rPr lang="ru-RU" dirty="0" err="1" smtClean="0"/>
              <a:t>Аукашова</a:t>
            </a:r>
            <a:r>
              <a:rPr lang="ru-RU" dirty="0" smtClean="0"/>
              <a:t> </a:t>
            </a:r>
            <a:r>
              <a:rPr lang="ru-RU" dirty="0" err="1" smtClean="0"/>
              <a:t>К.С.,преподаватель</a:t>
            </a:r>
            <a:r>
              <a:rPr lang="ru-RU" dirty="0" smtClean="0"/>
              <a:t> истории Лазарева Л.А., преподаватель спец.дисциплин Ефремова С.А.</a:t>
            </a:r>
          </a:p>
          <a:p>
            <a:r>
              <a:rPr lang="ru-RU" dirty="0" smtClean="0"/>
              <a:t>Мастера производственного обучения: </a:t>
            </a:r>
            <a:r>
              <a:rPr lang="ru-RU" dirty="0" err="1" smtClean="0"/>
              <a:t>Ахмулаева</a:t>
            </a:r>
            <a:r>
              <a:rPr lang="ru-RU" dirty="0" smtClean="0"/>
              <a:t> Г.К., </a:t>
            </a:r>
            <a:r>
              <a:rPr lang="ru-RU" dirty="0" err="1" smtClean="0"/>
              <a:t>Аюпова</a:t>
            </a:r>
            <a:r>
              <a:rPr lang="ru-RU" dirty="0" smtClean="0"/>
              <a:t> З.М.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611560" y="548680"/>
            <a:ext cx="7239000" cy="5904656"/>
          </a:xfrm>
        </p:spPr>
        <p:txBody>
          <a:bodyPr>
            <a:normAutofit fontScale="85000" lnSpcReduction="20000"/>
          </a:bodyPr>
          <a:lstStyle/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В Казахском ханстве, он творец,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Он всех учил и он мудрец.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Потомки чтят, он как отец,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Не будет памяти, конец.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 воззовем, слова к Аллаху,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Молитву, в памяти прочтем.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 в бизнесе, в карьере славу,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Здесь покровительства, найдем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 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Мы все гордимся, что Батыр,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Нам Землю спас и сохранил.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У Вас, мы словно в Хан </a:t>
            </a:r>
            <a:r>
              <a:rPr lang="ru-RU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Шатыр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Где душу, каждый Вам открыл.</a:t>
            </a:r>
            <a:r>
              <a:rPr lang="ru-RU" sz="2800" dirty="0" smtClean="0">
                <a:latin typeface="Arial" pitchFamily="34" charset="0"/>
                <a:cs typeface="Arial" pitchFamily="34" charset="0"/>
              </a:rPr>
              <a:t> 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Спасибо Вам, за все </a:t>
            </a:r>
            <a:r>
              <a:rPr lang="ru-RU" sz="2800" dirty="0" err="1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ата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,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Пусть будет, Света чистота!</a:t>
            </a:r>
            <a:endParaRPr lang="en-US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Осталась память, на </a:t>
            </a:r>
            <a:r>
              <a:rPr lang="ru-RU" sz="2800" dirty="0" smtClean="0">
                <a:solidFill>
                  <a:srgbClr val="000000"/>
                </a:solidFill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лета,</a:t>
            </a:r>
            <a:endParaRPr lang="ru-RU" sz="28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ClrTx/>
              <a:buSzTx/>
              <a:buNone/>
            </a:pPr>
            <a:r>
              <a:rPr lang="ru-RU" dirty="0" smtClean="0"/>
              <a:t>Покой </a:t>
            </a:r>
            <a:r>
              <a:rPr lang="ru-RU" dirty="0" smtClean="0"/>
              <a:t>Вам, </a:t>
            </a:r>
            <a:r>
              <a:rPr lang="ru-RU" dirty="0" err="1" smtClean="0"/>
              <a:t>Райымбек</a:t>
            </a:r>
            <a:r>
              <a:rPr lang="ru-RU" dirty="0" smtClean="0"/>
              <a:t> </a:t>
            </a:r>
            <a:r>
              <a:rPr lang="ru-RU" dirty="0" err="1" smtClean="0"/>
              <a:t>ата</a:t>
            </a:r>
            <a:r>
              <a:rPr lang="ru-RU" dirty="0" smtClean="0"/>
              <a:t>.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Содержимое 3" descr="Райымбек батыр: биография"/>
          <p:cNvPicPr>
            <a:picLocks noGrp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332656"/>
            <a:ext cx="7272808" cy="61206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Вначале 1980-х на месте захоронения установили гранитную стелу, а через год после развала СССР ее заменил красивейший мавзолей. По преданию, перед смертью </a:t>
            </a:r>
            <a:r>
              <a:rPr lang="ru-RU" dirty="0" err="1" smtClean="0"/>
              <a:t>Райымбек</a:t>
            </a:r>
            <a:r>
              <a:rPr lang="ru-RU" dirty="0" smtClean="0"/>
              <a:t> собрал всех соратников и близких людей, чтобы попрощаться. Тогда он завещал им усадить его тело на белого верблюда и похоронить там, где животное ляжет отдохнуть. </a:t>
            </a:r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Тяжелые времена всегда показывают, кто есть кто. Одни проявляют свои лучшие качества, другие наоборот — думают только о выгоде. </a:t>
            </a:r>
            <a:r>
              <a:rPr lang="ru-RU" dirty="0" err="1" smtClean="0"/>
              <a:t>Райымбек</a:t>
            </a:r>
            <a:r>
              <a:rPr lang="ru-RU" dirty="0" smtClean="0"/>
              <a:t> батыр был из первых. Из восьмидесяти лет жизни тридцать три года он провел в седле, не выпуская оружия. Благодаря </a:t>
            </a:r>
            <a:r>
              <a:rPr lang="ru-RU" dirty="0" err="1" smtClean="0"/>
              <a:t>Райымбеку</a:t>
            </a:r>
            <a:r>
              <a:rPr lang="ru-RU" dirty="0" smtClean="0"/>
              <a:t> и другим славным героям объединенному войску удалось изгнать и уничтожить заклятого врага, который более двухсот лет разорял казахские земли, грабил и убивал беззащитных людей. 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0" y="-91064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en-US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286000" y="692697"/>
            <a:ext cx="457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200" dirty="0" smtClean="0"/>
              <a:t>На проспекте </a:t>
            </a:r>
            <a:r>
              <a:rPr lang="ru-RU" sz="2200" dirty="0" err="1" smtClean="0"/>
              <a:t>Райымбека</a:t>
            </a:r>
            <a:r>
              <a:rPr lang="ru-RU" sz="2200" dirty="0" smtClean="0"/>
              <a:t> </a:t>
            </a:r>
            <a:r>
              <a:rPr lang="ru-RU" sz="2200" dirty="0" smtClean="0"/>
              <a:t>с горной стороны</a:t>
            </a:r>
            <a:br>
              <a:rPr lang="ru-RU" sz="2200" dirty="0" smtClean="0"/>
            </a:br>
            <a:r>
              <a:rPr lang="ru-RU" sz="2200" dirty="0" smtClean="0"/>
              <a:t>Останки </a:t>
            </a:r>
            <a:r>
              <a:rPr lang="ru-RU" sz="2200" dirty="0" err="1" smtClean="0"/>
              <a:t>Райымбек</a:t>
            </a:r>
            <a:r>
              <a:rPr lang="ru-RU" sz="2200" dirty="0" smtClean="0"/>
              <a:t> </a:t>
            </a:r>
            <a:r>
              <a:rPr lang="ru-RU" sz="2200" dirty="0" smtClean="0"/>
              <a:t>Батыра захоронены.</a:t>
            </a:r>
            <a:br>
              <a:rPr lang="ru-RU" sz="2200" dirty="0" smtClean="0"/>
            </a:br>
            <a:r>
              <a:rPr lang="ru-RU" sz="2200" dirty="0" smtClean="0"/>
              <a:t>В лучах солнце южного мавзолей стоит,</a:t>
            </a:r>
            <a:br>
              <a:rPr lang="ru-RU" sz="2200" dirty="0" smtClean="0"/>
            </a:br>
            <a:r>
              <a:rPr lang="ru-RU" sz="2200" dirty="0" smtClean="0"/>
              <a:t>Формой шлема </a:t>
            </a:r>
            <a:r>
              <a:rPr lang="ru-RU" sz="2200" dirty="0" err="1" smtClean="0"/>
              <a:t>батырского</a:t>
            </a:r>
            <a:r>
              <a:rPr lang="ru-RU" sz="2200" dirty="0" smtClean="0"/>
              <a:t> о прошлом говорит!</a:t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>Вся покрыта эпосом история страны,</a:t>
            </a:r>
            <a:br>
              <a:rPr lang="ru-RU" sz="2200" dirty="0" smtClean="0"/>
            </a:br>
            <a:r>
              <a:rPr lang="ru-RU" sz="2200" dirty="0" smtClean="0"/>
              <a:t>Войны с </a:t>
            </a:r>
            <a:r>
              <a:rPr lang="ru-RU" sz="2200" dirty="0" err="1" smtClean="0"/>
              <a:t>джунгарами</a:t>
            </a:r>
            <a:r>
              <a:rPr lang="ru-RU" sz="2200" dirty="0" smtClean="0"/>
              <a:t> её страницы...</a:t>
            </a:r>
            <a:br>
              <a:rPr lang="ru-RU" sz="2200" dirty="0" smtClean="0"/>
            </a:br>
            <a:r>
              <a:rPr lang="ru-RU" sz="2200" dirty="0" smtClean="0"/>
              <a:t>И одна из них о </a:t>
            </a:r>
            <a:r>
              <a:rPr lang="ru-RU" sz="2200" dirty="0" err="1" smtClean="0"/>
              <a:t>Райымбек-батыре</a:t>
            </a:r>
            <a:r>
              <a:rPr lang="ru-RU" sz="2200" dirty="0" smtClean="0"/>
              <a:t> </a:t>
            </a:r>
            <a:r>
              <a:rPr lang="ru-RU" sz="2200" dirty="0" err="1" smtClean="0"/>
              <a:t>кюи</a:t>
            </a:r>
            <a:r>
              <a:rPr lang="ru-RU" sz="2200" dirty="0" smtClean="0"/>
              <a:t>*</a:t>
            </a:r>
            <a:br>
              <a:rPr lang="ru-RU" sz="2200" dirty="0" smtClean="0"/>
            </a:br>
            <a:r>
              <a:rPr lang="ru-RU" sz="2200" dirty="0" smtClean="0"/>
              <a:t>До наших дней прекрасных дошли они.</a:t>
            </a:r>
            <a:br>
              <a:rPr lang="ru-RU" sz="2200" dirty="0" smtClean="0"/>
            </a:br>
            <a:endParaRPr lang="en-US" sz="2200" dirty="0"/>
          </a:p>
        </p:txBody>
      </p:sp>
    </p:spTree>
  </p:cSld>
  <p:clrMapOvr>
    <a:masterClrMapping/>
  </p:clrMapOvr>
  <p:transition>
    <p:split orient="vert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691680" y="612844"/>
            <a:ext cx="516632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100" dirty="0" smtClean="0"/>
              <a:t>Был он </a:t>
            </a:r>
            <a:r>
              <a:rPr lang="ru-RU" sz="2100" dirty="0" err="1" smtClean="0"/>
              <a:t>поединщик</a:t>
            </a:r>
            <a:r>
              <a:rPr lang="ru-RU" sz="2100" dirty="0" smtClean="0"/>
              <a:t> в схватках с врагом,</a:t>
            </a:r>
            <a:br>
              <a:rPr lang="ru-RU" sz="2100" dirty="0" smtClean="0"/>
            </a:br>
            <a:r>
              <a:rPr lang="ru-RU" sz="2100" dirty="0" smtClean="0"/>
              <a:t>Перед войском первым на смерть шёл он...</a:t>
            </a:r>
            <a:br>
              <a:rPr lang="ru-RU" sz="2100" dirty="0" smtClean="0"/>
            </a:br>
            <a:r>
              <a:rPr lang="ru-RU" sz="2100" dirty="0" smtClean="0"/>
              <a:t>Ну а если бой начинался вдруг:</a:t>
            </a:r>
            <a:br>
              <a:rPr lang="ru-RU" sz="2100" dirty="0" smtClean="0"/>
            </a:br>
            <a:r>
              <a:rPr lang="ru-RU" sz="2100" dirty="0" err="1" smtClean="0"/>
              <a:t>Войном</a:t>
            </a:r>
            <a:r>
              <a:rPr lang="ru-RU" sz="2100" dirty="0" smtClean="0"/>
              <a:t> и стратегом был он тут...</a:t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r>
              <a:rPr lang="ru-RU" sz="2100" dirty="0" smtClean="0"/>
              <a:t>Как </a:t>
            </a:r>
            <a:r>
              <a:rPr lang="ru-RU" sz="2100" dirty="0" err="1" smtClean="0"/>
              <a:t>Искандер-Зулкурнай</a:t>
            </a:r>
            <a:r>
              <a:rPr lang="ru-RU" sz="2100" dirty="0" smtClean="0"/>
              <a:t>** в легендах весь,</a:t>
            </a:r>
            <a:br>
              <a:rPr lang="ru-RU" sz="2100" dirty="0" smtClean="0"/>
            </a:br>
            <a:r>
              <a:rPr lang="ru-RU" sz="2100" dirty="0" smtClean="0"/>
              <a:t>Только войны захватнические не вёл он здесь.</a:t>
            </a:r>
            <a:br>
              <a:rPr lang="ru-RU" sz="2100" dirty="0" smtClean="0"/>
            </a:br>
            <a:r>
              <a:rPr lang="ru-RU" sz="2100" dirty="0" smtClean="0"/>
              <a:t>От </a:t>
            </a:r>
            <a:r>
              <a:rPr lang="ru-RU" sz="2100" dirty="0" err="1" smtClean="0"/>
              <a:t>джунгар</a:t>
            </a:r>
            <a:r>
              <a:rPr lang="ru-RU" sz="2100" dirty="0" smtClean="0"/>
              <a:t> нашествий страну освобождал,</a:t>
            </a:r>
            <a:br>
              <a:rPr lang="ru-RU" sz="2100" dirty="0" smtClean="0"/>
            </a:br>
            <a:r>
              <a:rPr lang="ru-RU" sz="2100" dirty="0" smtClean="0"/>
              <a:t>В </a:t>
            </a:r>
            <a:r>
              <a:rPr lang="ru-RU" sz="2100" dirty="0" err="1" smtClean="0"/>
              <a:t>Жеты-су</a:t>
            </a:r>
            <a:r>
              <a:rPr lang="ru-RU" sz="2100" dirty="0" smtClean="0"/>
              <a:t>*** прекрасное врагов не допускал;</a:t>
            </a:r>
            <a:br>
              <a:rPr lang="ru-RU" sz="2100" dirty="0" smtClean="0"/>
            </a:br>
            <a:r>
              <a:rPr lang="ru-RU" sz="2100" dirty="0" smtClean="0"/>
              <a:t>У </a:t>
            </a:r>
            <a:r>
              <a:rPr lang="ru-RU" sz="2100" dirty="0" err="1" smtClean="0"/>
              <a:t>Абылай-хана</a:t>
            </a:r>
            <a:r>
              <a:rPr lang="ru-RU" sz="2100" dirty="0" smtClean="0"/>
              <a:t> мудрого войско возглавлял,</a:t>
            </a:r>
            <a:br>
              <a:rPr lang="ru-RU" sz="2100" dirty="0" smtClean="0"/>
            </a:br>
            <a:r>
              <a:rPr lang="ru-RU" sz="2100" dirty="0" smtClean="0"/>
              <a:t>Историю казахов достойно продолжал!...</a:t>
            </a:r>
            <a:br>
              <a:rPr lang="ru-RU" sz="2100" dirty="0" smtClean="0"/>
            </a:br>
            <a:r>
              <a:rPr lang="ru-RU" sz="2100" dirty="0" smtClean="0"/>
              <a:t/>
            </a:r>
            <a:br>
              <a:rPr lang="ru-RU" sz="2100" dirty="0" smtClean="0"/>
            </a:br>
            <a:endParaRPr lang="en-US" sz="2100" dirty="0"/>
          </a:p>
        </p:txBody>
      </p:sp>
    </p:spTree>
  </p:cSld>
  <p:clrMapOvr>
    <a:masterClrMapping/>
  </p:clrMapOvr>
  <p:transition>
    <p:split orient="vert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ru-RU" dirty="0" smtClean="0"/>
              <a:t>Жизнь батыра </a:t>
            </a:r>
            <a:r>
              <a:rPr lang="ru-RU" dirty="0" err="1" smtClean="0"/>
              <a:t>Райымбека</a:t>
            </a:r>
            <a:r>
              <a:rPr lang="ru-RU" dirty="0" smtClean="0"/>
              <a:t> прошла на переломных этапах казахской истории. Вступив с детских лет в народное ополчение, </a:t>
            </a:r>
            <a:r>
              <a:rPr lang="ru-RU" dirty="0" err="1" smtClean="0"/>
              <a:t>Райымбек</a:t>
            </a:r>
            <a:r>
              <a:rPr lang="ru-RU" dirty="0" smtClean="0"/>
              <a:t> был очевидцем трагических событий Великого бедствия, </a:t>
            </a:r>
            <a:r>
              <a:rPr lang="ru-RU" dirty="0" err="1" smtClean="0"/>
              <a:t>джунгарского</a:t>
            </a:r>
            <a:r>
              <a:rPr lang="ru-RU" dirty="0" smtClean="0"/>
              <a:t> владычества. Угроза гибели сплотила весь казахский народ, повсеместно стали создаваться ополчения, народ из своей среды выдвинул наиболее сильных и стойких воинов, из числа которых вышел батыр, сумевший спасти родину. Таким батыром стал </a:t>
            </a:r>
            <a:r>
              <a:rPr lang="ru-RU" dirty="0" err="1" smtClean="0"/>
              <a:t>Райымбек</a:t>
            </a:r>
            <a:r>
              <a:rPr lang="ru-RU" dirty="0" smtClean="0"/>
              <a:t>.  . Почтим же память великого батыра </a:t>
            </a:r>
            <a:r>
              <a:rPr lang="ru-RU" dirty="0" err="1" smtClean="0"/>
              <a:t>Райымбека</a:t>
            </a:r>
            <a:r>
              <a:rPr lang="ru-RU" dirty="0" smtClean="0"/>
              <a:t>!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404664"/>
            <a:ext cx="8229600" cy="554461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/>
              <a:t>Райымбек</a:t>
            </a:r>
            <a:r>
              <a:rPr lang="ru-RU" dirty="0"/>
              <a:t> родился в 1705 году на территории современной </a:t>
            </a:r>
            <a:r>
              <a:rPr lang="ru-RU" dirty="0" err="1"/>
              <a:t>Алматинской</a:t>
            </a:r>
            <a:r>
              <a:rPr lang="ru-RU" dirty="0"/>
              <a:t> области. </a:t>
            </a:r>
            <a:r>
              <a:rPr lang="ru-RU" dirty="0" smtClean="0"/>
              <a:t>. Он принадлежит к знатному роду </a:t>
            </a:r>
            <a:r>
              <a:rPr lang="ru-RU" dirty="0" err="1" smtClean="0"/>
              <a:t>Албан</a:t>
            </a:r>
            <a:r>
              <a:rPr lang="ru-RU" dirty="0" smtClean="0"/>
              <a:t>, который в свое время стоял во главе Старшего </a:t>
            </a:r>
            <a:r>
              <a:rPr lang="ru-RU" dirty="0" err="1" smtClean="0"/>
              <a:t>жуза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dirty="0"/>
              <a:t>В 1833 году участвовал </a:t>
            </a:r>
            <a:r>
              <a:rPr lang="ru-RU" dirty="0" err="1"/>
              <a:t>Болек</a:t>
            </a:r>
            <a:r>
              <a:rPr lang="ru-RU" dirty="0"/>
              <a:t> батыром в </a:t>
            </a:r>
            <a:r>
              <a:rPr lang="ru-RU" dirty="0" err="1"/>
              <a:t>казахско-джунгарских</a:t>
            </a:r>
            <a:r>
              <a:rPr lang="ru-RU" dirty="0"/>
              <a:t> переговорах. Он участвовал в российско-казахских переговорах, а в 1734 году посетил в составе казахской делегации Петербург.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Его </a:t>
            </a:r>
            <a:r>
              <a:rPr lang="ru-RU" dirty="0"/>
              <a:t>имя также встречается в памятниках </a:t>
            </a:r>
            <a:r>
              <a:rPr lang="ru-RU" dirty="0" err="1"/>
              <a:t>казахско-джунгарских</a:t>
            </a:r>
            <a:r>
              <a:rPr lang="ru-RU" dirty="0"/>
              <a:t> взаимоотношений. С детства </a:t>
            </a:r>
            <a:r>
              <a:rPr lang="ru-RU" dirty="0" err="1"/>
              <a:t>Райымбек</a:t>
            </a:r>
            <a:r>
              <a:rPr lang="ru-RU" dirty="0"/>
              <a:t> рос в атмосфере духа защиты Родины и освобождения родных земель от </a:t>
            </a:r>
            <a:r>
              <a:rPr lang="ru-RU" dirty="0" err="1"/>
              <a:t>джунгарской</a:t>
            </a:r>
            <a:r>
              <a:rPr lang="ru-RU" dirty="0"/>
              <a:t> кабалы. </a:t>
            </a:r>
          </a:p>
          <a:p>
            <a:endParaRPr lang="ru-RU" dirty="0" smtClean="0"/>
          </a:p>
          <a:p>
            <a:r>
              <a:rPr lang="ru-RU" dirty="0" smtClean="0"/>
              <a:t>Уже </a:t>
            </a:r>
            <a:r>
              <a:rPr lang="ru-RU" dirty="0"/>
              <a:t>в 17 лет он был признан «батыром»! А в те времена людей ценили за реальные подвиги, а не за происхождение и богатство.</a:t>
            </a:r>
          </a:p>
          <a:p>
            <a:endParaRPr lang="ru-RU" dirty="0" smtClean="0"/>
          </a:p>
          <a:p>
            <a:r>
              <a:rPr lang="ru-RU" dirty="0" err="1" smtClean="0"/>
              <a:t>Впревые</a:t>
            </a:r>
            <a:r>
              <a:rPr lang="ru-RU" dirty="0" smtClean="0"/>
              <a:t> </a:t>
            </a:r>
            <a:r>
              <a:rPr lang="ru-RU" dirty="0"/>
              <a:t>показал себя в сражении в местности </a:t>
            </a:r>
            <a:r>
              <a:rPr lang="ru-RU" dirty="0" err="1"/>
              <a:t>Ойрантобе</a:t>
            </a:r>
            <a:r>
              <a:rPr lang="ru-RU" dirty="0"/>
              <a:t>.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27784" y="548680"/>
            <a:ext cx="5472122" cy="4526280"/>
          </a:xfrm>
        </p:spPr>
        <p:txBody>
          <a:bodyPr>
            <a:normAutofit fontScale="85000" lnSpcReduction="10000"/>
          </a:bodyPr>
          <a:lstStyle/>
          <a:p>
            <a:r>
              <a:rPr lang="ru-RU" dirty="0"/>
              <a:t>К 1723 году </a:t>
            </a:r>
            <a:r>
              <a:rPr lang="ru-RU" dirty="0" err="1"/>
              <a:t>Райымбек</a:t>
            </a:r>
            <a:r>
              <a:rPr lang="ru-RU" dirty="0"/>
              <a:t> был уже сложившимся лидером, и во времена </a:t>
            </a:r>
            <a:r>
              <a:rPr lang="ru-RU" dirty="0" err="1"/>
              <a:t>джунгарского</a:t>
            </a:r>
            <a:r>
              <a:rPr lang="ru-RU" dirty="0"/>
              <a:t> нашествия возглавил отряды ополченцев. При его активном участии и с помощью батыров </a:t>
            </a:r>
            <a:r>
              <a:rPr lang="ru-RU" dirty="0" err="1"/>
              <a:t>Утегена</a:t>
            </a:r>
            <a:r>
              <a:rPr lang="ru-RU" dirty="0"/>
              <a:t>, </a:t>
            </a:r>
            <a:r>
              <a:rPr lang="ru-RU" dirty="0" err="1"/>
              <a:t>Малайсары</a:t>
            </a:r>
            <a:r>
              <a:rPr lang="ru-RU" dirty="0"/>
              <a:t>, </a:t>
            </a:r>
            <a:r>
              <a:rPr lang="ru-RU" dirty="0" err="1"/>
              <a:t>Сатая</a:t>
            </a:r>
            <a:r>
              <a:rPr lang="ru-RU" dirty="0"/>
              <a:t> и </a:t>
            </a:r>
            <a:r>
              <a:rPr lang="ru-RU" dirty="0" err="1"/>
              <a:t>Наурызбая</a:t>
            </a:r>
            <a:r>
              <a:rPr lang="ru-RU" dirty="0"/>
              <a:t> удалось спасти от гибели тысячи казахских семей. Именно </a:t>
            </a:r>
            <a:r>
              <a:rPr lang="ru-RU" dirty="0" err="1"/>
              <a:t>Райымбеку</a:t>
            </a:r>
            <a:r>
              <a:rPr lang="ru-RU" dirty="0"/>
              <a:t> принадлежат слова: </a:t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r>
              <a:rPr lang="ru-RU" sz="2100" i="1" dirty="0" smtClean="0">
                <a:cs typeface="AngsanaUPC" pitchFamily="18" charset="-34"/>
              </a:rPr>
              <a:t> «</a:t>
            </a:r>
            <a:r>
              <a:rPr lang="ru-RU" sz="2100" i="1" dirty="0" err="1" smtClean="0">
                <a:cs typeface="AngsanaUPC" pitchFamily="18" charset="-34"/>
              </a:rPr>
              <a:t>Алаш</a:t>
            </a:r>
            <a:r>
              <a:rPr lang="ru-RU" sz="2100" i="1" dirty="0" smtClean="0">
                <a:cs typeface="AngsanaUPC" pitchFamily="18" charset="-34"/>
              </a:rPr>
              <a:t> – высокая Родина моя, </a:t>
            </a:r>
            <a:br>
              <a:rPr lang="ru-RU" sz="2100" i="1" dirty="0" smtClean="0">
                <a:cs typeface="AngsanaUPC" pitchFamily="18" charset="-34"/>
              </a:rPr>
            </a:br>
            <a:r>
              <a:rPr lang="ru-RU" sz="2100" i="1" dirty="0" smtClean="0">
                <a:cs typeface="AngsanaUPC" pitchFamily="18" charset="-34"/>
              </a:rPr>
              <a:t>Алатау – мои исконные земли, </a:t>
            </a:r>
            <a:br>
              <a:rPr lang="ru-RU" sz="2100" i="1" dirty="0" smtClean="0">
                <a:cs typeface="AngsanaUPC" pitchFamily="18" charset="-34"/>
              </a:rPr>
            </a:br>
            <a:r>
              <a:rPr lang="ru-RU" sz="2100" i="1" dirty="0" smtClean="0">
                <a:cs typeface="AngsanaUPC" pitchFamily="18" charset="-34"/>
              </a:rPr>
              <a:t>знаешь ли ты? </a:t>
            </a:r>
            <a:br>
              <a:rPr lang="ru-RU" sz="2100" i="1" dirty="0" smtClean="0">
                <a:cs typeface="AngsanaUPC" pitchFamily="18" charset="-34"/>
              </a:rPr>
            </a:br>
            <a:r>
              <a:rPr lang="ru-RU" sz="2100" i="1" dirty="0" err="1" smtClean="0">
                <a:cs typeface="AngsanaUPC" pitchFamily="18" charset="-34"/>
              </a:rPr>
              <a:t>Летовки</a:t>
            </a:r>
            <a:r>
              <a:rPr lang="ru-RU" sz="2100" i="1" dirty="0" smtClean="0">
                <a:cs typeface="AngsanaUPC" pitchFamily="18" charset="-34"/>
              </a:rPr>
              <a:t> – </a:t>
            </a:r>
            <a:r>
              <a:rPr lang="ru-RU" sz="2100" i="1" dirty="0" err="1" smtClean="0">
                <a:cs typeface="AngsanaUPC" pitchFamily="18" charset="-34"/>
              </a:rPr>
              <a:t>Ассинские</a:t>
            </a:r>
            <a:r>
              <a:rPr lang="ru-RU" sz="2100" i="1" dirty="0" smtClean="0">
                <a:cs typeface="AngsanaUPC" pitchFamily="18" charset="-34"/>
              </a:rPr>
              <a:t> предгорья, </a:t>
            </a:r>
            <a:br>
              <a:rPr lang="ru-RU" sz="2100" i="1" dirty="0" smtClean="0">
                <a:cs typeface="AngsanaUPC" pitchFamily="18" charset="-34"/>
              </a:rPr>
            </a:br>
            <a:r>
              <a:rPr lang="ru-RU" sz="2100" i="1" dirty="0" smtClean="0">
                <a:cs typeface="AngsanaUPC" pitchFamily="18" charset="-34"/>
              </a:rPr>
              <a:t>А зимовки – верховья </a:t>
            </a:r>
            <a:r>
              <a:rPr lang="ru-RU" sz="2100" i="1" dirty="0" err="1" smtClean="0">
                <a:cs typeface="AngsanaUPC" pitchFamily="18" charset="-34"/>
              </a:rPr>
              <a:t>Алматы</a:t>
            </a:r>
            <a:r>
              <a:rPr lang="ru-RU" sz="2100" i="1" dirty="0" smtClean="0">
                <a:cs typeface="AngsanaUPC" pitchFamily="18" charset="-34"/>
              </a:rPr>
              <a:t>.»</a:t>
            </a:r>
            <a:r>
              <a:rPr lang="ru-RU" i="1" dirty="0" smtClean="0">
                <a:cs typeface="AngsanaUPC" pitchFamily="18" charset="-34"/>
              </a:rPr>
              <a:t> </a:t>
            </a:r>
            <a:r>
              <a:rPr lang="ru-RU" i="1" dirty="0"/>
              <a:t> </a:t>
            </a:r>
            <a:endParaRPr lang="ru-RU" dirty="0"/>
          </a:p>
        </p:txBody>
      </p:sp>
      <p:pic>
        <p:nvPicPr>
          <p:cNvPr id="4" name="Picture 2" descr="C:\Users\bibl\Desktop\0000033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980728"/>
            <a:ext cx="2571768" cy="3429024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260648"/>
            <a:ext cx="4248472" cy="590465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В этих битвах под началом </a:t>
            </a:r>
            <a:r>
              <a:rPr lang="ru-RU" dirty="0" err="1"/>
              <a:t>Абылая</a:t>
            </a:r>
            <a:r>
              <a:rPr lang="ru-RU" dirty="0"/>
              <a:t> и </a:t>
            </a:r>
            <a:r>
              <a:rPr lang="ru-RU" dirty="0" err="1"/>
              <a:t>Абулхаира</a:t>
            </a:r>
            <a:r>
              <a:rPr lang="ru-RU" dirty="0"/>
              <a:t> участвовали </a:t>
            </a:r>
            <a:r>
              <a:rPr lang="ru-RU" dirty="0" err="1"/>
              <a:t>Кангельды</a:t>
            </a:r>
            <a:r>
              <a:rPr lang="ru-RU" dirty="0"/>
              <a:t> </a:t>
            </a:r>
            <a:r>
              <a:rPr lang="ru-RU" dirty="0" err="1"/>
              <a:t>Сырымбетулы</a:t>
            </a:r>
            <a:r>
              <a:rPr lang="ru-RU" dirty="0"/>
              <a:t> и </a:t>
            </a:r>
            <a:r>
              <a:rPr lang="ru-RU" dirty="0" err="1"/>
              <a:t>Райымбек</a:t>
            </a:r>
            <a:r>
              <a:rPr lang="ru-RU" dirty="0"/>
              <a:t>, возглавлявшие вместе с батырами </a:t>
            </a:r>
            <a:r>
              <a:rPr lang="ru-RU" dirty="0" err="1"/>
              <a:t>Богенбаем</a:t>
            </a:r>
            <a:r>
              <a:rPr lang="ru-RU" dirty="0"/>
              <a:t> и </a:t>
            </a:r>
            <a:r>
              <a:rPr lang="ru-RU" dirty="0" err="1"/>
              <a:t>Кабанбаем</a:t>
            </a:r>
            <a:r>
              <a:rPr lang="ru-RU" dirty="0"/>
              <a:t> казахское ополчение. Еще более активное участие </a:t>
            </a:r>
            <a:r>
              <a:rPr lang="ru-RU" dirty="0" err="1"/>
              <a:t>Райымбек</a:t>
            </a:r>
            <a:r>
              <a:rPr lang="ru-RU" dirty="0"/>
              <a:t> принимал в изгнании </a:t>
            </a:r>
            <a:r>
              <a:rPr lang="ru-RU" dirty="0" err="1"/>
              <a:t>джунгар</a:t>
            </a:r>
            <a:r>
              <a:rPr lang="ru-RU" dirty="0"/>
              <a:t> из </a:t>
            </a:r>
            <a:r>
              <a:rPr lang="ru-RU" dirty="0" err="1"/>
              <a:t>Жетысу</a:t>
            </a:r>
            <a:r>
              <a:rPr lang="ru-RU" dirty="0"/>
              <a:t>. Его имя стало знаменитым на всю степь.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Райымбек батыр: биограф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55976" y="2780928"/>
            <a:ext cx="3600400" cy="280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Характеристика проекта.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/>
              <a:t>   </a:t>
            </a:r>
            <a:r>
              <a:rPr lang="ru-RU" sz="3200" u="sng" dirty="0" smtClean="0"/>
              <a:t>Классификация проекта по виду деятельности        студентов</a:t>
            </a:r>
            <a:r>
              <a:rPr lang="ru-RU" sz="3200" dirty="0" smtClean="0"/>
              <a:t>:</a:t>
            </a:r>
          </a:p>
          <a:p>
            <a:r>
              <a:rPr lang="ru-RU" sz="3600" dirty="0" err="1" smtClean="0"/>
              <a:t>Пратико-ореинтированный</a:t>
            </a:r>
            <a:r>
              <a:rPr lang="ru-RU" sz="3600" dirty="0" smtClean="0"/>
              <a:t> проект</a:t>
            </a:r>
          </a:p>
          <a:p>
            <a:r>
              <a:rPr lang="ru-RU" sz="3600" u="sng" dirty="0" smtClean="0"/>
              <a:t>По характеру контактов</a:t>
            </a:r>
          </a:p>
          <a:p>
            <a:r>
              <a:rPr lang="ru-RU" sz="3600" dirty="0" err="1" smtClean="0"/>
              <a:t>Межпредметный</a:t>
            </a:r>
            <a:r>
              <a:rPr lang="ru-RU" sz="3600" dirty="0" smtClean="0"/>
              <a:t>(казахский язык, английский, технология приготовления пищи, конструирование одежды)</a:t>
            </a:r>
          </a:p>
          <a:p>
            <a:endParaRPr lang="ru-RU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76672"/>
            <a:ext cx="7239000" cy="4846320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Райымбеку</a:t>
            </a:r>
            <a:r>
              <a:rPr lang="ru-RU" dirty="0"/>
              <a:t> пришлось проявлять особую отвагу и самоотверженность, чтобы защищать свой народ. Со временем его имя стало символом целого рода и приобрело священный ореол. В боях и походах с ним были любимый конь </a:t>
            </a:r>
            <a:r>
              <a:rPr lang="ru-RU" dirty="0" err="1"/>
              <a:t>Кокмойнак</a:t>
            </a:r>
            <a:r>
              <a:rPr lang="ru-RU" dirty="0"/>
              <a:t> и огромный белый </a:t>
            </a:r>
            <a:r>
              <a:rPr lang="ru-RU" dirty="0" err="1"/>
              <a:t>верблюд-атан</a:t>
            </a:r>
            <a:r>
              <a:rPr lang="ru-RU" dirty="0"/>
              <a:t>. </a:t>
            </a:r>
            <a:r>
              <a:rPr lang="ru-RU" dirty="0" err="1"/>
              <a:t>Райымбек</a:t>
            </a:r>
            <a:r>
              <a:rPr lang="ru-RU" dirty="0"/>
              <a:t> сыграл большую роль в окончательном вытеснении </a:t>
            </a:r>
            <a:r>
              <a:rPr lang="ru-RU" dirty="0" err="1"/>
              <a:t>джунгар</a:t>
            </a:r>
            <a:r>
              <a:rPr lang="ru-RU" dirty="0"/>
              <a:t> с юго-восточных рубежей казахских земель. При его активном участии были определены границы по рекам </a:t>
            </a:r>
            <a:r>
              <a:rPr lang="ru-RU" dirty="0" err="1"/>
              <a:t>Текес</a:t>
            </a:r>
            <a:r>
              <a:rPr lang="ru-RU" dirty="0"/>
              <a:t> и </a:t>
            </a:r>
            <a:r>
              <a:rPr lang="ru-RU" dirty="0" err="1"/>
              <a:t>Каркара</a:t>
            </a:r>
            <a:r>
              <a:rPr lang="ru-RU" dirty="0"/>
              <a:t>. Воздвигнутая им огромная красная стела в Нарынколе стала памятным знаком при определении </a:t>
            </a:r>
            <a:r>
              <a:rPr lang="ru-RU" dirty="0" err="1"/>
              <a:t>казахско-китайской</a:t>
            </a:r>
            <a:r>
              <a:rPr lang="ru-RU" dirty="0"/>
              <a:t> границы. </a:t>
            </a:r>
          </a:p>
          <a:p>
            <a:endParaRPr lang="ru-RU" dirty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915816" y="836712"/>
            <a:ext cx="4968552" cy="5328592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Райымбек</a:t>
            </a:r>
            <a:r>
              <a:rPr lang="ru-RU" dirty="0"/>
              <a:t> проявил себя не только как отважный воин, но и как искусный дипломат. Понимая, что конфликты между народами могут вызвать кровопролитие, </a:t>
            </a:r>
            <a:r>
              <a:rPr lang="ru-RU" dirty="0" err="1"/>
              <a:t>Райымбек</a:t>
            </a:r>
            <a:r>
              <a:rPr lang="ru-RU" dirty="0"/>
              <a:t> убеждал враждующих мудрым словом. Так он вел долгие переговоры с китайским ставленником </a:t>
            </a:r>
            <a:r>
              <a:rPr lang="ru-RU" dirty="0" err="1"/>
              <a:t>Манжу</a:t>
            </a:r>
            <a:r>
              <a:rPr lang="ru-RU" dirty="0"/>
              <a:t> ханом. Где посулами, а где применяя силу, </a:t>
            </a:r>
            <a:r>
              <a:rPr lang="ru-RU" dirty="0" err="1"/>
              <a:t>Райымбек</a:t>
            </a:r>
            <a:r>
              <a:rPr lang="ru-RU" dirty="0"/>
              <a:t> добился значительных уступок со стороны </a:t>
            </a:r>
            <a:r>
              <a:rPr lang="ru-RU" dirty="0" err="1"/>
              <a:t>Манжу</a:t>
            </a:r>
            <a:r>
              <a:rPr lang="ru-RU" dirty="0"/>
              <a:t>.</a:t>
            </a:r>
          </a:p>
        </p:txBody>
      </p:sp>
      <p:pic>
        <p:nvPicPr>
          <p:cNvPr id="2050" name="Picture 2" descr="C:\Users\bibl\Desktop\Raimbek bati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9889" y="1870589"/>
            <a:ext cx="2701913" cy="2915733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620688"/>
            <a:ext cx="7239000" cy="540060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Жизнь батыра </a:t>
            </a:r>
            <a:r>
              <a:rPr lang="ru-RU" dirty="0" err="1"/>
              <a:t>Райымбека</a:t>
            </a:r>
            <a:r>
              <a:rPr lang="ru-RU" dirty="0"/>
              <a:t> прошла на переломных этапах казахской истории. Вступив с детских лет в народное ополчение, </a:t>
            </a:r>
            <a:r>
              <a:rPr lang="ru-RU" dirty="0" err="1"/>
              <a:t>Райымбек</a:t>
            </a:r>
            <a:r>
              <a:rPr lang="ru-RU" dirty="0"/>
              <a:t> был очевидцем трагических событий Великого бедствия, </a:t>
            </a:r>
            <a:r>
              <a:rPr lang="ru-RU" dirty="0" err="1"/>
              <a:t>джунгарского</a:t>
            </a:r>
            <a:r>
              <a:rPr lang="ru-RU" dirty="0"/>
              <a:t> владычества. Он стал свидетелем и участником крушения </a:t>
            </a:r>
            <a:r>
              <a:rPr lang="ru-RU" dirty="0" err="1"/>
              <a:t>Джунгарского</a:t>
            </a:r>
            <a:r>
              <a:rPr lang="ru-RU" dirty="0"/>
              <a:t> ханства. Много лет </a:t>
            </a:r>
            <a:r>
              <a:rPr lang="ru-RU" dirty="0" err="1"/>
              <a:t>Райымбек</a:t>
            </a:r>
            <a:r>
              <a:rPr lang="ru-RU" dirty="0"/>
              <a:t> жил в походах, не слезая с коня, не расставаясь с оружием. Он познал и горечь поражений, и радость побед, когда вместе с </a:t>
            </a:r>
            <a:r>
              <a:rPr lang="ru-RU" dirty="0" err="1"/>
              <a:t>Абылаем</a:t>
            </a:r>
            <a:r>
              <a:rPr lang="ru-RU" dirty="0"/>
              <a:t>, </a:t>
            </a:r>
            <a:r>
              <a:rPr lang="ru-RU" dirty="0" err="1"/>
              <a:t>Кабанбаем</a:t>
            </a:r>
            <a:r>
              <a:rPr lang="ru-RU" dirty="0"/>
              <a:t>, Карасай батыром и многими другими соратниками высоко поднял падающее знамя Казахского ханства. При жизни он был признан «</a:t>
            </a:r>
            <a:r>
              <a:rPr lang="ru-RU" dirty="0" err="1"/>
              <a:t>аулие</a:t>
            </a:r>
            <a:r>
              <a:rPr lang="ru-RU" dirty="0"/>
              <a:t> - святым». </a:t>
            </a: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0"/>
            <a:ext cx="5004048" cy="6093296"/>
          </a:xfrm>
        </p:spPr>
        <p:txBody>
          <a:bodyPr>
            <a:normAutofit fontScale="77500" lnSpcReduction="20000"/>
          </a:bodyPr>
          <a:lstStyle/>
          <a:p>
            <a:r>
              <a:rPr lang="ru-RU" dirty="0" err="1" smtClean="0"/>
              <a:t>Райымбек</a:t>
            </a:r>
            <a:r>
              <a:rPr lang="ru-RU" dirty="0" smtClean="0"/>
              <a:t> был очевидцем трагических событий Великого бедствия, </a:t>
            </a:r>
            <a:r>
              <a:rPr lang="ru-RU" dirty="0" err="1" smtClean="0"/>
              <a:t>джунгарского</a:t>
            </a:r>
            <a:r>
              <a:rPr lang="ru-RU" dirty="0" smtClean="0"/>
              <a:t> владычества. Он стал свидетелем и участником крушения </a:t>
            </a:r>
            <a:r>
              <a:rPr lang="ru-RU" dirty="0" err="1" smtClean="0"/>
              <a:t>Джунгарского</a:t>
            </a:r>
            <a:r>
              <a:rPr lang="ru-RU" dirty="0" smtClean="0"/>
              <a:t> ханства. Много лет </a:t>
            </a:r>
            <a:r>
              <a:rPr lang="ru-RU" dirty="0" err="1" smtClean="0"/>
              <a:t>Райымбек</a:t>
            </a:r>
            <a:r>
              <a:rPr lang="ru-RU" dirty="0" smtClean="0"/>
              <a:t> жил в походах, не слезая с коня, не расставаясь с оружием. Он познал и горечь поражений, и радость побед, когда вместе с </a:t>
            </a:r>
            <a:r>
              <a:rPr lang="ru-RU" dirty="0" err="1" smtClean="0"/>
              <a:t>Абылаем</a:t>
            </a:r>
            <a:r>
              <a:rPr lang="ru-RU" dirty="0" smtClean="0"/>
              <a:t>, </a:t>
            </a:r>
            <a:r>
              <a:rPr lang="ru-RU" dirty="0" err="1" smtClean="0"/>
              <a:t>Кабанбаем</a:t>
            </a:r>
            <a:r>
              <a:rPr lang="ru-RU" dirty="0" smtClean="0"/>
              <a:t>, Карасай батыром и многими другими соратниками высоко поднял падающее знамя Казахского ханства. При жизни он был признан «</a:t>
            </a:r>
            <a:r>
              <a:rPr lang="ru-RU" dirty="0" err="1" smtClean="0"/>
              <a:t>аулие</a:t>
            </a:r>
            <a:r>
              <a:rPr lang="ru-RU" dirty="0" smtClean="0"/>
              <a:t> — святым». Старые раны, полученные в боях, дали о себе знать в последующем. Точная дата смерти </a:t>
            </a:r>
            <a:r>
              <a:rPr lang="ru-RU" dirty="0" err="1" smtClean="0"/>
              <a:t>Райымбека</a:t>
            </a:r>
            <a:r>
              <a:rPr lang="ru-RU" dirty="0" smtClean="0"/>
              <a:t> не установлена. Но источники тех лет сообщают, что, почувствовав приближение смерти, он пригласил своих соратников со всего края и попрощался с ними. Кончину его оплакивала вся степь. </a:t>
            </a:r>
            <a:endParaRPr lang="en-US" dirty="0"/>
          </a:p>
        </p:txBody>
      </p:sp>
      <p:pic>
        <p:nvPicPr>
          <p:cNvPr id="4" name="Рисунок 3" descr="Ð Ð°Ð¹ÑÐ¼Ð±ÐµÐº Ð±Ð°ÑÑÑ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8064" y="908720"/>
            <a:ext cx="2880320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0"/>
            <a:ext cx="7239000" cy="3573016"/>
          </a:xfrm>
        </p:spPr>
        <p:txBody>
          <a:bodyPr>
            <a:normAutofit/>
          </a:bodyPr>
          <a:lstStyle/>
          <a:p>
            <a:r>
              <a:rPr lang="ru-RU" dirty="0" smtClean="0"/>
              <a:t>Точная </a:t>
            </a:r>
            <a:r>
              <a:rPr lang="ru-RU" dirty="0"/>
              <a:t>дата смерти </a:t>
            </a:r>
            <a:r>
              <a:rPr lang="ru-RU" dirty="0" err="1"/>
              <a:t>Райымбека</a:t>
            </a:r>
            <a:r>
              <a:rPr lang="ru-RU" dirty="0"/>
              <a:t> не установлена. Но источники тех лет сообщают, что, почувствовав приближение смерти, он пригласил своих соратников со всего края и попрощался с ними. Кончину его оплакивала вся степь. </a:t>
            </a:r>
            <a:r>
              <a:rPr lang="ru-RU" dirty="0" err="1"/>
              <a:t>Райымбек</a:t>
            </a:r>
            <a:r>
              <a:rPr lang="ru-RU" dirty="0"/>
              <a:t> прожил достойную жизнь и был похоронен с почестями </a:t>
            </a:r>
            <a:r>
              <a:rPr lang="ru-RU" dirty="0" smtClean="0"/>
              <a:t>близ. </a:t>
            </a:r>
            <a:endParaRPr lang="ru-RU" dirty="0"/>
          </a:p>
          <a:p>
            <a:endParaRPr lang="ru-RU" dirty="0"/>
          </a:p>
        </p:txBody>
      </p:sp>
      <p:pic>
        <p:nvPicPr>
          <p:cNvPr id="4" name="Рисунок 3" descr="Райымбек батыр: биография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3645024"/>
            <a:ext cx="5282290" cy="27867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7239000" cy="484632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latin typeface="+mj-lt"/>
              </a:rPr>
              <a:t>Вначале 1980-х на месте захоронения установили гранитную стелу, а через год после развала СССР ее заменил красивейший мавзолей. Памятник имеет необычную форму, радом с ним установлена статуя лежащего верблюда. Скульптура там неспроста. По преданию, перед смертью </a:t>
            </a:r>
            <a:r>
              <a:rPr lang="ru-RU" dirty="0" err="1" smtClean="0">
                <a:latin typeface="+mj-lt"/>
              </a:rPr>
              <a:t>Райымбек</a:t>
            </a:r>
            <a:r>
              <a:rPr lang="ru-RU" dirty="0" smtClean="0">
                <a:latin typeface="+mj-lt"/>
              </a:rPr>
              <a:t> собрал всех соратников и близких людей, чтобы попрощаться. Тогда он завещал им усадить его тело на белого верблюда и похоронить там, где животное ляжет отдохнуть. Внутри мавзолея находится саркофаг с прахом великого героя. Со временем планируется выстроить рядом с монументом еще два купола. В одном будет музей народных батыров Казахстана, а во втором — гостиница для паломников. Тяжелые времена всегда показывают, кто есть кто. Одни проявляют свои лучшие качества, другие наоборот — думают только о выгоде. </a:t>
            </a:r>
            <a:r>
              <a:rPr lang="ru-RU" dirty="0" err="1" smtClean="0">
                <a:latin typeface="+mj-lt"/>
              </a:rPr>
              <a:t>Райымбек</a:t>
            </a:r>
            <a:r>
              <a:rPr lang="ru-RU" dirty="0" smtClean="0">
                <a:latin typeface="+mj-lt"/>
              </a:rPr>
              <a:t> батыр был из первых. Из восьмидесяти лет жизни тридцать три года он провел в седле, не выпуская оружия. Благодаря </a:t>
            </a:r>
            <a:r>
              <a:rPr lang="ru-RU" dirty="0" err="1" smtClean="0">
                <a:latin typeface="+mj-lt"/>
              </a:rPr>
              <a:t>Райымбеку</a:t>
            </a:r>
            <a:r>
              <a:rPr lang="ru-RU" dirty="0" smtClean="0">
                <a:latin typeface="+mj-lt"/>
              </a:rPr>
              <a:t> и другим славным героям объединенному войску удалось изгнать и уничтожить заклятого врага, который более двухсот лет разорял казахские земли, грабил и убивал беззащитных людей. </a:t>
            </a:r>
          </a:p>
          <a:p>
            <a:r>
              <a:rPr lang="ru-RU" dirty="0" smtClean="0">
                <a:latin typeface="+mj-lt"/>
              </a:rPr>
              <a:t>Жизнь батыра </a:t>
            </a:r>
            <a:r>
              <a:rPr lang="ru-RU" dirty="0" err="1" smtClean="0">
                <a:latin typeface="+mj-lt"/>
              </a:rPr>
              <a:t>Райымбека</a:t>
            </a:r>
            <a:r>
              <a:rPr lang="ru-RU" dirty="0" smtClean="0">
                <a:latin typeface="+mj-lt"/>
              </a:rPr>
              <a:t> прошла на переломных этапах казахской </a:t>
            </a:r>
            <a:r>
              <a:rPr lang="ru-RU" dirty="0" err="1" smtClean="0">
                <a:latin typeface="+mj-lt"/>
              </a:rPr>
              <a:t>истории.Вступив</a:t>
            </a:r>
            <a:r>
              <a:rPr lang="ru-RU" dirty="0" smtClean="0">
                <a:latin typeface="+mj-lt"/>
              </a:rPr>
              <a:t> с детских лет в народное ополчение,  </a:t>
            </a:r>
            <a:r>
              <a:rPr lang="ru-RU" dirty="0" err="1" smtClean="0">
                <a:latin typeface="+mj-lt"/>
              </a:rPr>
              <a:t>Райымбек</a:t>
            </a:r>
            <a:r>
              <a:rPr lang="ru-RU" dirty="0" smtClean="0">
                <a:latin typeface="+mj-lt"/>
              </a:rPr>
              <a:t> был очевидцем трагических событий Великого Бедствия, </a:t>
            </a:r>
            <a:r>
              <a:rPr lang="ru-RU" dirty="0" err="1" smtClean="0">
                <a:latin typeface="+mj-lt"/>
              </a:rPr>
              <a:t>джунгарского</a:t>
            </a:r>
            <a:r>
              <a:rPr lang="ru-RU" dirty="0" smtClean="0">
                <a:latin typeface="+mj-lt"/>
              </a:rPr>
              <a:t> </a:t>
            </a:r>
            <a:r>
              <a:rPr lang="ru-RU" dirty="0" err="1" smtClean="0">
                <a:latin typeface="+mj-lt"/>
              </a:rPr>
              <a:t>владычества.Он</a:t>
            </a:r>
            <a:r>
              <a:rPr lang="ru-RU" dirty="0" smtClean="0">
                <a:latin typeface="+mj-lt"/>
              </a:rPr>
              <a:t> стал свидетелем и участником крушения </a:t>
            </a:r>
            <a:r>
              <a:rPr lang="ru-RU" dirty="0" err="1" smtClean="0">
                <a:latin typeface="+mj-lt"/>
              </a:rPr>
              <a:t>Джунгарского</a:t>
            </a:r>
            <a:r>
              <a:rPr lang="ru-RU" dirty="0" smtClean="0">
                <a:latin typeface="+mj-lt"/>
              </a:rPr>
              <a:t> ханства. Много лет он жил в походах, не слезая с коня, не расставаясь с оружием. О </a:t>
            </a:r>
            <a:r>
              <a:rPr lang="ru-RU" dirty="0" err="1" smtClean="0">
                <a:latin typeface="+mj-lt"/>
              </a:rPr>
              <a:t>н</a:t>
            </a:r>
            <a:r>
              <a:rPr lang="ru-RU" dirty="0" smtClean="0">
                <a:latin typeface="+mj-lt"/>
              </a:rPr>
              <a:t> познал и горечь поражений, и радость побед, когда вместе с </a:t>
            </a:r>
            <a:r>
              <a:rPr lang="ru-RU" dirty="0" err="1" smtClean="0">
                <a:latin typeface="+mj-lt"/>
              </a:rPr>
              <a:t>Абылаем</a:t>
            </a:r>
            <a:r>
              <a:rPr lang="ru-RU" dirty="0" smtClean="0">
                <a:latin typeface="+mj-lt"/>
              </a:rPr>
              <a:t>, </a:t>
            </a:r>
            <a:r>
              <a:rPr lang="ru-RU" dirty="0" err="1" smtClean="0">
                <a:latin typeface="+mj-lt"/>
              </a:rPr>
              <a:t>Кабанбаем</a:t>
            </a:r>
            <a:r>
              <a:rPr lang="ru-RU" dirty="0" smtClean="0">
                <a:latin typeface="+mj-lt"/>
              </a:rPr>
              <a:t>, Карасай Батыром и многими другими соратниками высоко поднял падающее знамя Казахского ханства.</a:t>
            </a:r>
            <a:endParaRPr lang="en-US" dirty="0">
              <a:latin typeface="+mj-lt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071670" y="2492895"/>
            <a:ext cx="4929222" cy="1078981"/>
          </a:xfrm>
        </p:spPr>
        <p:txBody>
          <a:bodyPr/>
          <a:lstStyle/>
          <a:p>
            <a:pPr>
              <a:buNone/>
            </a:pPr>
            <a:r>
              <a:rPr lang="ru-RU" dirty="0"/>
              <a:t>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Требования к проекту.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/>
              <a:t>Каждый выступающий должен выполнить 3 задачи:</a:t>
            </a:r>
            <a:br>
              <a:rPr lang="ru-RU" sz="3600" dirty="0" smtClean="0"/>
            </a:br>
            <a:r>
              <a:rPr lang="ru-RU" sz="3600" dirty="0" smtClean="0"/>
              <a:t>1.научить слушателя</a:t>
            </a:r>
            <a:r>
              <a:rPr lang="en-US" sz="3600" dirty="0" smtClean="0"/>
              <a:t>;</a:t>
            </a:r>
            <a:r>
              <a:rPr lang="ru-RU" sz="3600" dirty="0" smtClean="0"/>
              <a:t> </a:t>
            </a:r>
            <a:br>
              <a:rPr lang="ru-RU" sz="3600" dirty="0" smtClean="0"/>
            </a:br>
            <a:r>
              <a:rPr lang="ru-RU" sz="3600" dirty="0" smtClean="0"/>
              <a:t>2.повести его за собой</a:t>
            </a:r>
            <a:r>
              <a:rPr lang="en-US" sz="3600" dirty="0" smtClean="0"/>
              <a:t>;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Доставить наслаждение</a:t>
            </a:r>
            <a:br>
              <a:rPr lang="ru-RU" sz="3600" dirty="0" smtClean="0"/>
            </a:br>
            <a:r>
              <a:rPr lang="ru-RU" sz="3600" u="sng" dirty="0" smtClean="0"/>
              <a:t>      (Требования Цицерона)</a:t>
            </a:r>
            <a:endParaRPr lang="en-US" sz="3600" dirty="0"/>
          </a:p>
        </p:txBody>
      </p:sp>
    </p:spTree>
  </p:cSld>
  <p:clrMapOvr>
    <a:masterClrMapping/>
  </p:clrMapOvr>
  <p:transition>
    <p:split orient="vert"/>
  </p:transition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>
    <p:split orient="vert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проекта.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 smtClean="0">
                <a:cs typeface="Aharoni" pitchFamily="2" charset="-79"/>
              </a:rPr>
              <a:t>Изучить биографию батыра </a:t>
            </a:r>
            <a:r>
              <a:rPr lang="ru-RU" dirty="0" err="1" smtClean="0">
                <a:cs typeface="Aharoni" pitchFamily="2" charset="-79"/>
              </a:rPr>
              <a:t>Райымбека</a:t>
            </a:r>
            <a:r>
              <a:rPr lang="ru-RU" dirty="0" smtClean="0">
                <a:cs typeface="Aharoni" pitchFamily="2" charset="-79"/>
              </a:rPr>
              <a:t>;</a:t>
            </a:r>
          </a:p>
          <a:p>
            <a:pPr marR="3175">
              <a:lnSpc>
                <a:spcPct val="115000"/>
              </a:lnSpc>
              <a:spcAft>
                <a:spcPts val="1000"/>
              </a:spcAft>
            </a:pPr>
            <a:r>
              <a:rPr lang="ru-RU" sz="2800" spc="10" dirty="0" smtClean="0">
                <a:latin typeface="Times New Roman" panose="02020603050405020304" pitchFamily="18" charset="0"/>
                <a:ea typeface="Calibri" panose="020F0502020204030204" pitchFamily="34" charset="0"/>
                <a:cs typeface="Aharoni" pitchFamily="2" charset="-79"/>
              </a:rPr>
              <a:t> рассмотреть основные виды одежды  вооружения батыров;</a:t>
            </a:r>
            <a:endParaRPr lang="ru-RU" sz="2800" dirty="0" smtClean="0">
              <a:latin typeface="Calibri" panose="020F0502020204030204" pitchFamily="34" charset="0"/>
              <a:ea typeface="Calibri" panose="020F0502020204030204" pitchFamily="34" charset="0"/>
              <a:cs typeface="Aharoni" pitchFamily="2" charset="-79"/>
            </a:endParaRPr>
          </a:p>
          <a:p>
            <a:pPr marR="3175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Aharoni" pitchFamily="2" charset="-79"/>
              </a:rPr>
              <a:t>изготовить костюм воина-батыра;</a:t>
            </a:r>
          </a:p>
          <a:p>
            <a:pPr marR="3175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Aharoni" pitchFamily="2" charset="-79"/>
              </a:rPr>
              <a:t>рассказать о кухни и особенностях питания кочевников; презентовать некоторые блюда;</a:t>
            </a:r>
          </a:p>
          <a:p>
            <a:pPr marR="3175">
              <a:lnSpc>
                <a:spcPct val="115000"/>
              </a:lnSpc>
              <a:spcAft>
                <a:spcPts val="1000"/>
              </a:spcAft>
            </a:pPr>
            <a:r>
              <a:rPr lang="ru-RU" sz="2800" dirty="0" smtClean="0">
                <a:latin typeface="Calibri" panose="020F0502020204030204" pitchFamily="34" charset="0"/>
                <a:ea typeface="Calibri" panose="020F0502020204030204" pitchFamily="34" charset="0"/>
                <a:cs typeface="Aharoni" pitchFamily="2" charset="-79"/>
              </a:rPr>
              <a:t>подготовить учебную презентацию для уроков истории.</a:t>
            </a:r>
            <a:endParaRPr lang="ru-RU" sz="2800" dirty="0">
              <a:latin typeface="Calibri" panose="020F0502020204030204" pitchFamily="34" charset="0"/>
              <a:ea typeface="Calibri" panose="020F0502020204030204" pitchFamily="34" charset="0"/>
              <a:cs typeface="Aharoni" pitchFamily="2" charset="-79"/>
            </a:endParaRPr>
          </a:p>
        </p:txBody>
      </p:sp>
    </p:spTree>
  </p:cSld>
  <p:clrMapOvr>
    <a:masterClrMapping/>
  </p:clrMapOvr>
  <p:transition>
    <p:split orient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Райымбек</a:t>
            </a:r>
            <a:r>
              <a:rPr lang="ru-RU" sz="3600" dirty="0" smtClean="0"/>
              <a:t> родился в 1705 году на территории современной </a:t>
            </a:r>
            <a:r>
              <a:rPr lang="ru-RU" sz="3600" dirty="0" err="1" smtClean="0"/>
              <a:t>Алматинской</a:t>
            </a:r>
            <a:r>
              <a:rPr lang="ru-RU" sz="3600" dirty="0" smtClean="0"/>
              <a:t> области.  Он принадлежит к знатному роду </a:t>
            </a:r>
            <a:r>
              <a:rPr lang="ru-RU" sz="3600" dirty="0" err="1" smtClean="0"/>
              <a:t>Албан</a:t>
            </a:r>
            <a:r>
              <a:rPr lang="ru-RU" sz="3600" dirty="0" smtClean="0"/>
              <a:t>, который в свое время стоял во главе Старшего </a:t>
            </a:r>
            <a:r>
              <a:rPr lang="ru-RU" sz="3600" dirty="0" err="1" smtClean="0"/>
              <a:t>жуза</a:t>
            </a:r>
            <a:r>
              <a:rPr lang="ru-RU" sz="3600" dirty="0" smtClean="0"/>
              <a:t>.</a:t>
            </a:r>
            <a:endParaRPr lang="en-US" sz="3600" dirty="0"/>
          </a:p>
        </p:txBody>
      </p:sp>
    </p:spTree>
  </p:cSld>
  <p:clrMapOvr>
    <a:masterClrMapping/>
  </p:clrMapOvr>
  <p:transition>
    <p:split orient="vert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3600" dirty="0" smtClean="0"/>
              <a:t>Дед </a:t>
            </a:r>
            <a:r>
              <a:rPr lang="ru-RU" sz="3600" dirty="0" err="1" smtClean="0"/>
              <a:t>Райымбека</a:t>
            </a:r>
            <a:r>
              <a:rPr lang="ru-RU" sz="3600" dirty="0" smtClean="0"/>
              <a:t> </a:t>
            </a:r>
            <a:r>
              <a:rPr lang="ru-RU" sz="3600" dirty="0" err="1" smtClean="0"/>
              <a:t>Кангельды</a:t>
            </a:r>
            <a:r>
              <a:rPr lang="ru-RU" sz="3600" dirty="0" smtClean="0"/>
              <a:t>(</a:t>
            </a:r>
            <a:r>
              <a:rPr lang="ru-RU" sz="3600" dirty="0" err="1" smtClean="0"/>
              <a:t>Ханшельды</a:t>
            </a:r>
            <a:r>
              <a:rPr lang="ru-RU" sz="3600" dirty="0" smtClean="0"/>
              <a:t>), по письменным источникам, известен как предводитель и дипломат. Он участвовал в российско-казахских переговорах, а в 1724 году посетил в составе казахской делегации Петербург. </a:t>
            </a:r>
            <a:endParaRPr lang="en-US" sz="3600" dirty="0" smtClean="0"/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67544" y="2204864"/>
            <a:ext cx="72008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dirty="0" smtClean="0"/>
              <a:t>С детства </a:t>
            </a:r>
            <a:r>
              <a:rPr lang="ru-RU" sz="3600" dirty="0" err="1" smtClean="0"/>
              <a:t>Райымбек</a:t>
            </a:r>
            <a:r>
              <a:rPr lang="ru-RU" sz="3600" dirty="0" smtClean="0"/>
              <a:t> рос в атмосфере духа защиты Родины и освобождения родных земель от </a:t>
            </a:r>
            <a:r>
              <a:rPr lang="ru-RU" sz="3600" dirty="0" err="1" smtClean="0"/>
              <a:t>джунгарской</a:t>
            </a:r>
            <a:r>
              <a:rPr lang="ru-RU" sz="3600" dirty="0" smtClean="0"/>
              <a:t> кабалы.</a:t>
            </a:r>
          </a:p>
        </p:txBody>
      </p:sp>
    </p:spTree>
  </p:cSld>
  <p:clrMapOvr>
    <a:masterClrMapping/>
  </p:clrMapOvr>
  <p:transition>
    <p:split orient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Биография батыра </a:t>
            </a:r>
            <a:r>
              <a:rPr lang="ru-RU" dirty="0" err="1" smtClean="0"/>
              <a:t>Райымбека</a:t>
            </a:r>
            <a:endParaRPr lang="en-US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3600" dirty="0" smtClean="0"/>
              <a:t> К семнадцати годам </a:t>
            </a:r>
            <a:r>
              <a:rPr lang="ru-RU" sz="3600" dirty="0" err="1" smtClean="0"/>
              <a:t>Райымбек</a:t>
            </a:r>
            <a:r>
              <a:rPr lang="ru-RU" sz="3600" dirty="0" smtClean="0"/>
              <a:t> был достаточно известен. Победив в схватке с </a:t>
            </a:r>
            <a:r>
              <a:rPr lang="ru-RU" sz="3600" dirty="0" err="1" smtClean="0"/>
              <a:t>туранским</a:t>
            </a:r>
            <a:r>
              <a:rPr lang="ru-RU" sz="3600" dirty="0" smtClean="0"/>
              <a:t> тигром, получил титул батыра. К 1723 году молодой герой уже не раз участвовал в полномасштабных столкновениях с </a:t>
            </a:r>
            <a:r>
              <a:rPr lang="ru-RU" sz="3600" dirty="0" err="1" smtClean="0"/>
              <a:t>джунгарами</a:t>
            </a:r>
            <a:r>
              <a:rPr lang="ru-RU" sz="3600" dirty="0" smtClean="0"/>
              <a:t>. Он возглавлял отряды ополчения вместе с батырами </a:t>
            </a:r>
            <a:r>
              <a:rPr lang="ru-RU" sz="3600" dirty="0" err="1" smtClean="0"/>
              <a:t>Утегеном</a:t>
            </a:r>
            <a:r>
              <a:rPr lang="ru-RU" sz="3600" dirty="0" smtClean="0"/>
              <a:t>, </a:t>
            </a:r>
            <a:r>
              <a:rPr lang="ru-RU" sz="3600" dirty="0" err="1" smtClean="0"/>
              <a:t>Наурызбаем</a:t>
            </a:r>
            <a:r>
              <a:rPr lang="ru-RU" sz="3600" dirty="0" smtClean="0"/>
              <a:t> и </a:t>
            </a:r>
            <a:r>
              <a:rPr lang="ru-RU" sz="3600" dirty="0" err="1" smtClean="0"/>
              <a:t>Малайсаром</a:t>
            </a:r>
            <a:r>
              <a:rPr lang="ru-RU" sz="3600" dirty="0" smtClean="0"/>
              <a:t>. </a:t>
            </a:r>
          </a:p>
          <a:p>
            <a:endParaRPr lang="en-US" dirty="0"/>
          </a:p>
        </p:txBody>
      </p:sp>
    </p:spTree>
  </p:cSld>
  <p:clrMapOvr>
    <a:masterClrMapping/>
  </p:clrMapOvr>
  <p:transition>
    <p:split orient="vert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248</TotalTime>
  <Words>1787</Words>
  <Application>Microsoft Office PowerPoint</Application>
  <PresentationFormat>Экран (4:3)</PresentationFormat>
  <Paragraphs>108</Paragraphs>
  <Slides>46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46</vt:i4>
      </vt:variant>
    </vt:vector>
  </HeadingPairs>
  <TitlesOfParts>
    <vt:vector size="47" baseType="lpstr">
      <vt:lpstr>Изящная</vt:lpstr>
      <vt:lpstr>Райымбек батыр (1705 - 1785)</vt:lpstr>
      <vt:lpstr>Участники проекта:</vt:lpstr>
      <vt:lpstr>Характеристика проекта.</vt:lpstr>
      <vt:lpstr>Требования к проекту.</vt:lpstr>
      <vt:lpstr>Цели проекта.</vt:lpstr>
      <vt:lpstr>Биография батыра Райымбека</vt:lpstr>
      <vt:lpstr>Биография батыра Райымбека</vt:lpstr>
      <vt:lpstr>Биография батыра Райымбека</vt:lpstr>
      <vt:lpstr>Биография батыра Райымбека</vt:lpstr>
      <vt:lpstr>Слайд 10</vt:lpstr>
      <vt:lpstr>Биография батыра Райымбека</vt:lpstr>
      <vt:lpstr>Слайд 12</vt:lpstr>
      <vt:lpstr>Биография батыра Райымбека</vt:lpstr>
      <vt:lpstr>Слайд 14</vt:lpstr>
      <vt:lpstr>Биография батыра Райымбека</vt:lpstr>
      <vt:lpstr>Биография батыра Райымбека</vt:lpstr>
      <vt:lpstr>Биография батыра Райымбека</vt:lpstr>
      <vt:lpstr>Биография батыра Райымбека</vt:lpstr>
      <vt:lpstr>Слайд 19</vt:lpstr>
      <vt:lpstr>Слайд 20</vt:lpstr>
      <vt:lpstr>Слайд 21</vt:lpstr>
      <vt:lpstr>Биография батыра Райымбека</vt:lpstr>
      <vt:lpstr>Биография батыра Райымбека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  <vt:lpstr>Слайд 33</vt:lpstr>
      <vt:lpstr>Слайд 34</vt:lpstr>
      <vt:lpstr>Слайд 35</vt:lpstr>
      <vt:lpstr>Слайд 36</vt:lpstr>
      <vt:lpstr>Слайд 37</vt:lpstr>
      <vt:lpstr>Слайд 38</vt:lpstr>
      <vt:lpstr>Слайд 39</vt:lpstr>
      <vt:lpstr>Слайд 40</vt:lpstr>
      <vt:lpstr>Слайд 41</vt:lpstr>
      <vt:lpstr>Слайд 42</vt:lpstr>
      <vt:lpstr>Слайд 43</vt:lpstr>
      <vt:lpstr>Слайд 44</vt:lpstr>
      <vt:lpstr>Слайд 45</vt:lpstr>
      <vt:lpstr>Слайд 46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Райымбек батыр (1705 - ?)</dc:title>
  <dc:creator>Пользователь Библиотеки</dc:creator>
  <cp:lastModifiedBy>Windows User</cp:lastModifiedBy>
  <cp:revision>23</cp:revision>
  <dcterms:created xsi:type="dcterms:W3CDTF">2015-11-11T08:13:46Z</dcterms:created>
  <dcterms:modified xsi:type="dcterms:W3CDTF">2019-02-12T04:16:18Z</dcterms:modified>
</cp:coreProperties>
</file>