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84" r:id="rId4"/>
    <p:sldId id="271" r:id="rId5"/>
    <p:sldId id="277" r:id="rId6"/>
    <p:sldId id="274" r:id="rId7"/>
    <p:sldId id="275" r:id="rId8"/>
    <p:sldId id="276" r:id="rId9"/>
    <p:sldId id="279" r:id="rId10"/>
    <p:sldId id="280" r:id="rId11"/>
    <p:sldId id="281" r:id="rId12"/>
    <p:sldId id="282" r:id="rId13"/>
    <p:sldId id="285" r:id="rId14"/>
    <p:sldId id="288" r:id="rId15"/>
    <p:sldId id="286" r:id="rId16"/>
    <p:sldId id="283" r:id="rId17"/>
    <p:sldId id="278" r:id="rId18"/>
    <p:sldId id="287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8BED2-5C48-4466-A7E3-4FDB5FDD2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0768-5FE2-4CCC-874C-3AE187F70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01360-9CDF-4D18-A28F-8B9463C658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3735-332A-472E-AE0B-D66BC2B1B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F3A2A-A62D-433B-B35E-115DE23CA0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BEFCC-5BE2-4BB5-94E5-AA175D1FD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32C3-3571-4E86-B985-E0D343349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88B9F-029C-4ADA-8485-6554E567C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D4CE-90D0-429C-8724-4C1A9B5AD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448B-FF3C-42AC-B0C5-CCCC9181C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6F174-713B-4DAB-B030-C35E4D6BC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7AF9A6-5F3C-41F2-952B-9E0E9D6272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te4estvo.ru/uploads/1272894618_52116614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C%D0%B5%D1%82%D0%BD%D0%B0%D0%BC" TargetMode="External"/><Relationship Id="rId13" Type="http://schemas.openxmlformats.org/officeDocument/2006/relationships/hyperlink" Target="https://ru.wikipedia.org/wiki/%D0%A3%D0%BB%D1%8C%D1%8F%D0%BD%D0%BE%D0%B2,_%D0%9C%D0%B8%D1%85%D0%B0%D0%B8%D0%BB_%D0%90%D0%BB%D0%B5%D0%BA%D1%81%D0%B0%D0%BD%D0%B4%D1%80%D0%BE%D0%B2%D0%B8%D1%87" TargetMode="External"/><Relationship Id="rId3" Type="http://schemas.openxmlformats.org/officeDocument/2006/relationships/hyperlink" Target="https://ru.wikipedia.org/wiki/%D0%A1%D0%A1%D0%A1%D0%A0" TargetMode="External"/><Relationship Id="rId7" Type="http://schemas.openxmlformats.org/officeDocument/2006/relationships/hyperlink" Target="https://ru.wikipedia.org/wiki/%D0%93%D0%94%D0%A0" TargetMode="External"/><Relationship Id="rId12" Type="http://schemas.openxmlformats.org/officeDocument/2006/relationships/hyperlink" Target="https://ru.wikipedia.org/wiki/%D0%96%D1%83%D0%BA%D0%BE%D0%B2,_%D0%93%D0%B5%D0%BE%D1%80%D0%B3%D0%B8%D0%B9_%D0%9A%D0%BE%D0%BD%D1%81%D1%82%D0%B0%D0%BD%D1%82%D0%B8%D0%BD%D0%BE%D0%B2%D0%B8%D1%87" TargetMode="External"/><Relationship Id="rId2" Type="http://schemas.openxmlformats.org/officeDocument/2006/relationships/hyperlink" Target="https://ru.wikipedia.org/w/index.php?title=%D0%95%D1%81%D0%BB%D0%B8_%D0%B4%D0%BE%D1%80%D0%BE%D0%B3_%D1%82%D0%B5%D0%B1%D0%B5_%D1%82%D0%B2%D0%BE%D0%B9_%D0%B4%D0%BE%D0%BC_(%D1%84%D0%B8%D0%BB%D1%8C%D0%BC)&amp;action=edit&amp;redlink=1" TargetMode="External"/><Relationship Id="rId16" Type="http://schemas.openxmlformats.org/officeDocument/2006/relationships/hyperlink" Target="https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7%D0%B5%D1%85%D0%BE%D1%81%D0%BB%D0%BE%D0%B2%D0%B0%D0%BA%D0%B8%D1%8F" TargetMode="External"/><Relationship Id="rId11" Type="http://schemas.openxmlformats.org/officeDocument/2006/relationships/hyperlink" Target="https://ru.wikipedia.org/wiki/%D0%A2%D1%80%D0%B8%D0%BF%D0%BE%D0%BB%D1%8C%D1%81%D0%BA%D0%B8%D0%B9,_%D0%AF%D0%BA%D0%BE%D0%B2_%D0%92%D0%BB%D0%B0%D0%B4%D0%B8%D0%BC%D0%B8%D1%80%D0%BE%D0%B2%D0%B8%D1%87" TargetMode="External"/><Relationship Id="rId5" Type="http://schemas.openxmlformats.org/officeDocument/2006/relationships/hyperlink" Target="https://ru.wikipedia.org/wiki/%D0%91%D0%B8%D1%82%D0%B2%D0%B0_%D0%B7%D0%B0_%D0%9C%D0%BE%D1%81%D0%BA%D0%B2%D1%83_(%D0%BA%D0%B8%D0%BD%D0%BE%D1%8D%D0%BF%D0%BE%D0%BF%D0%B5%D1%8F)" TargetMode="External"/><Relationship Id="rId15" Type="http://schemas.openxmlformats.org/officeDocument/2006/relationships/hyperlink" Target="https://ru.wikipedia.org/wiki/%D0%93%D0%BE%D0%BB%D0%BE%D0%B1%D0%BE%D1%80%D0%BE%D0%B4%D1%8C%D0%BA%D0%BE,_%D0%90%D0%BB%D0%B5%D0%BA%D1%81%D0%B0%D0%BD%D0%B4%D1%80_%D0%90%D0%BB%D0%B5%D0%BA%D1%81%D0%B0%D0%BD%D0%B4%D1%80%D0%BE%D0%B2%D0%B8%D1%87" TargetMode="External"/><Relationship Id="rId10" Type="http://schemas.openxmlformats.org/officeDocument/2006/relationships/hyperlink" Target="https://ru.wikipedia.org/wiki/%D0%A1%D1%82%D0%B0%D0%BB%D0%B8%D0%BD,_%D0%98%D0%BE%D1%81%D0%B8%D1%84_%D0%92%D0%B8%D1%81%D1%81%D0%B0%D1%80%D0%B8%D0%BE%D0%BD%D0%BE%D0%B2%D0%B8%D1%87" TargetMode="External"/><Relationship Id="rId4" Type="http://schemas.openxmlformats.org/officeDocument/2006/relationships/hyperlink" Target="https://ru.wikipedia.org/wiki/%D0%A1%D0%B8%D0%BC%D0%BE%D0%BD%D0%BE%D0%B2,_%D0%9A%D0%BE%D0%BD%D1%81%D1%82%D0%B0%D0%BD%D1%82%D0%B8%D0%BD_%D0%9C%D0%B8%D1%85%D0%B0%D0%B9%D0%BB%D0%BE%D0%B2%D0%B8%D1%87" TargetMode="External"/><Relationship Id="rId9" Type="http://schemas.openxmlformats.org/officeDocument/2006/relationships/hyperlink" Target="https://ru.wikipedia.org/wiki/%D0%9E%D0%B7%D0%B5%D1%80%D0%BE%D0%B2,_%D0%AE%D1%80%D0%B8%D0%B9_%D0%9D%D0%B8%D0%BA%D0%BE%D0%BB%D0%B0%D0%B5%D0%B2%D0%B8%D1%87" TargetMode="External"/><Relationship Id="rId14" Type="http://schemas.openxmlformats.org/officeDocument/2006/relationships/hyperlink" Target="https://ru.wikipedia.org/wiki/%D0%A0%D0%BE%D0%BA%D0%BE%D1%81%D1%81%D0%BE%D0%B2%D1%81%D0%BA%D0%B8%D0%B9,_%D0%9A%D0%BE%D0%BD%D1%81%D1%82%D0%B0%D0%BD%D1%82%D0%B8%D0%BD_%D0%9A%D0%BE%D0%BD%D1%81%D1%82%D0%B0%D0%BD%D1%82%D0%B8%D0%BD%D0%BE%D0%B2%D0%B8%D1%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gi-bin/link?check=1&amp;ie=1&amp;cnf=0092bb&amp;url=https://ok.ru/dk?cmd=logExternal&amp;st.cmd=logExternal&amp;st.link=http://moiarussia.ru/podvig-17-letnih-malchishek-shokiroval-ne/&amp;st.name=externalLinkRedirect&amp;st.tid=66057674490099&amp;msgid=14768143950000001005;0,1&amp;x-email=khachpanova60@bk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772816"/>
            <a:ext cx="8642350" cy="936823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Осень 1941 - го. Битва за Москву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852936"/>
            <a:ext cx="8569647" cy="266429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НАВЕКИ 17-ЛЕТНИЕ: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ПОДВИГ ПОДОЛЬСКИХ КУРСАНТОВ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Хачпанова</a:t>
            </a:r>
            <a:r>
              <a:rPr lang="ru-RU" b="1" smtClean="0"/>
              <a:t>  М.В</a:t>
            </a:r>
            <a:r>
              <a:rPr lang="ru-RU" b="1" dirty="0" smtClean="0"/>
              <a:t>.</a:t>
            </a:r>
            <a:endParaRPr lang="ru-RU" b="1" smtClean="0"/>
          </a:p>
          <a:p>
            <a:pPr algn="ctr"/>
            <a:r>
              <a:rPr lang="ru-RU" b="1" dirty="0" smtClean="0"/>
              <a:t>МАОУ </a:t>
            </a:r>
            <a:r>
              <a:rPr lang="ru-RU" b="1" dirty="0" smtClean="0"/>
              <a:t>СОШ № 7 г .Балаково</a:t>
            </a:r>
          </a:p>
          <a:p>
            <a:pPr algn="ctr"/>
            <a:r>
              <a:rPr lang="ru-RU" b="1" dirty="0" smtClean="0"/>
              <a:t>2016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3754760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«Оживающий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дот»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лейтенанта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Алёшина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861048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851920" y="1772816"/>
            <a:ext cx="504056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Особенно отличились курсанты 4-й батареи лейтенанта Алешкина Афанасия Ивановича. Его дот немцы прозвали «оживающим дотом». Немцы видели своими глазами, что внутри дота разрываются снаряды, ну ничего живого там не может остаться, и спокойно, вразвалку, шли на штурм, они считали, что уничтожены все курсанты, да и что могло остаться в живых после этого сокрушительного огня. Но в какой-то момент дот оживал и снова начинал! стрелять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628800"/>
            <a:ext cx="4788024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Вражеские танки остановлены!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284984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392488" cy="4896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 этом бою артиллеристы уничтожили 14 танков, 10 автомашин и бронетранспортеров, истребили около 200 фашистских автоматчиков, 6 танков и 2 бронетранспортера сожгли курсанты расчета Добрынина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5256584" cy="15841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Подвиг 17-летних мальчишек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шокировал немцев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004048" cy="33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ндрей\Desktop\800px-Памятник_курсантам_в_Ильин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790" y="1700808"/>
            <a:ext cx="3920209" cy="47777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1700809"/>
            <a:ext cx="3923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dirty="0" smtClean="0"/>
              <a:t>Памятник в Ильинском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Бывшие курсанты на открытии мемориала в Ильинском 8 мая 1975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андрей\Desktop\1024px-Курсанты_в_день_открытия_памятника_в_Ильинс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7308304" cy="4858123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thumb/a/a9/%D0%9A%D1%83%D1%80%D1%81%D0%B0%D0%BD%D1%82%D1%81%D0%BA%D0%B0%D1%8F_%D0%BB%D0%B5%D0%BD%D1%82%D0%BE%D1%87%D0%BA%D0%B0_%28%D0%BE%D0%B1%D1%89%D0%B8%D0%B9_%D0%B2%D0%B8%D0%B4%29.png/200px-%D0%9A%D1%83%D1%80%D1%81%D0%B0%D0%BD%D1%82%D1%81%D0%BA%D0%B0%D1%8F_%D0%BB%D0%B5%D0%BD%D1%82%D0%BE%D1%87%D0%BA%D0%B0_%28%D0%BE%D0%B1%D1%89%D0%B8%D0%B9_%D0%B2%D0%B8%D0%B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462" y="1772816"/>
            <a:ext cx="177553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Памятник Подольским курсантам в городе Подольске на улице Кирова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2ru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92896"/>
            <a:ext cx="53640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андрей\Desktop\300px-PODOLSK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9"/>
            <a:ext cx="3347863" cy="40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170080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Схема </a:t>
            </a:r>
            <a:r>
              <a:rPr lang="ru-RU" u="sng" dirty="0" smtClean="0"/>
              <a:t>боевых действий</a:t>
            </a:r>
            <a:r>
              <a:rPr lang="ru-RU" dirty="0" smtClean="0"/>
              <a:t> Подольских курсантов (тыльная сторона памятника).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Никто не забыт,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ничто не забыто!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1"/>
            <a:ext cx="5400600" cy="676672"/>
          </a:xfrm>
        </p:spPr>
        <p:txBody>
          <a:bodyPr/>
          <a:lstStyle/>
          <a:p>
            <a:r>
              <a:rPr lang="ru-RU" sz="2000" dirty="0" smtClean="0"/>
              <a:t>Музей Подольских курсантов гимназии им. Подольских курсантов г. </a:t>
            </a:r>
            <a:r>
              <a:rPr lang="ru-RU" sz="2000" dirty="0" err="1" smtClean="0"/>
              <a:t>Климовска</a:t>
            </a:r>
            <a:endParaRPr lang="ru-RU" sz="2000" dirty="0"/>
          </a:p>
        </p:txBody>
      </p:sp>
      <p:pic>
        <p:nvPicPr>
          <p:cNvPr id="3074" name="Picture 2" descr="C:\Users\андрей\Desktop\1024px-Музей_Подольских_курсантов_Гимназии_им._Подольских_курсантов_г._Климов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60559"/>
            <a:ext cx="5724128" cy="4294552"/>
          </a:xfrm>
          <a:prstGeom prst="rect">
            <a:avLst/>
          </a:prstGeom>
          <a:noFill/>
        </p:spPr>
      </p:pic>
      <p:pic>
        <p:nvPicPr>
          <p:cNvPr id="3075" name="Picture 3" descr="C:\Users\андрей\Desktop\Памятник_в_Кудиново.jpg"/>
          <p:cNvPicPr>
            <a:picLocks noChangeAspect="1" noChangeArrowheads="1"/>
          </p:cNvPicPr>
          <p:nvPr/>
        </p:nvPicPr>
        <p:blipFill>
          <a:blip r:embed="rId3" cstate="print"/>
          <a:srcRect l="31814" t="13164" r="11140" b="6386"/>
          <a:stretch>
            <a:fillRect/>
          </a:stretch>
        </p:blipFill>
        <p:spPr bwMode="auto">
          <a:xfrm>
            <a:off x="0" y="2276872"/>
            <a:ext cx="3383360" cy="42538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254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в с. </a:t>
            </a:r>
            <a:r>
              <a:rPr lang="ru-RU" dirty="0" err="1" smtClean="0"/>
              <a:t>Кудиново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941168"/>
            <a:ext cx="4320480" cy="15701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Спасибо – от маршала Жукова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31840" y="1700808"/>
            <a:ext cx="6012160" cy="40324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	«В результате пятидневных ожесточенных боев немногие остались в живых, но своим героическим самопожертвованием они сорвали план быстрого захвата Малоярославца и помогли нашим войскам выиграть необходимое время для реорганизации обороны на подступах к Москве». </a:t>
            </a:r>
          </a:p>
          <a:p>
            <a:pPr>
              <a:buNone/>
            </a:pPr>
            <a:r>
              <a:rPr lang="ru-RU" sz="2800" dirty="0" smtClean="0"/>
              <a:t>	Маршал Г.К. Жуков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3" descr="C:\Documents and Settings\User\Мои документы\Мои рисунки\Подольские курсанты9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91872" y="4581128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Георгий Константинович Жуко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9128"/>
            <a:ext cx="3419872" cy="4453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700808"/>
            <a:ext cx="4788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пять дней в боях за Москву курсантами Подольских военных училищ было уничтожено 100 танков и около 5000 живой силы противника. Немного осталось в живых курсантов-защитников Москвы в октябре 1941 года. В боях за Москву погибло 2500 курсантов</a:t>
            </a:r>
            <a:endParaRPr lang="ru-RU" sz="2800" dirty="0"/>
          </a:p>
        </p:txBody>
      </p:sp>
      <p:pic>
        <p:nvPicPr>
          <p:cNvPr id="3" name="Picture 1" descr="C:\Documents and Settings\User\Мои документы\Мои рисунки\Флот, армия. Наш музей  и т.д\Война и т.д\get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77072"/>
            <a:ext cx="4139952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Подвиг юных защитников столицы должен жить в веках!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100 танков и около 5000 живой силы противника – таков личный вклад подольских курсантов в разгром немцев под  Москвой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ФИЛЬМОГРАФИЯ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hlinkClick r:id="rId2" tooltip="Если дорог тебе твой дом (фильм) (страница отсутствует)"/>
              </a:rPr>
              <a:t>Если дорог тебе твой дом</a:t>
            </a:r>
            <a:r>
              <a:rPr lang="ru-RU" sz="2400" dirty="0" smtClean="0"/>
              <a:t> (1967, </a:t>
            </a:r>
            <a:r>
              <a:rPr lang="ru-RU" sz="2400" dirty="0" smtClean="0">
                <a:hlinkClick r:id="rId3" tooltip="СССР"/>
              </a:rPr>
              <a:t>СССР</a:t>
            </a:r>
            <a:r>
              <a:rPr lang="ru-RU" sz="2400" dirty="0" smtClean="0"/>
              <a:t>). Реж. Василий Ордынский, автор сценария — </a:t>
            </a:r>
            <a:r>
              <a:rPr lang="ru-RU" sz="2400" u="sng" dirty="0" smtClean="0">
                <a:hlinkClick r:id="rId4" tooltip="Симонов, Константин Михайлович"/>
              </a:rPr>
              <a:t>Константин Симонов</a:t>
            </a:r>
            <a:r>
              <a:rPr lang="ru-RU" sz="2400" dirty="0" smtClean="0"/>
              <a:t>.</a:t>
            </a:r>
          </a:p>
          <a:p>
            <a:r>
              <a:rPr lang="ru-RU" sz="2400" i="1" dirty="0" smtClean="0">
                <a:hlinkClick r:id="rId5" tooltip="Битва за Москву (киноэпопея)"/>
              </a:rPr>
              <a:t>Битва за Москву</a:t>
            </a:r>
            <a:r>
              <a:rPr lang="ru-RU" sz="2400" dirty="0" smtClean="0"/>
              <a:t> (1985, </a:t>
            </a:r>
            <a:r>
              <a:rPr lang="ru-RU" sz="2400" dirty="0" smtClean="0">
                <a:hlinkClick r:id="rId3" tooltip="СССР"/>
              </a:rPr>
              <a:t>СССР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6" tooltip="Чехословакия"/>
              </a:rPr>
              <a:t>Чехословакия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 tooltip="ГДР"/>
              </a:rPr>
              <a:t>ГДР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 tooltip="Вьетнам"/>
              </a:rPr>
              <a:t>Вьетнам</a:t>
            </a:r>
            <a:r>
              <a:rPr lang="ru-RU" sz="2400" dirty="0" smtClean="0"/>
              <a:t>). Реж. </a:t>
            </a:r>
            <a:r>
              <a:rPr lang="ru-RU" sz="2400" dirty="0" smtClean="0">
                <a:hlinkClick r:id="rId9" tooltip="Озеров, Юрий Николаевич"/>
              </a:rPr>
              <a:t>Ю. Н. Озеров</a:t>
            </a:r>
            <a:r>
              <a:rPr lang="ru-RU" sz="2400" dirty="0" smtClean="0"/>
              <a:t>, в главных ролях: </a:t>
            </a:r>
            <a:r>
              <a:rPr lang="ru-RU" sz="2400" dirty="0" smtClean="0">
                <a:hlinkClick r:id="rId10" tooltip="Сталин, Иосиф Виссарионович"/>
              </a:rPr>
              <a:t>Сталин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11" tooltip="Трипольский, Яков Владимирович"/>
              </a:rPr>
              <a:t>Яков Трипольский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12" tooltip="Жуков, Георгий Константинович"/>
              </a:rPr>
              <a:t>Жуков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13" tooltip="Ульянов, Михаил Александрович"/>
              </a:rPr>
              <a:t>Михаил Ульянов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14" tooltip="Рокоссовский, Константин Константинович"/>
              </a:rPr>
              <a:t>Рокоссовский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15" tooltip="Голобородько, Александр Александрович"/>
              </a:rPr>
              <a:t>Александр </a:t>
            </a:r>
            <a:r>
              <a:rPr lang="ru-RU" sz="2400" dirty="0" err="1" smtClean="0">
                <a:hlinkClick r:id="rId15" tooltip="Голобородько, Александр Александрович"/>
              </a:rPr>
              <a:t>Голобородько</a:t>
            </a:r>
            <a:r>
              <a:rPr lang="ru-RU" sz="2400" dirty="0" smtClean="0"/>
              <a:t>.</a:t>
            </a:r>
          </a:p>
          <a:p>
            <a:r>
              <a:rPr lang="ru-RU" sz="2400" i="1" dirty="0" smtClean="0"/>
              <a:t>Последний резерв ставки</a:t>
            </a:r>
            <a:r>
              <a:rPr lang="ru-RU" sz="2400" dirty="0" smtClean="0"/>
              <a:t> (2004, </a:t>
            </a:r>
            <a:r>
              <a:rPr lang="ru-RU" sz="2400" dirty="0" smtClean="0">
                <a:hlinkClick r:id="rId16" tooltip="Россия"/>
              </a:rPr>
              <a:t>Россия</a:t>
            </a:r>
            <a:r>
              <a:rPr lang="ru-RU" sz="2400" dirty="0" smtClean="0"/>
              <a:t>). Реж. Владимир Новиков, автор сценария — Вячеслав Ерохин. Документальный фильм.</a:t>
            </a:r>
          </a:p>
          <a:p>
            <a:r>
              <a:rPr lang="ru-RU" sz="2400" i="1" dirty="0" smtClean="0"/>
              <a:t>До свидания, мальчики / Подольские курсанты</a:t>
            </a:r>
            <a:r>
              <a:rPr lang="ru-RU" sz="2400" dirty="0" smtClean="0"/>
              <a:t> (2014, Россия). Главный режиссёр: Сергей </a:t>
            </a:r>
            <a:r>
              <a:rPr lang="ru-RU" sz="2400" dirty="0" err="1" smtClean="0"/>
              <a:t>Крутин</a:t>
            </a:r>
            <a:r>
              <a:rPr lang="ru-RU" sz="2400" dirty="0" smtClean="0"/>
              <a:t>. 16-серийный сериал.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Мои документы\Разное\Плакаты, шаблоны презентаций, картинки\Плакаты А4\Плакат 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199655" cy="4525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ИСТОЧНИК ИНФОРМАЦИИ:</a:t>
            </a:r>
          </a:p>
          <a:p>
            <a:r>
              <a:rPr lang="ru-RU" dirty="0" smtClean="0">
                <a:hlinkClick r:id="rId3"/>
              </a:rPr>
              <a:t>http://moiarussia.ru/podvig-17-letnih-malchishek-shokiroval-ne/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 зря в судьбе алеет знамя. </a:t>
            </a:r>
          </a:p>
          <a:p>
            <a:r>
              <a:rPr lang="ru-RU" dirty="0" smtClean="0"/>
              <a:t>Не зря на </a:t>
            </a:r>
            <a:r>
              <a:rPr lang="ru-RU" b="1" dirty="0" smtClean="0"/>
              <a:t>нас</a:t>
            </a:r>
            <a:r>
              <a:rPr lang="ru-RU" dirty="0" smtClean="0"/>
              <a:t> надеется страна. </a:t>
            </a:r>
          </a:p>
          <a:p>
            <a:r>
              <a:rPr lang="ru-RU" dirty="0" smtClean="0"/>
              <a:t>Священные </a:t>
            </a:r>
            <a:r>
              <a:rPr lang="ru-RU" b="1" dirty="0" smtClean="0"/>
              <a:t>слова</a:t>
            </a:r>
            <a:r>
              <a:rPr lang="ru-RU" dirty="0" smtClean="0"/>
              <a:t> "</a:t>
            </a:r>
            <a:r>
              <a:rPr lang="ru-RU" b="1" dirty="0" smtClean="0"/>
              <a:t>Москва</a:t>
            </a:r>
            <a:r>
              <a:rPr lang="ru-RU" dirty="0" smtClean="0"/>
              <a:t> </a:t>
            </a:r>
            <a:r>
              <a:rPr lang="ru-RU" b="1" dirty="0" smtClean="0"/>
              <a:t>за</a:t>
            </a:r>
            <a:r>
              <a:rPr lang="ru-RU" dirty="0" smtClean="0"/>
              <a:t> </a:t>
            </a:r>
            <a:r>
              <a:rPr lang="ru-RU" b="1" dirty="0" smtClean="0"/>
              <a:t>нами</a:t>
            </a:r>
            <a:r>
              <a:rPr lang="ru-RU" dirty="0" smtClean="0"/>
              <a:t>!« </a:t>
            </a:r>
          </a:p>
          <a:p>
            <a:r>
              <a:rPr lang="ru-RU" dirty="0" smtClean="0"/>
              <a:t>Мы помним со времен Бородина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704" y="1700808"/>
            <a:ext cx="5493296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Плакаты 1941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И на фронте и в тылу комсомольцы на посту..."/>
          <p:cNvPicPr>
            <a:picLocks noChangeAspect="1" noChangeArrowheads="1"/>
          </p:cNvPicPr>
          <p:nvPr/>
        </p:nvPicPr>
        <p:blipFill>
          <a:blip r:embed="rId2" cstate="print"/>
          <a:srcRect l="109" t="50930"/>
          <a:stretch>
            <a:fillRect/>
          </a:stretch>
        </p:blipFill>
        <p:spPr bwMode="auto">
          <a:xfrm>
            <a:off x="3527481" y="2636912"/>
            <a:ext cx="5616519" cy="3744416"/>
          </a:xfrm>
          <a:prstGeom prst="rect">
            <a:avLst/>
          </a:prstGeom>
          <a:noFill/>
        </p:spPr>
      </p:pic>
      <p:pic>
        <p:nvPicPr>
          <p:cNvPr id="26627" name="Picture 3" descr="C:\Documents and Settings\User\Мои документы\Мои рисунки\Защитим родную Москву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8108"/>
            <a:ext cx="3419872" cy="477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 защитников Москвы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</p:spPr>
        <p:txBody>
          <a:bodyPr/>
          <a:lstStyle/>
          <a:p>
            <a:r>
              <a:rPr lang="ru-RU" sz="2800" dirty="0" smtClean="0"/>
              <a:t>Автор слов этой песни Алексей Сурков так описал время, когда было написано ставшее впоследствии «Песней защитников Москвы»: «…Жестокая беда фашистского наступления настигла нас в первых числах октября. Под ударами врага фронт развалился, и бронированные орды, подминая полки, дивизии, армии, хлынули к Москве с запада, начали обтекать её с юга и севера, с пугающей быстротой приближались к тем рубежам, которые в сводках </a:t>
            </a:r>
            <a:r>
              <a:rPr lang="ru-RU" sz="2800" dirty="0" err="1" smtClean="0"/>
              <a:t>Совинформбюро</a:t>
            </a:r>
            <a:r>
              <a:rPr lang="ru-RU" sz="2800" dirty="0" smtClean="0"/>
              <a:t> именовались дальними подступами к столице».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4427984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Октябрь 1941 г.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Немцы под Москвой,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а им только 17-ть…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 1_ru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284984"/>
            <a:ext cx="4716016" cy="32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57200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В летописи Великой Отечественной войны достойное место занимает бессмертный подвиг подольских курсантов в битве за Москву в октябре 1941 года. Вдумайтесь, они были 17-ти летними мальчишками. 3,5 тысячи курсантов Подольских военных училищ вписали в нашу историю ещё одну героическую страницу.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 .10. 1941 г. Дорогу на Москву преградили юноши –курсанты с учебными артиллерийскими орудиями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772816"/>
            <a:ext cx="914400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Выхода не было, единственным резервом Ставки на данном направлении были только юноши этих училищ. 5 октября около 2 тыс. курсантов артиллерийского и 1,5 тыс. курсантов пехотного училищ были по тревоге сняты с занятий и направлены на оборону Малоярославца. Сводному отряду Подольских курсантов поставили задачу преградить путь немецким войскам на Ильинском боевом участке примерно на 5−7 дней, пока не будут переброшены резервы.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724128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Москва в смертельной опасности!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5724128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 октябре 1941 года они остановили части вермахта, которые рвались к Москве. Жуков выступил перед курсантами, сказав всего лишь несколько слов: «Дети, продержитесь хотя бы пять дней. Москва в смертельной опасности».</a:t>
            </a:r>
            <a:endParaRPr lang="ru-RU" dirty="0"/>
          </a:p>
        </p:txBody>
      </p:sp>
      <p:pic>
        <p:nvPicPr>
          <p:cNvPr id="3074" name="Picture 2" descr="http://www.stalingrad-battle.ru/images/stories/vistavki/plakati_vistavka/kp__5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419872" cy="4754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Немцы обнаружили брешь в обороне Москвы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8712968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начале 30 сентября — 2 октября 1941 года вермахт начал операцию «Тайфун». 5 октября части противника захватили Юхнов, и вышли на подступы к Малоярославцу. В обороне советских войск на Ильинском боевом участке Можайской линии обороны столицы была образована брешь, которую немецкое командование могло использовать для выхода к Москве. В этот же день колонну противника — 20 тыс. мотопехоты и до 200 танков, которая двигалась по Варшавскому шоссе, обнаружила воздушная разведка.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772816"/>
            <a:ext cx="4716016" cy="18722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 немцев –авиация, бронетехника с пехотой.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 ребят – учебные пушки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несколько автоматов;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каждый патрон на счету…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717032"/>
            <a:ext cx="4139952" cy="28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4355976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С утра 11 октября противник начал боевые действия — позиции Подольского сводного отряда подверглись массированным </a:t>
            </a:r>
            <a:r>
              <a:rPr lang="ru-RU" dirty="0" err="1" smtClean="0"/>
              <a:t>авиаударам</a:t>
            </a:r>
            <a:r>
              <a:rPr lang="ru-RU" dirty="0" smtClean="0"/>
              <a:t> и артиллерийскому огню. После этого мост попыталась пересечь колонна вражеской бронетехники с пехотой. Но атаку немцев отбили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44824"/>
            <a:ext cx="41148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Родины выполнено!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Мои документы\Мои рисунки\Подольские курсанты5_ru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996952"/>
            <a:ext cx="4644008" cy="360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752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За эти пять дней курсанты уничтожили 20 танков, 10 бронемашин, около 1000 солдат и офицеров противника. Курсанты-артиллеристы проявили чудеса героизма и самопожертвования. Не оставляя огневых позиций, они отражали непрекращающиеся атаки гитлеровцев.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4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Победы_04</Template>
  <TotalTime>91</TotalTime>
  <Words>547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День Победы_04</vt:lpstr>
      <vt:lpstr>Осень 1941 - го. Битва за Москву</vt:lpstr>
      <vt:lpstr>Плакаты 1941 года</vt:lpstr>
      <vt:lpstr>Марш защитников Москвы</vt:lpstr>
      <vt:lpstr>Октябрь 1941 г.  Немцы под Москвой,  а им только 17-ть… </vt:lpstr>
      <vt:lpstr>6 .10. 1941 г. Дорогу на Москву преградили юноши –курсанты с учебными артиллерийскими орудиями</vt:lpstr>
      <vt:lpstr>Москва в смертельной опасности!</vt:lpstr>
      <vt:lpstr> Немцы обнаружили брешь в обороне Москвы</vt:lpstr>
      <vt:lpstr>У немцев –авиация, бронетехника с пехотой.  У ребят – учебные пушки  и несколько автоматов;  каждый патрон на счету…</vt:lpstr>
      <vt:lpstr>Задание Родины выполнено!</vt:lpstr>
      <vt:lpstr>«Оживающий  дот»  лейтенанта  Алёшина</vt:lpstr>
      <vt:lpstr>Вражеские танки остановлены!</vt:lpstr>
      <vt:lpstr>Подвиг 17-летних мальчишек  шокировал немцев</vt:lpstr>
      <vt:lpstr>Бывшие курсанты на открытии мемориала в Ильинском 8 мая 1975 года </vt:lpstr>
      <vt:lpstr>Памятник Подольским курсантам в городе Подольске на улице Кирова </vt:lpstr>
      <vt:lpstr>Никто не забыт,  ничто не забыто!</vt:lpstr>
      <vt:lpstr>Спасибо – от маршала Жукова</vt:lpstr>
      <vt:lpstr>Слайд 17</vt:lpstr>
      <vt:lpstr>ФИЛЬМОГРАФИЯ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1941 - го.  Битва за Москву</dc:title>
  <dc:creator>User</dc:creator>
  <cp:lastModifiedBy>Марина</cp:lastModifiedBy>
  <cp:revision>19</cp:revision>
  <dcterms:created xsi:type="dcterms:W3CDTF">2016-11-03T07:49:54Z</dcterms:created>
  <dcterms:modified xsi:type="dcterms:W3CDTF">2017-02-07T18:33:00Z</dcterms:modified>
</cp:coreProperties>
</file>