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8" r:id="rId12"/>
    <p:sldId id="289" r:id="rId13"/>
    <p:sldId id="290" r:id="rId14"/>
    <p:sldId id="291" r:id="rId15"/>
    <p:sldId id="292" r:id="rId16"/>
    <p:sldId id="29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8E5D5"/>
    <a:srgbClr val="1B9D3A"/>
    <a:srgbClr val="89E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E6D11-5642-4D15-BBB0-94DC7047C2E1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9A926-DFAA-406B-BD8B-771682D83F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640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07F8E-EB9A-4CE0-A69D-FCF9D87C9092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11FC6-59E2-4B0D-838D-D760C33A45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823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4537A-E2BA-4DFC-BA25-DDDFDA4822F8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73E5E-8753-4C3B-9122-EA5E592FBC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157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AD28-3029-4FD8-A9BA-375363EFA217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5FF06-FBAE-4332-8BA7-6C74432DA1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87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EBFD4-FBA5-4920-A040-5E137D53C626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28F85-5981-46FE-9A50-CE70F7D206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66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437F3-9501-44DF-98BF-5F947EA89E6C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4ABBD-B6D2-42BF-AEA0-F78D6BD695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271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8433-DF0C-412A-82FA-166B1B148988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3AA14-B18D-4310-A5F6-E43FEB91AE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336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E7110-2366-4766-B62F-F996B93F9271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4120B-37FC-4432-B7F1-21F70B8439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124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9B209-D7BD-4315-87FD-198EA68FC244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A1138-66C5-43EF-9E7A-04B8AD7F98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262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FC8C1-9EFE-4F0C-9DAA-E7E393F3AF15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20FE6-4FE3-4783-8E45-A239675F5C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165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6B2BD-DC66-40F6-88FA-EC1A2BFEC181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F6DF5-15D9-430A-9CD3-06147FF80B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20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57851B-B880-48FB-B615-92E101C5F0E7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EA2AB18-20B0-4C05-A298-E586A4947A3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bebiklad.ru/wp-content/uploads/transport-tema-4.pn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НАЗЕМНЫЙ ТРАНСПОРТ</a:t>
            </a:r>
          </a:p>
        </p:txBody>
      </p:sp>
      <p:pic>
        <p:nvPicPr>
          <p:cNvPr id="2051" name="Picture 10" descr="http://www.pioneerautoassn.com/wpimages/wpf854adb5_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43926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http://img-fotki.yandex.ru/get/5504/gogouua.54/0_68871_130813a0_XL.jpg"/>
          <p:cNvPicPr>
            <a:picLocks noChangeAspect="1" noChangeArrowheads="1"/>
          </p:cNvPicPr>
          <p:nvPr/>
        </p:nvPicPr>
        <p:blipFill>
          <a:blip r:embed="rId3" cstate="print"/>
          <a:srcRect l="5639" t="5359" r="5728" b="5491"/>
          <a:stretch>
            <a:fillRect/>
          </a:stretch>
        </p:blipFill>
        <p:spPr bwMode="auto">
          <a:xfrm>
            <a:off x="5435600" y="2413649"/>
            <a:ext cx="3531121" cy="3115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3" name="AutoShape 6" descr="http://www.gifmania.com.ua/Animated-Gifs-Transportnykh-Zasobiv/Animations-Avtomobili/Images-Vintage-Cars/Vintage-Cars-56146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054" name="Picture 12" descr="http://animationfactory3d.com/car17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1250950"/>
            <a:ext cx="28448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8" descr="http://www.southern-cross-association.org.au/banners/Blue_Bikesparkl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24400"/>
            <a:ext cx="201612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Box 2"/>
          <p:cNvSpPr txBox="1">
            <a:spLocks noChangeArrowheads="1"/>
          </p:cNvSpPr>
          <p:nvPr/>
        </p:nvSpPr>
        <p:spPr bwMode="auto">
          <a:xfrm>
            <a:off x="4984750" y="5649913"/>
            <a:ext cx="3949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/>
              <a:t>Составлено:</a:t>
            </a:r>
          </a:p>
          <a:p>
            <a:pPr algn="r" eaLnBrk="1" hangingPunct="1"/>
            <a:r>
              <a:rPr lang="ru-RU" altLang="ru-RU"/>
              <a:t>учителем –логопедом МБДОУ №68</a:t>
            </a:r>
          </a:p>
          <a:p>
            <a:pPr algn="r" eaLnBrk="1" hangingPunct="1"/>
            <a:r>
              <a:rPr lang="ru-RU" altLang="ru-RU"/>
              <a:t>г.Липецк</a:t>
            </a:r>
          </a:p>
          <a:p>
            <a:pPr algn="r" eaLnBrk="1" hangingPunct="1"/>
            <a:r>
              <a:rPr lang="ru-RU" altLang="ru-RU"/>
              <a:t>Луневой И.А.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00025" cmpd="thickThin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0" y="4445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одни вид транспорта без человека не приходит в движение. Автобусы и другие машины водит – водитель, трамваи – вагоновожатый, поездом управляет машинист, мотоциклом – мотоциклист, велосипедом – велосипедист. Все машины очень помогают людям.</a:t>
            </a:r>
            <a:endParaRPr lang="ru-RU" altLang="ru-RU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9" name="Picture 5" descr="http://files.vm.ru/photo/vecherka/2015/07/doc6la760rg4cx1zbis4yp_800_480.jpg"/>
          <p:cNvPicPr>
            <a:picLocks noChangeAspect="1" noChangeArrowheads="1"/>
          </p:cNvPicPr>
          <p:nvPr/>
        </p:nvPicPr>
        <p:blipFill>
          <a:blip r:embed="rId2" cstate="print"/>
          <a:srcRect l="17010" t="2837" r="10226" b="3551"/>
          <a:stretch>
            <a:fillRect/>
          </a:stretch>
        </p:blipFill>
        <p:spPr bwMode="auto">
          <a:xfrm>
            <a:off x="539552" y="1412776"/>
            <a:ext cx="310834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1" name="Picture 7" descr="http://www.ridus.ru/_ah/img/bxUUdlFQi_mvfWDvYoh8VQ"/>
          <p:cNvPicPr>
            <a:picLocks noChangeAspect="1" noChangeArrowheads="1"/>
          </p:cNvPicPr>
          <p:nvPr/>
        </p:nvPicPr>
        <p:blipFill>
          <a:blip r:embed="rId3" cstate="print"/>
          <a:srcRect l="7969" t="4681" r="14752"/>
          <a:stretch>
            <a:fillRect/>
          </a:stretch>
        </p:blipFill>
        <p:spPr bwMode="auto">
          <a:xfrm flipH="1">
            <a:off x="5076056" y="1340768"/>
            <a:ext cx="332766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5" name="Picture 11" descr="http://www.bikewalls.com/pictures/BMW_K1200S_2009_03_1152x864.jpg"/>
          <p:cNvPicPr>
            <a:picLocks noChangeAspect="1" noChangeArrowheads="1"/>
          </p:cNvPicPr>
          <p:nvPr/>
        </p:nvPicPr>
        <p:blipFill>
          <a:blip r:embed="rId4" cstate="print"/>
          <a:srcRect l="17062" t="13125" r="6814" b="6667"/>
          <a:stretch>
            <a:fillRect/>
          </a:stretch>
        </p:blipFill>
        <p:spPr bwMode="auto">
          <a:xfrm>
            <a:off x="395536" y="4365104"/>
            <a:ext cx="2885613" cy="22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http://visual.rzd.ru/dbmm/images/56/12495/42683"/>
          <p:cNvPicPr>
            <a:picLocks noChangeAspect="1" noChangeArrowheads="1"/>
          </p:cNvPicPr>
          <p:nvPr/>
        </p:nvPicPr>
        <p:blipFill>
          <a:blip r:embed="rId5" cstate="print"/>
          <a:srcRect l="9916" t="17020" r="11650"/>
          <a:stretch>
            <a:fillRect/>
          </a:stretch>
        </p:blipFill>
        <p:spPr bwMode="auto">
          <a:xfrm>
            <a:off x="2627784" y="2780928"/>
            <a:ext cx="3600400" cy="2537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7" name="Picture 13" descr="http://triathlontraining.sinisinc.netdna-cdn.com/wp-content/uploads/2010/11/cycling-men-s-road-cycling-beijing-2008-58746.jpg"/>
          <p:cNvPicPr>
            <a:picLocks noChangeAspect="1" noChangeArrowheads="1"/>
          </p:cNvPicPr>
          <p:nvPr/>
        </p:nvPicPr>
        <p:blipFill>
          <a:blip r:embed="rId6" cstate="print"/>
          <a:srcRect l="20520" t="1477" r="11441" b="2548"/>
          <a:stretch>
            <a:fillRect/>
          </a:stretch>
        </p:blipFill>
        <p:spPr bwMode="auto">
          <a:xfrm>
            <a:off x="6228184" y="4005064"/>
            <a:ext cx="2520280" cy="260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00025" cmpd="thickThin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844" y="404664"/>
            <a:ext cx="894712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«Четвертый лишний»</a:t>
            </a:r>
          </a:p>
        </p:txBody>
      </p:sp>
      <p:pic>
        <p:nvPicPr>
          <p:cNvPr id="12293" name="Picture 4" descr="http://exo.in.ua/images/news/2012/06/new-20026-2012-06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35512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www.igray.ru/images/news/lada/2.jpg"/>
          <p:cNvPicPr>
            <a:picLocks noChangeAspect="1" noChangeArrowheads="1"/>
          </p:cNvPicPr>
          <p:nvPr/>
        </p:nvPicPr>
        <p:blipFill>
          <a:blip r:embed="rId3" cstate="print"/>
          <a:srcRect l="4725" t="18900" r="1721" b="16841"/>
          <a:stretch>
            <a:fillRect/>
          </a:stretch>
        </p:blipFill>
        <p:spPr bwMode="auto">
          <a:xfrm flipH="1">
            <a:off x="4644008" y="1772816"/>
            <a:ext cx="419340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5" name="Picture 2" descr="https://yt3.ggpht.com/-SmRT0ZkZtPo/AAAAAAAAAAI/AAAAAAAAAAA/35c0cSr-bJ8/s900-c-k-no/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8" b="9126"/>
          <a:stretch>
            <a:fillRect/>
          </a:stretch>
        </p:blipFill>
        <p:spPr bwMode="auto">
          <a:xfrm>
            <a:off x="755650" y="1628775"/>
            <a:ext cx="309721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5" descr="https://26.img.avito.st/1280x960/18375982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t="20891" r="6593" b="11214"/>
          <a:stretch>
            <a:fillRect/>
          </a:stretch>
        </p:blipFill>
        <p:spPr bwMode="auto">
          <a:xfrm>
            <a:off x="4427538" y="4292600"/>
            <a:ext cx="39258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00025" cmpd="thickThin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844" y="404664"/>
            <a:ext cx="894712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«Четвертый лишний»</a:t>
            </a:r>
          </a:p>
        </p:txBody>
      </p:sp>
      <p:pic>
        <p:nvPicPr>
          <p:cNvPr id="13317" name="Picture 12" descr="http://www.rzd-expo.ru/upload/iblock/088/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388778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http://cache4.asset-cache.net/xc/110891847-urban-tram-photos-com.jpg?v=1&amp;c=IWSAsset&amp;k=2&amp;d=B53F616F4B95E5533D70035449ACD3B63D9EBCEA64B0B6BC8484890EAEAC43D77F3253EB5DA4A4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16338"/>
            <a:ext cx="37449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 descr="http://img1.liveinternet.ru/images/foto/c/1/apps/4/888/4888385_transport_zd_kartochki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0" t="6120" r="16841" b="23483"/>
          <a:stretch>
            <a:fillRect/>
          </a:stretch>
        </p:blipFill>
        <p:spPr bwMode="auto">
          <a:xfrm>
            <a:off x="4859338" y="3933825"/>
            <a:ext cx="3744912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2" descr="http://upandown.ru/wp-content/uploads/2012/06/marshrutki.jpg"/>
          <p:cNvPicPr>
            <a:picLocks noChangeAspect="1" noChangeArrowheads="1"/>
          </p:cNvPicPr>
          <p:nvPr/>
        </p:nvPicPr>
        <p:blipFill>
          <a:blip r:embed="rId5" cstate="print"/>
          <a:srcRect t="21420" b="19361"/>
          <a:stretch>
            <a:fillRect/>
          </a:stretch>
        </p:blipFill>
        <p:spPr bwMode="auto">
          <a:xfrm>
            <a:off x="4788024" y="1628800"/>
            <a:ext cx="3528392" cy="2089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00025" cmpd="thickThin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844" y="404664"/>
            <a:ext cx="894712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«Четвертый лишний»</a:t>
            </a:r>
          </a:p>
        </p:txBody>
      </p:sp>
      <p:pic>
        <p:nvPicPr>
          <p:cNvPr id="5" name="Picture 6" descr="http://www.imenno.de/wp-content/uploads/2014/01/politseyskiy-uaz-940x700.jpg"/>
          <p:cNvPicPr>
            <a:picLocks noChangeAspect="1" noChangeArrowheads="1"/>
          </p:cNvPicPr>
          <p:nvPr/>
        </p:nvPicPr>
        <p:blipFill>
          <a:blip r:embed="rId2" cstate="print"/>
          <a:srcRect l="1486" t="3240"/>
          <a:stretch>
            <a:fillRect/>
          </a:stretch>
        </p:blipFill>
        <p:spPr bwMode="auto">
          <a:xfrm flipH="1">
            <a:off x="4860032" y="1700808"/>
            <a:ext cx="3024336" cy="2212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4" descr="https://static31.cmtt.ru/club/34/59/ae/83ec603e0eb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76700"/>
            <a:ext cx="316865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 descr="http://www.itsk.sk/hracka-bruder-nakladni-auto-scania-popelar-zelene_ies331134.jpg"/>
          <p:cNvPicPr>
            <a:picLocks noChangeAspect="1" noChangeArrowheads="1"/>
          </p:cNvPicPr>
          <p:nvPr/>
        </p:nvPicPr>
        <p:blipFill>
          <a:blip r:embed="rId4" cstate="print"/>
          <a:srcRect l="7008" t="16258" r="4399" b="14646"/>
          <a:stretch>
            <a:fillRect/>
          </a:stretch>
        </p:blipFill>
        <p:spPr bwMode="auto">
          <a:xfrm>
            <a:off x="251520" y="4077072"/>
            <a:ext cx="5187915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4" name="Picture 12" descr="http://img.pixs.ru/storage/4/2/8/EasyRiderE_2607946_107342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266382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00025" cmpd="thickThin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Сосс</a:t>
            </a:r>
            <a:endParaRPr lang="ru-RU" dirty="0"/>
          </a:p>
        </p:txBody>
      </p:sp>
      <p:pic>
        <p:nvPicPr>
          <p:cNvPr id="15364" name="Picture 2" descr="https://avatars.mds.yandex.net/get-pdb/1514218/364fb74a-d305-429c-950f-848bcbcc216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7891462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684213" y="714375"/>
            <a:ext cx="6977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Рассмотри картинки. Составь предложения о каждой картинке!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00025" cmpd="thickThin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6388" name="Picture 2" descr="транспорт тема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11"/>
          <a:stretch>
            <a:fillRect/>
          </a:stretch>
        </p:blipFill>
        <p:spPr bwMode="auto">
          <a:xfrm>
            <a:off x="373063" y="476250"/>
            <a:ext cx="8364537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00025" cmpd="thickThin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179388" y="549275"/>
            <a:ext cx="540067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Домашнее задание:</a:t>
            </a:r>
          </a:p>
          <a:p>
            <a:pPr eaLnBrk="1" hangingPunct="1"/>
            <a:r>
              <a:rPr lang="ru-RU" altLang="ru-RU" b="1"/>
              <a:t>1.Нарисовать любимый вид транспорта.</a:t>
            </a:r>
          </a:p>
          <a:p>
            <a:pPr eaLnBrk="1" hangingPunct="1"/>
            <a:r>
              <a:rPr lang="ru-RU" altLang="ru-RU" b="1"/>
              <a:t>2.«Что общего?»</a:t>
            </a:r>
            <a:endParaRPr lang="ru-RU" altLang="ru-RU"/>
          </a:p>
          <a:p>
            <a:pPr eaLnBrk="1" hangingPunct="1"/>
            <a:r>
              <a:rPr lang="ru-RU" altLang="ru-RU"/>
              <a:t>У автобуса и троллейбуса – передвигаются по асфальту, резиновые колеса, за рулем водитель; у троллейбуса и трамвая – работают на электричестве; у самолета и вертолета – …; у велосипеда и мотоцикла – …</a:t>
            </a:r>
          </a:p>
          <a:p>
            <a:pPr eaLnBrk="1" hangingPunct="1"/>
            <a:r>
              <a:rPr lang="ru-RU" altLang="ru-RU" b="1"/>
              <a:t>3.Пересчёт различных видов транспорта</a:t>
            </a:r>
            <a:r>
              <a:rPr lang="ru-RU" altLang="ru-RU"/>
              <a:t> (согласование числительного с существительным)</a:t>
            </a:r>
          </a:p>
          <a:p>
            <a:pPr eaLnBrk="1" hangingPunct="1"/>
            <a:r>
              <a:rPr lang="ru-RU" altLang="ru-RU"/>
              <a:t>Количественные числительные: один самолёт, два самолёта, три самолёта, четыре самолёта, пять самолётов, шесть самолётов и т.д.; один автобус, два автобуса, три автобуса, четыре автобуса, пять автобусов, шесть автобусов и т.д..</a:t>
            </a:r>
          </a:p>
        </p:txBody>
      </p:sp>
      <p:pic>
        <p:nvPicPr>
          <p:cNvPr id="17413" name="Picture 6" descr="http://img0.joyreactor.cc/pics/comment/%D0%B3%D0%BE%D0%BB%D0%BE%D1%81%D0%BE%D0%B2%D0%B0%D0%BD%D0%B8%D0%B5-%D0%B7%D0%B0-%D0%BC%D0%B8%D1%81%D1%81-%D1%80%D0%B5%D0%B0%D0%BA%D1%82%D0%BE%D1%80-2019-%D0%BC%D0%B8%D1%81%D1%81-%D1%80%D0%B5%D0%B0%D0%BA%D1%82%D0%BE%D1%80-2019-%D0%9B%D0%B5%D0%B3%D0%B5%D0%BD%D0%B4%D1%8B-%D0%94%D0%B6%D0%BE%D1%8F-%D0%BB%D0%B8%D1%86%D0%B0-%D1%80%D0%B5%D0%B0%D0%BA%D1%82%D0%BE%D1%80%D0%B0-336577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" b="6107"/>
          <a:stretch>
            <a:fillRect/>
          </a:stretch>
        </p:blipFill>
        <p:spPr bwMode="auto">
          <a:xfrm>
            <a:off x="5508625" y="1268413"/>
            <a:ext cx="3381375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00025" cmpd="thickThin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075" name="Picture 11" descr="https://avatars.mds.yandex.net/get-pdb/754739/ddba8cb9-d750-4182-89f3-b77a2d60bd19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82550"/>
            <a:ext cx="6192837" cy="669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00025" cmpd="thickThin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Наземный транспорт делится на пассажирский, грузовой и специальный. 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Пассажирский транспорт перевозит людей – пассажиров. К нему относятся: автобус, троллейбус, такси и трамвай.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100" name="Picture 4" descr="http://exo.in.ua/images/news/2012/06/new-20026-2012-06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355282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www.igray.ru/images/news/lada/2.jpg"/>
          <p:cNvPicPr>
            <a:picLocks noChangeAspect="1" noChangeArrowheads="1"/>
          </p:cNvPicPr>
          <p:nvPr/>
        </p:nvPicPr>
        <p:blipFill>
          <a:blip r:embed="rId3" cstate="print"/>
          <a:srcRect l="4725" t="18900" r="1721" b="16841"/>
          <a:stretch>
            <a:fillRect/>
          </a:stretch>
        </p:blipFill>
        <p:spPr bwMode="auto">
          <a:xfrm flipH="1">
            <a:off x="4572000" y="1628800"/>
            <a:ext cx="419340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 descr="http://www.usinsk-hotel.ru/sites/default/files/field/image/dostav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365625"/>
            <a:ext cx="29559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http://www.pics-zone.ru/img.php?url=http://i022.radikal.ru/1101/30/1821b035b411.jpg"/>
          <p:cNvPicPr>
            <a:picLocks noChangeAspect="1" noChangeArrowheads="1"/>
          </p:cNvPicPr>
          <p:nvPr/>
        </p:nvPicPr>
        <p:blipFill>
          <a:blip r:embed="rId5" cstate="print"/>
          <a:srcRect l="8485" t="2343" r="708" b="15345"/>
          <a:stretch>
            <a:fillRect/>
          </a:stretch>
        </p:blipFill>
        <p:spPr bwMode="auto">
          <a:xfrm>
            <a:off x="4788024" y="3933056"/>
            <a:ext cx="3672408" cy="249663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00025" cmpd="thickThin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Грузовой наземный транспорт перевозит грузы. </a:t>
            </a:r>
            <a:br>
              <a:rPr lang="ru-RU" altLang="ru-RU" sz="20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нему относятся такие машины как самосвал, грузовик, муковоз, цементовоз и другие</a:t>
            </a:r>
            <a:endParaRPr lang="ru-RU" altLang="ru-RU" sz="2000" b="1" i="1" smtClean="0"/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0" y="28575"/>
            <a:ext cx="249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 descr="https://26.img.avito.st/1280x960/1837598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t="20891" r="6593" b="11214"/>
          <a:stretch>
            <a:fillRect/>
          </a:stretch>
        </p:blipFill>
        <p:spPr bwMode="auto">
          <a:xfrm>
            <a:off x="468313" y="1412875"/>
            <a:ext cx="39243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http://www.all-massage-chairs.ru/images/articles/transport.jpg"/>
          <p:cNvPicPr>
            <a:picLocks noChangeAspect="1" noChangeArrowheads="1"/>
          </p:cNvPicPr>
          <p:nvPr/>
        </p:nvPicPr>
        <p:blipFill>
          <a:blip r:embed="rId3" cstate="print"/>
          <a:srcRect l="6446" t="7081" b="4720"/>
          <a:stretch>
            <a:fillRect/>
          </a:stretch>
        </p:blipFill>
        <p:spPr bwMode="auto">
          <a:xfrm flipH="1">
            <a:off x="5364088" y="1196752"/>
            <a:ext cx="3096344" cy="2189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Picture 9" descr="http://www.sespel-auto.ru/ru/userfiles/Image/Mukovoz964814_2.jpg"/>
          <p:cNvPicPr>
            <a:picLocks noChangeAspect="1" noChangeArrowheads="1"/>
          </p:cNvPicPr>
          <p:nvPr/>
        </p:nvPicPr>
        <p:blipFill>
          <a:blip r:embed="rId4" cstate="print"/>
          <a:srcRect t="11270"/>
          <a:stretch>
            <a:fillRect/>
          </a:stretch>
        </p:blipFill>
        <p:spPr bwMode="auto">
          <a:xfrm>
            <a:off x="1331640" y="3356992"/>
            <a:ext cx="6085178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1" name="Picture 11" descr="http://stroika.kupiproday.by/static/ad/other/469362/thumbnail_3491534971113966557.jpg"/>
          <p:cNvPicPr>
            <a:picLocks noChangeAspect="1" noChangeArrowheads="1"/>
          </p:cNvPicPr>
          <p:nvPr/>
        </p:nvPicPr>
        <p:blipFill>
          <a:blip r:embed="rId5" cstate="print"/>
          <a:srcRect t="23172" b="21794"/>
          <a:stretch>
            <a:fillRect/>
          </a:stretch>
        </p:blipFill>
        <p:spPr bwMode="auto">
          <a:xfrm>
            <a:off x="4860032" y="4697760"/>
            <a:ext cx="3925303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3" name="Picture 13" descr="http://www.specavto.com/images/avto/bred/4.jpg"/>
          <p:cNvPicPr>
            <a:picLocks noChangeAspect="1" noChangeArrowheads="1"/>
          </p:cNvPicPr>
          <p:nvPr/>
        </p:nvPicPr>
        <p:blipFill>
          <a:blip r:embed="rId6" cstate="print"/>
          <a:srcRect t="8268" b="10182"/>
          <a:stretch>
            <a:fillRect/>
          </a:stretch>
        </p:blipFill>
        <p:spPr bwMode="auto">
          <a:xfrm flipH="1">
            <a:off x="1115616" y="4869160"/>
            <a:ext cx="2952328" cy="1685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00025" cmpd="thickThin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 наземному транспорту специального назначения относятся: скорая помощь, полицейская машина, пожарная, автовышка, снегоуборочная машина, трубоукладчик, различные строительные и военные машины.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6148" name="Picture 4" descr="https://static31.cmtt.ru/club/34/59/ae/83ec603e0eb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316865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www.imenno.de/wp-content/uploads/2014/01/politseyskiy-uaz-940x700.jpg"/>
          <p:cNvPicPr>
            <a:picLocks noChangeAspect="1" noChangeArrowheads="1"/>
          </p:cNvPicPr>
          <p:nvPr/>
        </p:nvPicPr>
        <p:blipFill>
          <a:blip r:embed="rId3" cstate="print"/>
          <a:srcRect l="1486" t="3240"/>
          <a:stretch>
            <a:fillRect/>
          </a:stretch>
        </p:blipFill>
        <p:spPr bwMode="auto">
          <a:xfrm flipH="1">
            <a:off x="5364088" y="1268760"/>
            <a:ext cx="3024336" cy="2212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 descr="http://sib.fm/content/p/3767/i-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81525"/>
            <a:ext cx="302577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 descr="http://history-auto.info/images/model/924/8417134820148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5" r="2962" b="17314"/>
          <a:stretch>
            <a:fillRect/>
          </a:stretch>
        </p:blipFill>
        <p:spPr bwMode="auto">
          <a:xfrm>
            <a:off x="5076825" y="4797425"/>
            <a:ext cx="38163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ttp://fotohomka.ru/images/Nov/18/f41a060c0f3ef1a36bbbccde0a1e918f/1.jpg"/>
          <p:cNvPicPr>
            <a:picLocks noChangeAspect="1" noChangeArrowheads="1"/>
          </p:cNvPicPr>
          <p:nvPr/>
        </p:nvPicPr>
        <p:blipFill>
          <a:blip r:embed="rId6" cstate="print"/>
          <a:srcRect l="2835" t="7240" b="12121"/>
          <a:stretch>
            <a:fillRect/>
          </a:stretch>
        </p:blipFill>
        <p:spPr bwMode="auto">
          <a:xfrm>
            <a:off x="2483768" y="2924944"/>
            <a:ext cx="3888432" cy="242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00025" cmpd="thickThin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Ты наверное любишь гулять с мамой в парке. У автобусов, трамваев, троллейбусов и такси тоже есть парки, где они стоят ночью. Парк для автобусов и других машин называется – автопарк.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7172" name="Picture 4" descr="http://www.dealerbandenhotel.nl/sites/default/files/styles/front_slideshow/public/slideshow/images/trucks_0.jpg"/>
          <p:cNvPicPr>
            <a:picLocks noChangeAspect="1" noChangeArrowheads="1"/>
          </p:cNvPicPr>
          <p:nvPr/>
        </p:nvPicPr>
        <p:blipFill>
          <a:blip r:embed="rId2" cstate="print"/>
          <a:srcRect t="8163"/>
          <a:stretch>
            <a:fillRect/>
          </a:stretch>
        </p:blipFill>
        <p:spPr bwMode="auto">
          <a:xfrm>
            <a:off x="395536" y="3789040"/>
            <a:ext cx="8352928" cy="2789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kriminalka.kz/files/images/b1/6034/f42b6719d26cfa3fc817d725c78f929c.jpg"/>
          <p:cNvPicPr>
            <a:picLocks noChangeAspect="1" noChangeArrowheads="1"/>
          </p:cNvPicPr>
          <p:nvPr/>
        </p:nvPicPr>
        <p:blipFill>
          <a:blip r:embed="rId3" cstate="print"/>
          <a:srcRect t="12128" b="5670"/>
          <a:stretch>
            <a:fillRect/>
          </a:stretch>
        </p:blipFill>
        <p:spPr bwMode="auto">
          <a:xfrm>
            <a:off x="395536" y="1196752"/>
            <a:ext cx="8352928" cy="2775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00025" cmpd="thickThin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684213" y="196850"/>
            <a:ext cx="8208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Трамваи стоят в трамвайном депо, а поезда в железнодорожном .</a:t>
            </a:r>
            <a:endParaRPr lang="ru-RU" altLang="ru-RU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1" name="Picture 5" descr="http://www.train-photo.ru/data/media/519/11..jpg"/>
          <p:cNvPicPr>
            <a:picLocks noChangeAspect="1" noChangeArrowheads="1"/>
          </p:cNvPicPr>
          <p:nvPr/>
        </p:nvPicPr>
        <p:blipFill>
          <a:blip r:embed="rId2" cstate="print"/>
          <a:srcRect t="18093" b="24403"/>
          <a:stretch>
            <a:fillRect/>
          </a:stretch>
        </p:blipFill>
        <p:spPr bwMode="auto">
          <a:xfrm>
            <a:off x="467544" y="3501008"/>
            <a:ext cx="828092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http://docent.msk.ru/lj/tram-depot-apakova/th_04apakova.jpg"/>
          <p:cNvPicPr>
            <a:picLocks noChangeAspect="1" noChangeArrowheads="1"/>
          </p:cNvPicPr>
          <p:nvPr/>
        </p:nvPicPr>
        <p:blipFill>
          <a:blip r:embed="rId3" cstate="print"/>
          <a:srcRect t="9755" b="20337"/>
          <a:stretch>
            <a:fillRect/>
          </a:stretch>
        </p:blipFill>
        <p:spPr bwMode="auto">
          <a:xfrm>
            <a:off x="467544" y="620688"/>
            <a:ext cx="828092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00025" cmpd="thickThin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539750" y="160338"/>
            <a:ext cx="835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Такси отдыхают в таксопарке, а троллейбусы в троллейбусном парке</a:t>
            </a:r>
            <a:r>
              <a:rPr lang="ru-RU" altLang="ru-RU" sz="160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ru-RU" altLang="ru-RU" sz="1800"/>
          </a:p>
        </p:txBody>
      </p:sp>
      <p:pic>
        <p:nvPicPr>
          <p:cNvPr id="33797" name="Picture 5" descr="http://ftpmirror.your.org/pub/wikimedia/images/wikipedia/ru/7/74/FATP_2009-07-04_01.jpg"/>
          <p:cNvPicPr>
            <a:picLocks noChangeAspect="1" noChangeArrowheads="1"/>
          </p:cNvPicPr>
          <p:nvPr/>
        </p:nvPicPr>
        <p:blipFill>
          <a:blip r:embed="rId2" cstate="print"/>
          <a:srcRect l="4000" t="12096" r="6421" b="19361"/>
          <a:stretch>
            <a:fillRect/>
          </a:stretch>
        </p:blipFill>
        <p:spPr bwMode="auto">
          <a:xfrm>
            <a:off x="2915816" y="3212976"/>
            <a:ext cx="6228184" cy="3574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http://images.indiatvnews.com/mainnational/IndiaTv2531c4_taxxx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35810"/>
            <a:ext cx="4896544" cy="343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00025" cmpd="thickThin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827088" y="187325"/>
            <a:ext cx="8066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Место, от которого отправляются в дорогу поезда называется железнодорожный вокзал, а автобусы отъезжают от автовокзала.</a:t>
            </a:r>
            <a:endParaRPr lang="ru-RU" altLang="ru-RU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1" name="Picture 3" descr="http://static.panoramio.com/photos/large/41853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836712"/>
            <a:ext cx="568863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Picture 5" descr="http://www.vm.ru/photo/vecherka/2011/11/doc62grud93dbrabj0plkv_800_480.jpg"/>
          <p:cNvPicPr>
            <a:picLocks noChangeAspect="1" noChangeArrowheads="1"/>
          </p:cNvPicPr>
          <p:nvPr/>
        </p:nvPicPr>
        <p:blipFill>
          <a:blip r:embed="rId3" cstate="print"/>
          <a:srcRect t="25200" b="8021"/>
          <a:stretch>
            <a:fillRect/>
          </a:stretch>
        </p:blipFill>
        <p:spPr bwMode="auto">
          <a:xfrm>
            <a:off x="3419871" y="3861048"/>
            <a:ext cx="560716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291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НАЗЕМНЫЙ ТРАНСПОРТ</vt:lpstr>
      <vt:lpstr>Презентация PowerPoint</vt:lpstr>
      <vt:lpstr>   Наземный транспорт делится на пассажирский, грузовой и специальный.  Пассажирский транспорт перевозит людей – пассажиров. К нему относятся: автобус, троллейбус, такси и трамвай. </vt:lpstr>
      <vt:lpstr>Грузовой наземный транспорт перевозит грузы.  К нему относятся такие машины как самосвал, грузовик, муковоз, цементовоз и другие</vt:lpstr>
      <vt:lpstr>К наземному транспорту специального назначения относятся: скорая помощь, полицейская машина, пожарная, автовышка, снегоуборочная машина, трубоукладчик, различные строительные и военные машины. </vt:lpstr>
      <vt:lpstr>Ты наверное любишь гулять с мамой в парке. У автобусов, трамваев, троллейбусов и такси тоже есть парки, где они стоят ночью. Парк для автобусов и других машин называется – автопарк.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НАЗЕМНЫЙ ТРАНСПОРТ</dc:title>
  <dc:creator>user</dc:creator>
  <cp:lastModifiedBy>User</cp:lastModifiedBy>
  <cp:revision>52</cp:revision>
  <dcterms:created xsi:type="dcterms:W3CDTF">2015-11-24T20:19:03Z</dcterms:created>
  <dcterms:modified xsi:type="dcterms:W3CDTF">2020-05-20T23:51:18Z</dcterms:modified>
</cp:coreProperties>
</file>