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2" r:id="rId8"/>
    <p:sldId id="266" r:id="rId9"/>
    <p:sldId id="268" r:id="rId10"/>
    <p:sldId id="269" r:id="rId11"/>
    <p:sldId id="270" r:id="rId12"/>
    <p:sldId id="274" r:id="rId13"/>
    <p:sldId id="275" r:id="rId14"/>
    <p:sldId id="271" r:id="rId15"/>
    <p:sldId id="272" r:id="rId16"/>
    <p:sldId id="26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10CF-D142-443C-BCF3-D122720765A5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F24F-8A62-490B-B329-1BE1FB4368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149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10CF-D142-443C-BCF3-D122720765A5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F24F-8A62-490B-B329-1BE1FB4368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626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10CF-D142-443C-BCF3-D122720765A5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F24F-8A62-490B-B329-1BE1FB4368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704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10CF-D142-443C-BCF3-D122720765A5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F24F-8A62-490B-B329-1BE1FB4368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418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10CF-D142-443C-BCF3-D122720765A5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F24F-8A62-490B-B329-1BE1FB4368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249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10CF-D142-443C-BCF3-D122720765A5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F24F-8A62-490B-B329-1BE1FB4368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888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10CF-D142-443C-BCF3-D122720765A5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F24F-8A62-490B-B329-1BE1FB4368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658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10CF-D142-443C-BCF3-D122720765A5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F24F-8A62-490B-B329-1BE1FB4368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293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10CF-D142-443C-BCF3-D122720765A5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F24F-8A62-490B-B329-1BE1FB4368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631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10CF-D142-443C-BCF3-D122720765A5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F24F-8A62-490B-B329-1BE1FB4368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228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10CF-D142-443C-BCF3-D122720765A5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F24F-8A62-490B-B329-1BE1FB4368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737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C10CF-D142-443C-BCF3-D122720765A5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9F24F-8A62-490B-B329-1BE1FB4368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2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2%D1%80%D0%B8%D0%B3%D0%B3%D0%B5%D1%80" TargetMode="External"/><Relationship Id="rId3" Type="http://schemas.openxmlformats.org/officeDocument/2006/relationships/hyperlink" Target="https://ru.wikipedia.org/wiki/%D0%A1%D0%B8%D0%B3%D0%BD%D0%B0%D0%BB" TargetMode="External"/><Relationship Id="rId7" Type="http://schemas.openxmlformats.org/officeDocument/2006/relationships/hyperlink" Target="https://ru.wikipedia.org/wiki/%D0%9B%D0%BE%D0%B3%D0%B8%D1%87%D0%B5%D1%81%D0%BA%D0%B8%D0%B9_%D0%B2%D0%B5%D0%BD%D1%82%D0%B8%D0%BB%D1%8C" TargetMode="External"/><Relationship Id="rId2" Type="http://schemas.openxmlformats.org/officeDocument/2006/relationships/hyperlink" Target="https://ru.wikipedia.org/wiki/%D0%90%D0%BD%D0%B3%D0%BB%D0%B8%D0%B9%D1%81%D0%BA%D0%B8%D0%B9_%D1%8F%D0%B7%D1%8B%D0%B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AD%D0%BB%D0%B5%D0%BA%D1%82%D1%80%D0%BE%D1%81%D1%82%D0%B0%D1%82%D0%B8%D1%87%D0%B5%D1%81%D0%BA%D0%B8%D0%B9_%D0%BF%D0%BE%D1%82%D0%B5%D0%BD%D1%86%D0%B8%D0%B0%D0%BB" TargetMode="External"/><Relationship Id="rId5" Type="http://schemas.openxmlformats.org/officeDocument/2006/relationships/hyperlink" Target="https://ru.wikipedia.org/wiki/%D0%90%D0%BD%D0%B0%D0%BB%D0%BE%D0%B3%D0%BE%D0%B2%D1%8B%D0%B9_%D1%81%D0%B8%D0%B3%D0%BD%D0%B0%D0%BB" TargetMode="External"/><Relationship Id="rId4" Type="http://schemas.openxmlformats.org/officeDocument/2006/relationships/hyperlink" Target="https://ru.wikipedia.org/wiki/%D0%94%D0%B8%D1%81%D0%BA%D1%80%D0%B5%D1%82%D0%BD%D0%BE%D1%81%D1%82%D1%8C" TargetMode="External"/><Relationship Id="rId9" Type="http://schemas.openxmlformats.org/officeDocument/2006/relationships/hyperlink" Target="https://ru.wikipedia.org/wiki/%D0%A6%D0%B8%D1%84%D1%80%D0%BE%D0%B2%D0%BE%D0%B5_%D1%83%D1%81%D1%82%D1%80%D0%BE%D0%B9%D1%81%D1%82%D0%B2%D0%B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50000">
              <a:srgbClr val="808080"/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568863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b="1" dirty="0" smtClean="0">
                <a:solidFill>
                  <a:schemeClr val="tx1"/>
                </a:solidFill>
              </a:rPr>
              <a:t>цифровые технологии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62" y="2348880"/>
            <a:ext cx="4402460" cy="254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836712"/>
            <a:ext cx="8352928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spc="50" dirty="0" smtClean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228600">
                    <a:srgbClr val="0070C0"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Нереальная</a:t>
            </a:r>
          </a:p>
          <a:p>
            <a:pPr algn="ctr"/>
            <a:endParaRPr lang="ru-RU" sz="8000" b="1" spc="50" dirty="0">
              <a:ln w="38100">
                <a:solidFill>
                  <a:srgbClr val="FFFF00"/>
                </a:solidFill>
              </a:ln>
              <a:solidFill>
                <a:srgbClr val="FF0000"/>
              </a:solidFill>
              <a:effectLst>
                <a:glow rad="228600">
                  <a:srgbClr val="0070C0"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8000" b="1" spc="50" dirty="0" smtClean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228600">
                    <a:srgbClr val="0070C0"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8000" b="1" spc="50" dirty="0" smtClean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228600">
                    <a:srgbClr val="0070C0"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реальность</a:t>
            </a:r>
            <a:endParaRPr lang="ru-RU" sz="8000" b="1" spc="50" dirty="0">
              <a:ln w="38100">
                <a:solidFill>
                  <a:srgbClr val="FFFF00"/>
                </a:solidFill>
              </a:ln>
              <a:solidFill>
                <a:srgbClr val="FF0000"/>
              </a:solidFill>
              <a:effectLst>
                <a:glow rad="228600">
                  <a:srgbClr val="0070C0"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712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8235" y="476672"/>
            <a:ext cx="5709320" cy="2016224"/>
          </a:xfrm>
        </p:spPr>
        <p:txBody>
          <a:bodyPr>
            <a:normAutofit fontScale="90000"/>
          </a:bodyPr>
          <a:lstStyle/>
          <a:p>
            <a:r>
              <a:rPr lang="ru-RU" b="1" cap="all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Профессии цифрового будущего</a:t>
            </a:r>
            <a:br>
              <a:rPr lang="ru-RU" b="1" cap="all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cap="all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2080" y="1916832"/>
            <a:ext cx="3600400" cy="4209331"/>
          </a:xfrm>
        </p:spPr>
        <p:txBody>
          <a:bodyPr/>
          <a:lstStyle/>
          <a:p>
            <a:r>
              <a:rPr lang="ru-RU" dirty="0" smtClean="0"/>
              <a:t>разработчики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аналитики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err="1" smtClean="0"/>
              <a:t>тестировщики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программисты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3251228" cy="2168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16832"/>
            <a:ext cx="3232322" cy="2249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93096"/>
            <a:ext cx="619125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556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АТЛАС НОВЫХ ПРОФЕССИЙ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52736"/>
            <a:ext cx="3821113" cy="2663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5277272" cy="3808859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архитекторы виртуальности, </a:t>
            </a:r>
            <a:endParaRPr lang="ru-RU" dirty="0" smtClean="0"/>
          </a:p>
          <a:p>
            <a:r>
              <a:rPr lang="ru-RU" dirty="0" smtClean="0"/>
              <a:t>дизайнеры </a:t>
            </a:r>
            <a:r>
              <a:rPr lang="ru-RU" dirty="0"/>
              <a:t>виртуальных миров, </a:t>
            </a:r>
            <a:endParaRPr lang="ru-RU" dirty="0" smtClean="0"/>
          </a:p>
          <a:p>
            <a:r>
              <a:rPr lang="ru-RU" dirty="0" smtClean="0"/>
              <a:t>дизайнер – иллюстратор </a:t>
            </a:r>
          </a:p>
          <a:p>
            <a:r>
              <a:rPr lang="ru-RU" dirty="0" smtClean="0"/>
              <a:t>сетевые </a:t>
            </a:r>
            <a:r>
              <a:rPr lang="ru-RU" dirty="0"/>
              <a:t>юристы, </a:t>
            </a:r>
            <a:endParaRPr lang="ru-RU" dirty="0" smtClean="0"/>
          </a:p>
          <a:p>
            <a:r>
              <a:rPr lang="ru-RU" dirty="0" smtClean="0"/>
              <a:t>IT - медик</a:t>
            </a:r>
          </a:p>
          <a:p>
            <a:r>
              <a:rPr lang="ru-RU" dirty="0" smtClean="0"/>
              <a:t>IT-проповедники </a:t>
            </a:r>
            <a:r>
              <a:rPr lang="ru-RU" dirty="0"/>
              <a:t>(евангелисты) </a:t>
            </a:r>
            <a:endParaRPr lang="ru-RU" dirty="0" smtClean="0"/>
          </a:p>
          <a:p>
            <a:r>
              <a:rPr lang="ru-RU" dirty="0" smtClean="0"/>
              <a:t>цифровые </a:t>
            </a:r>
            <a:r>
              <a:rPr lang="ru-RU" dirty="0"/>
              <a:t>лингвисты.</a:t>
            </a:r>
          </a:p>
          <a:p>
            <a:pPr lvl="0"/>
            <a:endParaRPr lang="ru-RU" dirty="0"/>
          </a:p>
          <a:p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3056"/>
            <a:ext cx="3899925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13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4031" y="274637"/>
            <a:ext cx="5092769" cy="2100125"/>
          </a:xfrm>
        </p:spPr>
        <p:txBody>
          <a:bodyPr/>
          <a:lstStyle/>
          <a:p>
            <a:r>
              <a:rPr lang="ru-RU" b="1" cap="all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Архитектор виртуальности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316768"/>
            <a:ext cx="3520284" cy="234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3" y="744"/>
            <a:ext cx="3559248" cy="2374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320530"/>
            <a:ext cx="8229600" cy="45259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dirty="0" smtClean="0"/>
              <a:t> </a:t>
            </a:r>
            <a:r>
              <a:rPr lang="ru-RU" b="1" dirty="0"/>
              <a:t>это специалист по проектированию решений, позволяющих работать, учиться и отдыхать в виртуальной реальности. Это всё кажется знакомым — кто из нас ещё не попробовал онлайн-курсы или </a:t>
            </a:r>
            <a:r>
              <a:rPr lang="ru-RU" b="1" dirty="0" err="1"/>
              <a:t>вебинары</a:t>
            </a:r>
            <a:r>
              <a:rPr lang="ru-RU" b="1" dirty="0"/>
              <a:t>? Особенность решений будущего будет заключаться в персонализации. Например, будут учитываться </a:t>
            </a:r>
            <a:r>
              <a:rPr lang="ru-RU" b="1" dirty="0" err="1"/>
              <a:t>био</a:t>
            </a:r>
            <a:r>
              <a:rPr lang="ru-RU" b="1" dirty="0"/>
              <a:t>- и </a:t>
            </a:r>
            <a:r>
              <a:rPr lang="ru-RU" b="1" dirty="0" err="1"/>
              <a:t>психопараметры</a:t>
            </a:r>
            <a:r>
              <a:rPr lang="ru-RU" b="1" dirty="0"/>
              <a:t> пользователя.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933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9168" y="836712"/>
            <a:ext cx="5842992" cy="1143000"/>
          </a:xfrm>
        </p:spPr>
        <p:txBody>
          <a:bodyPr/>
          <a:lstStyle/>
          <a:p>
            <a:r>
              <a:rPr lang="ru-RU" b="1" cap="all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Сетевой юрист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818" y="3233251"/>
            <a:ext cx="4858916" cy="355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9412" y="2126463"/>
            <a:ext cx="8352928" cy="450983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специалист, занимающийся формированием нормативно-правового взаимодействия в Сети (в том числе в виртуальных мирах), разрабатывающий системы правовой защиты человека и собственности в Интернете. Актуальная профессия в эпоху стирания границ авторского права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2846030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931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Цифровой 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лингвист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712968" cy="4525963"/>
          </a:xfrm>
        </p:spPr>
        <p:txBody>
          <a:bodyPr/>
          <a:lstStyle/>
          <a:p>
            <a:pPr marL="0" lvl="0" indent="0">
              <a:buNone/>
            </a:pPr>
            <a:r>
              <a:rPr lang="ru-RU" dirty="0" smtClean="0"/>
              <a:t>Это </a:t>
            </a:r>
            <a:r>
              <a:rPr lang="ru-RU" dirty="0"/>
              <a:t>специалист, который поможет выстроить общение между человеком и компьютером на естественном языке без потери смысла, обработать текстовую информацию и не потеряться в информационном потоке.</a:t>
            </a: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20719"/>
            <a:ext cx="4337169" cy="324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5550"/>
            <a:ext cx="2977183" cy="16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491938"/>
            <a:ext cx="2903229" cy="2177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397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IT-проповедник (IT-евангелист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ru-RU" dirty="0" smtClean="0"/>
              <a:t>Это </a:t>
            </a:r>
            <a:r>
              <a:rPr lang="ru-RU" dirty="0"/>
              <a:t>специалист по коммуникации с конечными пользователями IT-продуктов, которые консервативно настроены по отношению к передовым технологиям. Кроме того, именно IT-проповедник будет сокращать цифровой разрыв среди населения. Сегодня этим занимаются волонтеры в специальных центрах — объясняют азы компьютерной грамотности пожилым людям, например. Но опыт таких организаций говорит о необходимости участия профессионалов: на деле работа с людьми требует особых компетенций.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853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116632"/>
            <a:ext cx="4834880" cy="1143000"/>
          </a:xfrm>
        </p:spPr>
        <p:txBody>
          <a:bodyPr/>
          <a:lstStyle/>
          <a:p>
            <a:r>
              <a:rPr lang="ru-RU" b="1" cap="all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 </a:t>
            </a:r>
            <a:r>
              <a:rPr lang="ru-RU" b="1" cap="all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меняется </a:t>
            </a:r>
            <a:endParaRPr lang="ru-RU" b="1" cap="all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 descr="цифровые технологии это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607942"/>
            <a:ext cx="2685678" cy="2217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92" y="0"/>
            <a:ext cx="307234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92" y="4941168"/>
            <a:ext cx="2843808" cy="1599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473" y="4230750"/>
            <a:ext cx="3819097" cy="1708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20" y="1537252"/>
            <a:ext cx="4542309" cy="204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12" y="2304256"/>
            <a:ext cx="4083408" cy="16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06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Цифровые технологии</a:t>
            </a:r>
            <a:r>
              <a:rPr lang="ru-RU" dirty="0"/>
              <a:t> 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8784976" cy="5256584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Цифровые технологии (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англ.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3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</a:t>
            </a:r>
            <a:r>
              <a:rPr lang="ru-RU" sz="3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основаны на представлении 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сигналов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дискретными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полосами 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аналоговых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уровней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не в виде непрерывного спектра. Все уровни в пределах полосы представляют собой одинаковое состояние сигнала.</a:t>
            </a:r>
            <a:endParaRPr lang="ru-RU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Цифровая технология работает, в отличие от аналоговой, с дискретными, а не непрерывными сигналами. </a:t>
            </a:r>
            <a:endParaRPr lang="ru-RU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Цифровые схемы состоят в основном из 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логических элементов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таких как AND, OR, NOT и др., а также могут быть связаны между собой счётчиками и 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триггерами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Цифровые технологии главным образом используются в вычислительной цифровой электронике, прежде всего компьютерах, в различных областях электротехники, таких как игровые автоматы, робототехника, автоматизация, измерительные приборы, радио- и телекоммуникационные устройства и многих других 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/>
              </a:rPr>
              <a:t>цифровых устройствах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18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 в быту</a:t>
            </a:r>
            <a:r>
              <a:rPr lang="ru-RU" cap="all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4" name="Объект 3" descr="современные цифровые технологии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67690"/>
            <a:ext cx="2215332" cy="1598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450" y="4683790"/>
            <a:ext cx="2001010" cy="1500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07740"/>
            <a:ext cx="3997077" cy="2578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327" y="1226477"/>
            <a:ext cx="3432175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10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Спасение жизней</a:t>
            </a:r>
            <a:r>
              <a:rPr lang="ru-RU" cap="all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4" name="Объект 3" descr="новые цифровые технологии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301208"/>
            <a:ext cx="2304256" cy="142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72" y="2807448"/>
            <a:ext cx="3438128" cy="229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2" y="1151263"/>
            <a:ext cx="2764917" cy="165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https://mhealthrussian.files.wordpress.com/2014/02/digital-healt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00" y="1484784"/>
            <a:ext cx="3993582" cy="224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://serdcemed.ru/wp-content/uploads/2014/06/infark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16496"/>
            <a:ext cx="3416413" cy="265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82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13706"/>
            <a:ext cx="2780652" cy="193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Прорыв в промышленности</a:t>
            </a:r>
            <a:r>
              <a:rPr lang="ru-RU" cap="all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4" name="Объект 3" descr="развитие цифровых технологий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3693790" cy="1717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197" y="1003949"/>
            <a:ext cx="3252771" cy="155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53393"/>
            <a:ext cx="3651719" cy="2058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02" y="4333464"/>
            <a:ext cx="3635611" cy="2272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97" y="2353386"/>
            <a:ext cx="2966721" cy="1952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06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Продвижение бизнеса</a:t>
            </a:r>
            <a:r>
              <a:rPr lang="ru-RU" cap="all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4" name="Объект 3" descr="цифровые информационные технологии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1088"/>
            <a:ext cx="4032448" cy="2410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052736"/>
            <a:ext cx="3350146" cy="223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520" y="2169451"/>
            <a:ext cx="3931915" cy="2558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43000"/>
            <a:ext cx="2286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47633"/>
            <a:ext cx="4258444" cy="284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171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889" y="8531"/>
            <a:ext cx="8856984" cy="2196333"/>
          </a:xfrm>
        </p:spPr>
        <p:txBody>
          <a:bodyPr>
            <a:normAutofit fontScale="90000"/>
          </a:bodyPr>
          <a:lstStyle/>
          <a:p>
            <a:r>
              <a:rPr lang="ru-RU" sz="4900" b="1" cap="all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900" b="1" cap="all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900" b="1" cap="all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Восемь  </a:t>
            </a:r>
            <a:r>
              <a:rPr lang="ru-RU" sz="4900" b="1" cap="all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направлений развития «Цифровой экономики в России»</a:t>
            </a:r>
            <a:r>
              <a:rPr lang="ru-RU" b="1" dirty="0"/>
              <a:t> 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8" y="2204864"/>
            <a:ext cx="6120680" cy="4320481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Государственное регулирование</a:t>
            </a:r>
          </a:p>
          <a:p>
            <a:r>
              <a:rPr lang="ru-RU" b="1" dirty="0" smtClean="0"/>
              <a:t>Информационная инфраструктура</a:t>
            </a:r>
          </a:p>
          <a:p>
            <a:r>
              <a:rPr lang="ru-RU" b="1" dirty="0" smtClean="0"/>
              <a:t>Исследования </a:t>
            </a:r>
            <a:r>
              <a:rPr lang="ru-RU" b="1" dirty="0"/>
              <a:t>и </a:t>
            </a:r>
            <a:r>
              <a:rPr lang="ru-RU" b="1" dirty="0" smtClean="0"/>
              <a:t>разработки</a:t>
            </a:r>
          </a:p>
          <a:p>
            <a:r>
              <a:rPr lang="ru-RU" b="1" dirty="0" smtClean="0"/>
              <a:t>Кадры </a:t>
            </a:r>
            <a:r>
              <a:rPr lang="ru-RU" b="1" dirty="0"/>
              <a:t>и </a:t>
            </a:r>
            <a:r>
              <a:rPr lang="ru-RU" b="1" dirty="0" smtClean="0"/>
              <a:t>образование</a:t>
            </a:r>
          </a:p>
          <a:p>
            <a:r>
              <a:rPr lang="ru-RU" b="1" dirty="0" smtClean="0"/>
              <a:t>Информационная безопасность</a:t>
            </a:r>
          </a:p>
          <a:p>
            <a:r>
              <a:rPr lang="ru-RU" b="1" dirty="0" smtClean="0"/>
              <a:t>Государственное управление</a:t>
            </a:r>
          </a:p>
          <a:p>
            <a:r>
              <a:rPr lang="ru-RU" b="1" dirty="0" smtClean="0"/>
              <a:t>Умный город</a:t>
            </a:r>
          </a:p>
          <a:p>
            <a:r>
              <a:rPr lang="ru-RU" b="1" dirty="0" smtClean="0"/>
              <a:t>Цифровое здравоохранение</a:t>
            </a:r>
            <a:endParaRPr lang="ru-RU" b="1" dirty="0"/>
          </a:p>
          <a:p>
            <a:endParaRPr lang="ru-RU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658" y="2564904"/>
            <a:ext cx="327585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6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836712"/>
            <a:ext cx="9001000" cy="4857403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Блокчейн</a:t>
            </a:r>
            <a:r>
              <a:rPr lang="ru-RU" dirty="0"/>
              <a:t> (цепочка блоков) — это распределённая база данных, у которой устройства хранения данных не подключены к общему серверу. Эта база данных хранит постоянно растущий список упорядоченных записей, называемых блоками. Каждый блок содержит метку времени и ссылку на предыдущий блок.</a:t>
            </a:r>
          </a:p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04"/>
          <a:stretch/>
        </p:blipFill>
        <p:spPr bwMode="auto">
          <a:xfrm>
            <a:off x="4673012" y="3861048"/>
            <a:ext cx="3747754" cy="249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БЛОКЧЕЙН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740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На начало января 2018 года в России зарегистрировано 50 юридических лиц, в названиях которых фигурирует слово "</a:t>
            </a:r>
            <a:r>
              <a:rPr lang="ru-RU" dirty="0" err="1"/>
              <a:t>блокчейн</a:t>
            </a:r>
            <a:r>
              <a:rPr lang="ru-RU" dirty="0"/>
              <a:t>". Они предоставляют широкий спектр услуг - от дополнительного образования детей до разработки программного обеспечения. </a:t>
            </a:r>
            <a:r>
              <a:rPr lang="ru-RU" dirty="0" smtClean="0"/>
              <a:t>Все </a:t>
            </a:r>
            <a:r>
              <a:rPr lang="ru-RU" dirty="0"/>
              <a:t>эксперты сходятся во мнении, что решающим для технологий на базе </a:t>
            </a:r>
            <a:r>
              <a:rPr lang="ru-RU" dirty="0" err="1"/>
              <a:t>блокчейна</a:t>
            </a:r>
            <a:r>
              <a:rPr lang="ru-RU" dirty="0"/>
              <a:t> станет 2018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224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362</Words>
  <Application>Microsoft Office PowerPoint</Application>
  <PresentationFormat>Экран (4:3)</PresentationFormat>
  <Paragraphs>49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Цифровые технологии </vt:lpstr>
      <vt:lpstr>Использование в быту </vt:lpstr>
      <vt:lpstr>Спасение жизней </vt:lpstr>
      <vt:lpstr>Прорыв в промышленности </vt:lpstr>
      <vt:lpstr>Продвижение бизнеса </vt:lpstr>
      <vt:lpstr> Восемь  направлений развития «Цифровой экономики в России»   </vt:lpstr>
      <vt:lpstr>БЛОКЧЕЙН</vt:lpstr>
      <vt:lpstr>Презентация PowerPoint</vt:lpstr>
      <vt:lpstr>Профессии цифрового будущего </vt:lpstr>
      <vt:lpstr>АТЛАС НОВЫХ ПРОФЕССИЙ</vt:lpstr>
      <vt:lpstr>Архитектор виртуальности</vt:lpstr>
      <vt:lpstr>Сетевой юрист</vt:lpstr>
      <vt:lpstr>Цифровой лингвист</vt:lpstr>
      <vt:lpstr>IT-проповедник (IT-евангелист)</vt:lpstr>
      <vt:lpstr>Мир меняется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Sergeeva</dc:creator>
  <cp:lastModifiedBy>Sergeeva</cp:lastModifiedBy>
  <cp:revision>20</cp:revision>
  <dcterms:created xsi:type="dcterms:W3CDTF">2018-02-25T17:47:39Z</dcterms:created>
  <dcterms:modified xsi:type="dcterms:W3CDTF">2018-02-26T18:41:03Z</dcterms:modified>
</cp:coreProperties>
</file>