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b="1" dirty="0" smtClean="0"/>
              <a:t>МОУ «СОШ пос. Уральский»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Фестиваль методических идей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Нестандартные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домашние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задания по биологии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4071942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Калита О. М. </a:t>
            </a:r>
          </a:p>
          <a:p>
            <a:r>
              <a:rPr lang="ru-RU" sz="2400" b="1" dirty="0" smtClean="0"/>
              <a:t>учитель биологии и химии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592933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2022 год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>4. </a:t>
            </a:r>
            <a:b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>Практические работы.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5. </a:t>
            </a:r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600" dirty="0" smtClean="0"/>
              <a:t> </a:t>
            </a:r>
            <a:r>
              <a:rPr lang="ru-RU" sz="2000" dirty="0" smtClean="0">
                <a:solidFill>
                  <a:schemeClr val="accent3"/>
                </a:solidFill>
                <a:latin typeface="Arial Black" pitchFamily="34" charset="0"/>
              </a:rPr>
              <a:t>УКАЖИТЕ </a:t>
            </a:r>
            <a:r>
              <a:rPr lang="ru-RU" sz="2000" dirty="0" smtClean="0">
                <a:solidFill>
                  <a:schemeClr val="accent3"/>
                </a:solidFill>
                <a:latin typeface="Arial Black" pitchFamily="34" charset="0"/>
              </a:rPr>
              <a:t>ПРАВИЛЬНУЮ </a:t>
            </a:r>
            <a:r>
              <a:rPr lang="ru-RU" sz="2000" dirty="0" smtClean="0">
                <a:solidFill>
                  <a:schemeClr val="accent3"/>
                </a:solidFill>
                <a:latin typeface="Arial Black" pitchFamily="34" charset="0"/>
              </a:rPr>
              <a:t>ПОСЛЕДОВАТЕЛЬНОСТЬ</a:t>
            </a:r>
            <a:r>
              <a:rPr lang="ru-RU" sz="2800" b="1" dirty="0" smtClean="0">
                <a:solidFill>
                  <a:schemeClr val="accent3"/>
                </a:solidFill>
                <a:latin typeface="Arial Black" pitchFamily="34" charset="0"/>
              </a:rPr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3429024"/>
          </a:xfrm>
        </p:spPr>
        <p:txBody>
          <a:bodyPr/>
          <a:lstStyle/>
          <a:p>
            <a:r>
              <a:rPr lang="ru-RU" b="1" dirty="0" smtClean="0"/>
              <a:t>Царство Растения </a:t>
            </a:r>
            <a:endParaRPr lang="ru-RU" b="1" dirty="0" smtClean="0"/>
          </a:p>
          <a:p>
            <a:r>
              <a:rPr lang="ru-RU" b="1" dirty="0" smtClean="0"/>
              <a:t>Семейство </a:t>
            </a:r>
            <a:r>
              <a:rPr lang="ru-RU" b="1" dirty="0" smtClean="0"/>
              <a:t>Сложноцветные </a:t>
            </a:r>
            <a:endParaRPr lang="ru-RU" b="1" dirty="0" smtClean="0"/>
          </a:p>
          <a:p>
            <a:r>
              <a:rPr lang="ru-RU" b="1" dirty="0" smtClean="0"/>
              <a:t>Отдел </a:t>
            </a:r>
            <a:r>
              <a:rPr lang="ru-RU" b="1" dirty="0" smtClean="0"/>
              <a:t>Покрытосеменные </a:t>
            </a:r>
            <a:endParaRPr lang="ru-RU" b="1" dirty="0" smtClean="0"/>
          </a:p>
          <a:p>
            <a:r>
              <a:rPr lang="ru-RU" b="1" dirty="0" err="1" smtClean="0"/>
              <a:t>Подцарство</a:t>
            </a:r>
            <a:r>
              <a:rPr lang="ru-RU" b="1" dirty="0" smtClean="0"/>
              <a:t> </a:t>
            </a:r>
            <a:r>
              <a:rPr lang="ru-RU" b="1" dirty="0" smtClean="0"/>
              <a:t>Высшие растения </a:t>
            </a:r>
            <a:endParaRPr lang="ru-RU" b="1" dirty="0" smtClean="0"/>
          </a:p>
          <a:p>
            <a:r>
              <a:rPr lang="ru-RU" b="1" dirty="0" smtClean="0"/>
              <a:t>Ромашка </a:t>
            </a:r>
            <a:r>
              <a:rPr lang="ru-RU" b="1" dirty="0" smtClean="0"/>
              <a:t>аптечная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6. </a:t>
            </a:r>
            <a:b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  <a:t>Н</a:t>
            </a:r>
            <a:r>
              <a:rPr lang="ru-RU" sz="4000" dirty="0" smtClean="0">
                <a:solidFill>
                  <a:schemeClr val="accent3"/>
                </a:solidFill>
                <a:latin typeface="Arial Black" pitchFamily="34" charset="0"/>
              </a:rPr>
              <a:t>айдите лишнее, объясни свой выбор</a:t>
            </a:r>
            <a:endParaRPr lang="ru-RU" sz="40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Дупликация</a:t>
            </a:r>
            <a:r>
              <a:rPr lang="ru-RU" b="1" dirty="0" smtClean="0"/>
              <a:t>, </a:t>
            </a:r>
            <a:r>
              <a:rPr lang="ru-RU" b="1" dirty="0" err="1" smtClean="0"/>
              <a:t>делеция</a:t>
            </a:r>
            <a:r>
              <a:rPr lang="ru-RU" b="1" dirty="0" smtClean="0"/>
              <a:t>, полиплоидия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Тимин</a:t>
            </a:r>
            <a:r>
              <a:rPr lang="ru-RU" b="1" dirty="0" smtClean="0"/>
              <a:t>, </a:t>
            </a:r>
            <a:r>
              <a:rPr lang="ru-RU" b="1" dirty="0" err="1" smtClean="0"/>
              <a:t>дезоксирибоза</a:t>
            </a:r>
            <a:r>
              <a:rPr lang="ru-RU" b="1" dirty="0" smtClean="0"/>
              <a:t>, </a:t>
            </a:r>
            <a:r>
              <a:rPr lang="ru-RU" b="1" dirty="0" err="1" smtClean="0"/>
              <a:t>урацил</a:t>
            </a:r>
            <a:r>
              <a:rPr lang="ru-RU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Гликоген</a:t>
            </a:r>
            <a:r>
              <a:rPr lang="ru-RU" b="1" dirty="0" smtClean="0"/>
              <a:t>, хитин, мальтоза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  <a:t>7. Что общего между парами понятий?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сперматозоид </a:t>
            </a:r>
            <a:r>
              <a:rPr lang="ru-RU" b="1" dirty="0" smtClean="0"/>
              <a:t>– </a:t>
            </a:r>
            <a:r>
              <a:rPr lang="ru-RU" b="1" dirty="0" smtClean="0"/>
              <a:t>яйцеклетка</a:t>
            </a:r>
          </a:p>
          <a:p>
            <a:endParaRPr lang="ru-RU" b="1" dirty="0" smtClean="0"/>
          </a:p>
          <a:p>
            <a:r>
              <a:rPr lang="ru-RU" b="1" dirty="0" smtClean="0"/>
              <a:t>эктодерма </a:t>
            </a:r>
            <a:r>
              <a:rPr lang="ru-RU" b="1" dirty="0" smtClean="0"/>
              <a:t>– мезодерма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фагоцитоз </a:t>
            </a:r>
            <a:r>
              <a:rPr lang="ru-RU" b="1" dirty="0" smtClean="0"/>
              <a:t>– </a:t>
            </a:r>
            <a:r>
              <a:rPr lang="ru-RU" b="1" dirty="0" err="1" smtClean="0"/>
              <a:t>пиноцитоз</a:t>
            </a:r>
            <a:r>
              <a:rPr lang="ru-RU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митоз </a:t>
            </a:r>
            <a:r>
              <a:rPr lang="ru-RU" b="1" dirty="0" smtClean="0"/>
              <a:t>– мейоз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8. </a:t>
            </a:r>
            <a:b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Работа с рисунками.</a:t>
            </a:r>
            <a:endParaRPr lang="ru-RU" dirty="0"/>
          </a:p>
        </p:txBody>
      </p:sp>
      <p:pic>
        <p:nvPicPr>
          <p:cNvPr id="4" name="Содержимое 3" descr="https://pda.litres.ru/static/bookimages/26/03/15/26031524.bin.dir/h/b0000029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928934"/>
            <a:ext cx="351061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4714877" y="3071810"/>
            <a:ext cx="39290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728" y="1785926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1)  подпишите части, обозначенные на рисунке цифрами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  <a:t>Пример 8. </a:t>
            </a:r>
            <a:b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accent3"/>
                </a:solidFill>
                <a:latin typeface="Arial Black" pitchFamily="34" charset="0"/>
              </a:rPr>
              <a:t>Работа с рисунками.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49808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2) Нарисуй несуществующее растение, используя элементы изученных семейств. </a:t>
            </a:r>
            <a:r>
              <a:rPr lang="ru-RU" b="1" dirty="0" smtClean="0"/>
              <a:t>Придумайте название этому </a:t>
            </a:r>
            <a:r>
              <a:rPr lang="ru-RU" b="1" dirty="0" smtClean="0"/>
              <a:t>необычному растению.</a:t>
            </a:r>
          </a:p>
          <a:p>
            <a:pPr>
              <a:buNone/>
            </a:pPr>
            <a:r>
              <a:rPr lang="ru-RU" b="1" dirty="0" smtClean="0"/>
              <a:t>ИЛИ Нарисуй </a:t>
            </a:r>
            <a:r>
              <a:rPr lang="ru-RU" b="1" dirty="0" err="1" smtClean="0"/>
              <a:t>зоошутку</a:t>
            </a:r>
            <a:r>
              <a:rPr lang="ru-RU" b="1" dirty="0" smtClean="0"/>
              <a:t> – необычное насекомое, которого не существует в природе: органы возьмите от разных насекомых. Придумайте название этому необычному </a:t>
            </a:r>
            <a:r>
              <a:rPr lang="ru-RU" b="1" dirty="0" smtClean="0"/>
              <a:t>насекомому.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3) Рисунок с намеренно допущенной биологической ошибкой.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Пример 8. </a:t>
            </a:r>
            <a:b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4400" b="1" dirty="0" smtClean="0">
                <a:solidFill>
                  <a:schemeClr val="accent3"/>
                </a:solidFill>
                <a:latin typeface="Arial Black" pitchFamily="34" charset="0"/>
              </a:rPr>
              <a:t>Работа с рисунками.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3643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4) тематические рисунки: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Правила поведения в лесу.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Берегите птиц!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Охрана животных.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Моё любимое животное/растение.</a:t>
            </a:r>
          </a:p>
          <a:p>
            <a:pPr lvl="8"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К </a:t>
            </a:r>
            <a:r>
              <a:rPr lang="ru-RU" sz="4000" b="1" dirty="0" smtClean="0"/>
              <a:t>урокам изучения нового материала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 smtClean="0"/>
              <a:t>Выделение </a:t>
            </a:r>
            <a:r>
              <a:rPr lang="ru-RU" dirty="0" smtClean="0"/>
              <a:t>главного </a:t>
            </a:r>
            <a:r>
              <a:rPr lang="ru-RU" dirty="0" smtClean="0"/>
              <a:t>в тексте</a:t>
            </a:r>
          </a:p>
          <a:p>
            <a:pPr lvl="0" fontAlgn="base"/>
            <a:r>
              <a:rPr lang="ru-RU" dirty="0" smtClean="0"/>
              <a:t>Доработка материалов урока составлением рисунков, чертежей, схем, таблиц</a:t>
            </a:r>
          </a:p>
          <a:p>
            <a:pPr lvl="0" fontAlgn="base"/>
            <a:r>
              <a:rPr lang="ru-RU" dirty="0" smtClean="0"/>
              <a:t>Сбор материалов из дополнительных источников</a:t>
            </a:r>
          </a:p>
          <a:p>
            <a:pPr lvl="0" fontAlgn="base"/>
            <a:r>
              <a:rPr lang="ru-RU" dirty="0" smtClean="0"/>
              <a:t>Заполнение пропущенных слов</a:t>
            </a:r>
          </a:p>
          <a:p>
            <a:pPr lvl="0" fontAlgn="base"/>
            <a:r>
              <a:rPr lang="ru-RU" dirty="0" smtClean="0"/>
              <a:t>Дать определение</a:t>
            </a:r>
          </a:p>
          <a:p>
            <a:pPr lvl="0" fontAlgn="base"/>
            <a:r>
              <a:rPr lang="ru-RU" dirty="0" smtClean="0"/>
              <a:t>Составить </a:t>
            </a:r>
            <a:r>
              <a:rPr lang="ru-RU" dirty="0" err="1" smtClean="0"/>
              <a:t>синквейн</a:t>
            </a:r>
            <a:endParaRPr lang="ru-RU" dirty="0" smtClean="0"/>
          </a:p>
          <a:p>
            <a:pPr lvl="0" fontAlgn="base"/>
            <a:r>
              <a:rPr lang="ru-RU" dirty="0" smtClean="0"/>
              <a:t>Тестовые задания (Ответы да/нет, с вариантами </a:t>
            </a:r>
            <a:r>
              <a:rPr lang="ru-RU" dirty="0" smtClean="0"/>
              <a:t>ответа и т.д.)</a:t>
            </a:r>
            <a:endParaRPr lang="ru-RU" dirty="0" smtClean="0"/>
          </a:p>
          <a:p>
            <a:pPr lvl="0" fontAlgn="base"/>
            <a:r>
              <a:rPr lang="ru-RU" dirty="0" smtClean="0"/>
              <a:t>Работа с карточкой</a:t>
            </a:r>
          </a:p>
          <a:p>
            <a:pPr lvl="0" fontAlgn="base"/>
            <a:r>
              <a:rPr lang="ru-RU" dirty="0" smtClean="0"/>
              <a:t>Исторический портрет ученого </a:t>
            </a:r>
            <a:r>
              <a:rPr lang="ru-RU" dirty="0" smtClean="0"/>
              <a:t>(биография</a:t>
            </a:r>
            <a:r>
              <a:rPr lang="ru-RU" dirty="0" smtClean="0"/>
              <a:t>, д</a:t>
            </a:r>
            <a:r>
              <a:rPr lang="ru-RU" dirty="0" smtClean="0"/>
              <a:t>остижения</a:t>
            </a:r>
            <a:r>
              <a:rPr lang="ru-RU" dirty="0" smtClean="0"/>
              <a:t>, </a:t>
            </a:r>
            <a:r>
              <a:rPr lang="ru-RU" dirty="0" smtClean="0"/>
              <a:t>ошибки</a:t>
            </a:r>
            <a:r>
              <a:rPr lang="ru-RU" dirty="0" smtClean="0"/>
              <a:t>, </a:t>
            </a:r>
            <a:r>
              <a:rPr lang="ru-RU" dirty="0" smtClean="0"/>
              <a:t>значение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 урокам обобщения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 smtClean="0"/>
              <a:t>Ответы на поставленные вопросы</a:t>
            </a:r>
          </a:p>
          <a:p>
            <a:pPr lvl="0" fontAlgn="base"/>
            <a:r>
              <a:rPr lang="ru-RU" dirty="0" smtClean="0"/>
              <a:t>Подготовка к ответу по заданию и готовому плану</a:t>
            </a:r>
          </a:p>
          <a:p>
            <a:pPr lvl="0" fontAlgn="base"/>
            <a:r>
              <a:rPr lang="ru-RU" dirty="0" smtClean="0"/>
              <a:t>Самостоятельное составление плана ответа по какой-то теме или подготовка по этому плану</a:t>
            </a:r>
          </a:p>
          <a:p>
            <a:pPr lvl="0" fontAlgn="base"/>
            <a:r>
              <a:rPr lang="ru-RU" dirty="0" smtClean="0"/>
              <a:t>Выделение в тексте основного и второстепенного материала</a:t>
            </a:r>
          </a:p>
          <a:p>
            <a:pPr lvl="0" fontAlgn="base"/>
            <a:r>
              <a:rPr lang="ru-RU" dirty="0" smtClean="0"/>
              <a:t>Подборка дополнительного материала по теме</a:t>
            </a:r>
          </a:p>
          <a:p>
            <a:pPr lvl="0" fontAlgn="base"/>
            <a:r>
              <a:rPr lang="ru-RU" dirty="0" smtClean="0"/>
              <a:t>Кроссворд</a:t>
            </a:r>
          </a:p>
          <a:p>
            <a:pPr lvl="0" fontAlgn="base"/>
            <a:r>
              <a:rPr lang="ru-RU" dirty="0" smtClean="0"/>
              <a:t>Установить соответствие — сопоставление дат и событий, процессов и участников, растений и </a:t>
            </a:r>
            <a:r>
              <a:rPr lang="ru-RU" dirty="0" err="1" smtClean="0"/>
              <a:t>семеств</a:t>
            </a:r>
            <a:r>
              <a:rPr lang="ru-RU" dirty="0" smtClean="0"/>
              <a:t>, животных и типов/классов</a:t>
            </a:r>
          </a:p>
          <a:p>
            <a:pPr lvl="0" fontAlgn="base"/>
            <a:r>
              <a:rPr lang="ru-RU" dirty="0" smtClean="0"/>
              <a:t>Дать оценку событию</a:t>
            </a:r>
          </a:p>
          <a:p>
            <a:pPr lvl="0" fontAlgn="base"/>
            <a:r>
              <a:rPr lang="ru-RU" dirty="0" smtClean="0"/>
              <a:t>Варианты </a:t>
            </a:r>
            <a:r>
              <a:rPr lang="ru-RU" dirty="0" smtClean="0"/>
              <a:t>– а допустим ,что…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3684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 урокам обучения применять знания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smtClean="0"/>
              <a:t>Практические работы (изготовление пособий, карточек, </a:t>
            </a:r>
            <a:r>
              <a:rPr lang="ru-RU" dirty="0" smtClean="0"/>
              <a:t>таблиц, моделей)</a:t>
            </a:r>
            <a:endParaRPr lang="ru-RU" dirty="0" smtClean="0"/>
          </a:p>
          <a:p>
            <a:pPr lvl="0" fontAlgn="base"/>
            <a:r>
              <a:rPr lang="ru-RU" dirty="0" smtClean="0"/>
              <a:t>Лабораторные работы</a:t>
            </a:r>
          </a:p>
          <a:p>
            <a:pPr lvl="0" fontAlgn="base"/>
            <a:r>
              <a:rPr lang="ru-RU" dirty="0" smtClean="0"/>
              <a:t>Полевая практика (на живых объектах или в естественной среде)</a:t>
            </a:r>
          </a:p>
          <a:p>
            <a:pPr lvl="0" fontAlgn="base"/>
            <a:r>
              <a:rPr lang="ru-RU" dirty="0" smtClean="0"/>
              <a:t>Решение задач (а также нестандартных и задач с </a:t>
            </a:r>
            <a:r>
              <a:rPr lang="ru-RU" dirty="0" err="1" smtClean="0"/>
              <a:t>межпредметными</a:t>
            </a:r>
            <a:r>
              <a:rPr lang="ru-RU" dirty="0" smtClean="0"/>
              <a:t> связями)</a:t>
            </a:r>
          </a:p>
          <a:p>
            <a:pPr lvl="0" fontAlgn="base"/>
            <a:r>
              <a:rPr lang="ru-RU" dirty="0" smtClean="0"/>
              <a:t>Самостоятельное составление задач, тестовых заданий, формулировка </a:t>
            </a:r>
            <a:r>
              <a:rPr lang="ru-RU" dirty="0" smtClean="0"/>
              <a:t>вопросов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200" b="1" dirty="0" smtClean="0"/>
              <a:t>К урокам контроля и проверки знаний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smtClean="0"/>
              <a:t>Письменные ответы на вопросы</a:t>
            </a:r>
          </a:p>
          <a:p>
            <a:pPr lvl="0" fontAlgn="base"/>
            <a:r>
              <a:rPr lang="ru-RU" dirty="0" smtClean="0"/>
              <a:t>Домашняя контрольная работа</a:t>
            </a:r>
          </a:p>
          <a:p>
            <a:pPr lvl="0" fontAlgn="base"/>
            <a:r>
              <a:rPr lang="ru-RU" dirty="0" smtClean="0"/>
              <a:t>Решение нестандартных задач</a:t>
            </a:r>
          </a:p>
          <a:p>
            <a:pPr lvl="0" fontAlgn="base"/>
            <a:r>
              <a:rPr lang="ru-RU" dirty="0" smtClean="0"/>
              <a:t>Работа с карточкой</a:t>
            </a:r>
          </a:p>
          <a:p>
            <a:pPr lvl="0" fontAlgn="base"/>
            <a:r>
              <a:rPr lang="ru-RU" dirty="0" smtClean="0"/>
              <a:t>Проблемные вопросы</a:t>
            </a:r>
          </a:p>
          <a:p>
            <a:pPr lvl="0" fontAlgn="base"/>
            <a:r>
              <a:rPr lang="ru-RU" dirty="0" smtClean="0"/>
              <a:t>Установить последовательность событий</a:t>
            </a:r>
          </a:p>
          <a:p>
            <a:pPr lvl="0" fontAlgn="base"/>
            <a:r>
              <a:rPr lang="ru-RU" dirty="0" smtClean="0"/>
              <a:t>Установить соответствие</a:t>
            </a:r>
          </a:p>
          <a:p>
            <a:pPr lvl="0" fontAlgn="base"/>
            <a:r>
              <a:rPr lang="ru-RU" dirty="0" smtClean="0"/>
              <a:t>Аргументировать заданное утверждение</a:t>
            </a:r>
          </a:p>
          <a:p>
            <a:pPr lvl="0" fontAlgn="base"/>
            <a:r>
              <a:rPr lang="ru-RU" dirty="0" smtClean="0"/>
              <a:t>Сравнить несколько событий, определить важность влияния того или иного события на процесс в целом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>Пример 1. </a:t>
            </a:r>
            <a:r>
              <a:rPr lang="ru-RU" sz="3600" b="1" dirty="0" err="1" smtClean="0">
                <a:solidFill>
                  <a:schemeClr val="accent3"/>
                </a:solidFill>
                <a:latin typeface="Arial Black" pitchFamily="34" charset="0"/>
              </a:rPr>
              <a:t>Синквейн</a:t>
            </a:r>
            <a:r>
              <a:rPr lang="ru-RU" sz="3600" b="1" dirty="0" smtClean="0">
                <a:solidFill>
                  <a:schemeClr val="accent3"/>
                </a:solidFill>
                <a:latin typeface="Arial Black" pitchFamily="34" charset="0"/>
              </a:rPr>
              <a:t>. </a:t>
            </a:r>
            <a:endParaRPr lang="ru-RU" sz="3600" b="1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1-я </a:t>
            </a:r>
            <a:r>
              <a:rPr lang="ru-RU" dirty="0" smtClean="0"/>
              <a:t>строка: название </a:t>
            </a:r>
            <a:r>
              <a:rPr lang="ru-RU" dirty="0" err="1" smtClean="0"/>
              <a:t>синквейна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2-я </a:t>
            </a:r>
            <a:r>
              <a:rPr lang="ru-RU" dirty="0" smtClean="0"/>
              <a:t>строка: два прилагательных </a:t>
            </a:r>
            <a:endParaRPr lang="ru-RU" dirty="0" smtClean="0"/>
          </a:p>
          <a:p>
            <a:r>
              <a:rPr lang="ru-RU" dirty="0" smtClean="0"/>
              <a:t>3-я </a:t>
            </a:r>
            <a:r>
              <a:rPr lang="ru-RU" dirty="0" smtClean="0"/>
              <a:t>строка: три глагола </a:t>
            </a:r>
            <a:endParaRPr lang="ru-RU" dirty="0" smtClean="0"/>
          </a:p>
          <a:p>
            <a:r>
              <a:rPr lang="ru-RU" dirty="0" smtClean="0"/>
              <a:t>4-я </a:t>
            </a:r>
            <a:r>
              <a:rPr lang="ru-RU" dirty="0" smtClean="0"/>
              <a:t>строка: фраза на тему </a:t>
            </a:r>
            <a:r>
              <a:rPr lang="ru-RU" dirty="0" err="1" smtClean="0"/>
              <a:t>синквейна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5-я </a:t>
            </a:r>
            <a:r>
              <a:rPr lang="ru-RU" dirty="0" smtClean="0"/>
              <a:t>строка: существительное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6"/>
                </a:solidFill>
              </a:rPr>
              <a:t>(</a:t>
            </a:r>
            <a:r>
              <a:rPr lang="ru-RU" dirty="0" smtClean="0">
                <a:solidFill>
                  <a:schemeClr val="accent6"/>
                </a:solidFill>
              </a:rPr>
              <a:t>Задание на развитие комплексного восприятия, умения выделять главное)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Пример 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2. 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Изготовление моделей.</a:t>
            </a:r>
            <a:endParaRPr lang="ru-RU" sz="32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Сделай модель цветка из картона и бумаги. </a:t>
            </a:r>
            <a:endParaRPr lang="ru-RU" b="1" dirty="0" smtClean="0"/>
          </a:p>
          <a:p>
            <a:r>
              <a:rPr lang="ru-RU" b="1" dirty="0" smtClean="0"/>
              <a:t>Сделай модель цветка из пластиковых бутылок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Сделай модель клетки (растений, животных, бактерий или грибов) из пластилина и картона.</a:t>
            </a:r>
          </a:p>
          <a:p>
            <a:r>
              <a:rPr lang="ru-RU" b="1" dirty="0" smtClean="0"/>
              <a:t>Сделай модель </a:t>
            </a:r>
            <a:r>
              <a:rPr lang="ru-RU" b="1" dirty="0" err="1" smtClean="0"/>
              <a:t>Дондерса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928670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Пример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 3. </a:t>
            </a:r>
            <a:r>
              <a:rPr lang="ru-RU" sz="3200" dirty="0" smtClean="0">
                <a:solidFill>
                  <a:schemeClr val="accent3"/>
                </a:solidFill>
                <a:latin typeface="Arial Black" pitchFamily="34" charset="0"/>
              </a:rPr>
              <a:t> </a:t>
            </a:r>
            <a:br>
              <a:rPr lang="ru-RU" sz="3200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Сочини 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сказку о 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…</a:t>
            </a:r>
            <a:endParaRPr lang="ru-RU" sz="32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428868"/>
            <a:ext cx="7498080" cy="26432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растениях;</a:t>
            </a:r>
          </a:p>
          <a:p>
            <a:r>
              <a:rPr lang="ru-RU" b="1" dirty="0" smtClean="0"/>
              <a:t>животных;</a:t>
            </a:r>
          </a:p>
          <a:p>
            <a:r>
              <a:rPr lang="ru-RU" b="1" dirty="0" smtClean="0"/>
              <a:t>цветке;</a:t>
            </a:r>
          </a:p>
          <a:p>
            <a:r>
              <a:rPr lang="ru-RU" b="1" dirty="0" smtClean="0"/>
              <a:t>клетках крови;</a:t>
            </a:r>
          </a:p>
          <a:p>
            <a:r>
              <a:rPr lang="ru-RU" b="1" dirty="0" smtClean="0"/>
              <a:t>вирусах, бактериях и др.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862150" cy="12858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Пример 3</a:t>
            </a: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.</a:t>
            </a:r>
            <a:b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Arial Black" pitchFamily="34" charset="0"/>
              </a:rPr>
              <a:t>Сочини рассказ: «А что, если…»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85860"/>
            <a:ext cx="7498080" cy="1785950"/>
          </a:xfrm>
        </p:spPr>
        <p:txBody>
          <a:bodyPr/>
          <a:lstStyle/>
          <a:p>
            <a:r>
              <a:rPr lang="ru-RU" b="1" dirty="0" smtClean="0"/>
              <a:t>На Земле исчезнут все растения?</a:t>
            </a:r>
          </a:p>
          <a:p>
            <a:r>
              <a:rPr lang="ru-RU" b="1" dirty="0" smtClean="0"/>
              <a:t>Среди животных не будет хищников? и т.д.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314324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/>
                </a:solidFill>
                <a:latin typeface="Arial Black" pitchFamily="34" charset="0"/>
              </a:rPr>
              <a:t>Используя только прилагательные составь описание: </a:t>
            </a:r>
            <a:endParaRPr lang="ru-RU" sz="28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4214819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Амёбы обыкновенной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Пчелы медоносной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Одуванчика полевого и др.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491</Words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МОУ «СОШ пос. Уральский» Фестиваль методических идей</vt:lpstr>
      <vt:lpstr> К урокам изучения нового материала </vt:lpstr>
      <vt:lpstr>К урокам обобщения </vt:lpstr>
      <vt:lpstr>К урокам обучения применять знания </vt:lpstr>
      <vt:lpstr>К урокам контроля и проверки знаний</vt:lpstr>
      <vt:lpstr>Пример 1. Синквейн. </vt:lpstr>
      <vt:lpstr>Пример 2.  Изготовление моделей.</vt:lpstr>
      <vt:lpstr>Пример 3.   Сочини сказку о …</vt:lpstr>
      <vt:lpstr>Пример 3. Сочини рассказ: «А что, если…» </vt:lpstr>
      <vt:lpstr>Пример 4.  Практические работы.</vt:lpstr>
      <vt:lpstr>Пример 5.   УКАЖИТЕ ПРАВИЛЬНУЮ ПОСЛЕДОВАТЕЛЬНОСТЬ.</vt:lpstr>
      <vt:lpstr>Пример 6.  Найдите лишнее, объясни свой выбор</vt:lpstr>
      <vt:lpstr>Пример 7. Что общего между парами понятий?</vt:lpstr>
      <vt:lpstr>Пример 8.  Работа с рисунками.</vt:lpstr>
      <vt:lpstr>Пример 8.  Работа с рисунками.</vt:lpstr>
      <vt:lpstr>Пример 8.  Работа с рисунками.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голик саша</dc:creator>
  <cp:lastModifiedBy>user</cp:lastModifiedBy>
  <cp:revision>16</cp:revision>
  <dcterms:created xsi:type="dcterms:W3CDTF">2022-03-01T17:38:26Z</dcterms:created>
  <dcterms:modified xsi:type="dcterms:W3CDTF">2022-03-01T19:55:41Z</dcterms:modified>
</cp:coreProperties>
</file>