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8"/>
  </p:notesMasterIdLst>
  <p:sldIdLst>
    <p:sldId id="256" r:id="rId2"/>
    <p:sldId id="276" r:id="rId3"/>
    <p:sldId id="277" r:id="rId4"/>
    <p:sldId id="278" r:id="rId5"/>
    <p:sldId id="279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80" r:id="rId14"/>
    <p:sldId id="281" r:id="rId15"/>
    <p:sldId id="264" r:id="rId16"/>
    <p:sldId id="267" r:id="rId17"/>
    <p:sldId id="269" r:id="rId18"/>
    <p:sldId id="268" r:id="rId19"/>
    <p:sldId id="265" r:id="rId20"/>
    <p:sldId id="270" r:id="rId21"/>
    <p:sldId id="271" r:id="rId22"/>
    <p:sldId id="272" r:id="rId23"/>
    <p:sldId id="273" r:id="rId24"/>
    <p:sldId id="282" r:id="rId25"/>
    <p:sldId id="274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561" autoAdjust="0"/>
  </p:normalViewPr>
  <p:slideViewPr>
    <p:cSldViewPr>
      <p:cViewPr varScale="1">
        <p:scale>
          <a:sx n="87" d="100"/>
          <a:sy n="87" d="100"/>
        </p:scale>
        <p:origin x="10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E88C4-54F7-465A-83AB-8C91360373E2}" type="datetimeFigureOut">
              <a:rPr lang="ru-RU" smtClean="0"/>
              <a:pPr/>
              <a:t>14.02.2017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5E82D-FB69-4B6B-BBFC-6C5A028FC1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546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5E82D-FB69-4B6B-BBFC-6C5A028FC10F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14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2/14/2017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26.wmf"/><Relationship Id="rId3" Type="http://schemas.openxmlformats.org/officeDocument/2006/relationships/audio" Target="../media/audio1.wav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24.wmf"/><Relationship Id="rId14" Type="http://schemas.openxmlformats.org/officeDocument/2006/relationships/image" Target="../media/image2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3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45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42.wmf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4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43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 descr="image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505200"/>
            <a:ext cx="4267200" cy="2890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3400" y="187741"/>
            <a:ext cx="5562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Нестандартные способы решения квадратных уравнений</a:t>
            </a:r>
            <a:endParaRPr lang="ru-RU" sz="40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343400" y="3922978"/>
            <a:ext cx="4572000" cy="2529923"/>
          </a:xfrm>
          <a:prstGeom prst="rect">
            <a:avLst/>
          </a:prstGeom>
        </p:spPr>
        <p:txBody>
          <a:bodyPr>
            <a:spAutoFit/>
          </a:bodyPr>
          <a:lstStyle/>
          <a:p>
            <a:pPr marR="45720" lvl="0" algn="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400" b="1" i="1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/>
                <a:cs typeface="Times New Roman" pitchFamily="18" charset="0"/>
              </a:rPr>
              <a:t>Автор</a:t>
            </a:r>
            <a:r>
              <a:rPr lang="ru-RU" sz="2400" b="1" i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/>
                <a:cs typeface="Times New Roman" pitchFamily="18" charset="0"/>
              </a:rPr>
              <a:t>:</a:t>
            </a:r>
            <a:endParaRPr lang="ru-RU" sz="2400" b="1" i="1" dirty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nstantia"/>
              <a:cs typeface="Times New Roman" pitchFamily="18" charset="0"/>
            </a:endParaRPr>
          </a:p>
          <a:p>
            <a:pPr marR="45720" lvl="0" algn="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400" b="1" i="1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/>
                <a:cs typeface="Times New Roman" pitchFamily="18" charset="0"/>
              </a:rPr>
              <a:t>учащаяся 9 </a:t>
            </a:r>
            <a:r>
              <a:rPr lang="ru-RU" sz="2400" b="1" i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/>
                <a:cs typeface="Times New Roman" pitchFamily="18" charset="0"/>
              </a:rPr>
              <a:t>а </a:t>
            </a:r>
            <a:r>
              <a:rPr lang="ru-RU" sz="2400" b="1" i="1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/>
                <a:cs typeface="Times New Roman" pitchFamily="18" charset="0"/>
              </a:rPr>
              <a:t>класса</a:t>
            </a:r>
          </a:p>
          <a:p>
            <a:pPr marR="45720" lvl="0" algn="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ru-RU" sz="1400" b="1" i="1" dirty="0">
              <a:ln w="12700">
                <a:solidFill>
                  <a:srgbClr val="DBF5F9">
                    <a:satMod val="155000"/>
                  </a:srgb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nstantia"/>
            </a:endParaRPr>
          </a:p>
          <a:p>
            <a:pPr marR="45720" lvl="0" algn="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000" b="1" i="1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/>
                <a:cs typeface="Times New Roman" pitchFamily="18" charset="0"/>
              </a:rPr>
              <a:t>Руководитель работы:</a:t>
            </a:r>
          </a:p>
          <a:p>
            <a:pPr marR="45720" lvl="0" algn="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000" b="1" i="1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/>
                <a:cs typeface="Times New Roman" pitchFamily="18" charset="0"/>
              </a:rPr>
              <a:t> </a:t>
            </a:r>
            <a:r>
              <a:rPr lang="ru-RU" sz="2000" b="1" i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/>
                <a:cs typeface="Times New Roman" pitchFamily="18" charset="0"/>
              </a:rPr>
              <a:t>Фирсова Дарья Евгеньевна</a:t>
            </a:r>
            <a:endParaRPr lang="ru-RU" sz="2000" b="1" i="1" dirty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nstantia"/>
              <a:cs typeface="Times New Roman" pitchFamily="18" charset="0"/>
            </a:endParaRPr>
          </a:p>
          <a:p>
            <a:pPr marR="45720" lvl="0" algn="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000" b="1" i="1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nstantia"/>
                <a:cs typeface="Times New Roman" pitchFamily="18" charset="0"/>
              </a:rPr>
              <a:t>учитель математики </a:t>
            </a:r>
          </a:p>
          <a:p>
            <a:pPr marR="45720" lvl="0" algn="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ru-RU" sz="1400" b="1" dirty="0">
              <a:ln w="12700">
                <a:solidFill>
                  <a:srgbClr val="DBF5F9">
                    <a:satMod val="155000"/>
                  </a:srgbClr>
                </a:solidFill>
                <a:prstDash val="solid"/>
              </a:ln>
              <a:solidFill>
                <a:srgbClr val="04617B">
                  <a:lumMod val="20000"/>
                  <a:lumOff val="80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91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</a:rPr>
              <a:t>Квадратные уравнения в Древней Азии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" y="1524000"/>
            <a:ext cx="876300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/>
              <a:t>Вот как решал это уравнение среднеазиатский ученый </a:t>
            </a:r>
            <a:r>
              <a:rPr lang="ru-RU" sz="2000" i="1" dirty="0" err="1" smtClean="0"/>
              <a:t>ал-Хорезми</a:t>
            </a:r>
            <a:r>
              <a:rPr lang="ru-RU" sz="2000" i="1" dirty="0" smtClean="0"/>
              <a:t>:</a:t>
            </a:r>
          </a:p>
          <a:p>
            <a:r>
              <a:rPr lang="ru-RU" sz="2000" i="1" dirty="0" smtClean="0"/>
              <a:t>Он писал : "Правило таково: </a:t>
            </a:r>
          </a:p>
          <a:p>
            <a:r>
              <a:rPr lang="ru-RU" sz="2000" i="1" dirty="0" smtClean="0"/>
              <a:t> раздвои число корней,                                                                        </a:t>
            </a:r>
            <a:r>
              <a:rPr lang="ru-RU" sz="2000" b="1" i="1" dirty="0" smtClean="0">
                <a:solidFill>
                  <a:srgbClr val="FF0000"/>
                </a:solidFill>
              </a:rPr>
              <a:t>х=2х</a:t>
            </a:r>
            <a:r>
              <a:rPr lang="en-US" sz="2000" b="1" i="1" dirty="0" smtClean="0">
                <a:solidFill>
                  <a:srgbClr val="FF0000"/>
                </a:solidFill>
                <a:cs typeface="Arial" charset="0"/>
              </a:rPr>
              <a:t>·</a:t>
            </a:r>
            <a:r>
              <a:rPr lang="ru-RU" sz="2000" b="1" i="1" dirty="0" smtClean="0">
                <a:solidFill>
                  <a:srgbClr val="FF0000"/>
                </a:solidFill>
                <a:cs typeface="Arial" charset="0"/>
              </a:rPr>
              <a:t>5</a:t>
            </a:r>
            <a:endParaRPr lang="en-US" sz="2000" b="1" i="1" dirty="0" smtClean="0">
              <a:solidFill>
                <a:srgbClr val="FF0000"/>
              </a:solidFill>
              <a:cs typeface="Arial" charset="0"/>
            </a:endParaRPr>
          </a:p>
          <a:p>
            <a:r>
              <a:rPr lang="ru-RU" sz="2000" i="1" dirty="0" smtClean="0"/>
              <a:t>получите  в этой задаче пять,                                   </a:t>
            </a:r>
            <a:r>
              <a:rPr lang="ru-RU" sz="2000" i="1" dirty="0" smtClean="0">
                <a:solidFill>
                  <a:srgbClr val="FF0000"/>
                </a:solidFill>
              </a:rPr>
              <a:t>                           </a:t>
            </a:r>
            <a:r>
              <a:rPr lang="ru-RU" sz="2000" b="1" i="1" dirty="0" smtClean="0">
                <a:solidFill>
                  <a:srgbClr val="FF0000"/>
                </a:solidFill>
              </a:rPr>
              <a:t>5</a:t>
            </a:r>
          </a:p>
          <a:p>
            <a:r>
              <a:rPr lang="ru-RU" sz="2000" i="1" dirty="0" smtClean="0"/>
              <a:t>умножь на это равное ему, будет двадцать пять,                        </a:t>
            </a:r>
            <a:r>
              <a:rPr lang="ru-RU" sz="2000" b="1" i="1" dirty="0" smtClean="0">
                <a:solidFill>
                  <a:srgbClr val="FF0000"/>
                </a:solidFill>
              </a:rPr>
              <a:t>5</a:t>
            </a:r>
            <a:r>
              <a:rPr lang="en-US" sz="2000" b="1" i="1" dirty="0" smtClean="0">
                <a:solidFill>
                  <a:srgbClr val="FF0000"/>
                </a:solidFill>
              </a:rPr>
              <a:t>·</a:t>
            </a:r>
            <a:r>
              <a:rPr lang="ru-RU" sz="2000" b="1" i="1" dirty="0" smtClean="0">
                <a:solidFill>
                  <a:srgbClr val="FF0000"/>
                </a:solidFill>
              </a:rPr>
              <a:t>5=25</a:t>
            </a:r>
          </a:p>
          <a:p>
            <a:r>
              <a:rPr lang="ru-RU" sz="2000" i="1" dirty="0" smtClean="0"/>
              <a:t>прибавь это к тридцати девяти,                                                     </a:t>
            </a:r>
            <a:r>
              <a:rPr lang="ru-RU" sz="2000" b="1" i="1" dirty="0" smtClean="0">
                <a:solidFill>
                  <a:srgbClr val="FF0000"/>
                </a:solidFill>
              </a:rPr>
              <a:t>25+39</a:t>
            </a:r>
          </a:p>
          <a:p>
            <a:r>
              <a:rPr lang="ru-RU" sz="2000" i="1" dirty="0" smtClean="0"/>
              <a:t>будет шестьдесят четыре,                                                                 </a:t>
            </a:r>
            <a:r>
              <a:rPr lang="ru-RU" sz="2000" b="1" i="1" dirty="0" smtClean="0">
                <a:solidFill>
                  <a:srgbClr val="FF0000"/>
                </a:solidFill>
              </a:rPr>
              <a:t>64</a:t>
            </a:r>
            <a:r>
              <a:rPr lang="ru-RU" sz="2000" i="1" dirty="0" smtClean="0"/>
              <a:t>               </a:t>
            </a:r>
          </a:p>
          <a:p>
            <a:r>
              <a:rPr lang="ru-RU" sz="2000" i="1" dirty="0" smtClean="0"/>
              <a:t>извлеки из этого корень, будет восемь,                                              </a:t>
            </a:r>
            <a:r>
              <a:rPr lang="ru-RU" sz="2000" b="1" i="1" dirty="0" smtClean="0">
                <a:solidFill>
                  <a:srgbClr val="FF0000"/>
                </a:solidFill>
              </a:rPr>
              <a:t>8</a:t>
            </a:r>
            <a:r>
              <a:rPr lang="ru-RU" sz="2000" i="1" dirty="0" smtClean="0"/>
              <a:t> </a:t>
            </a:r>
          </a:p>
          <a:p>
            <a:r>
              <a:rPr lang="ru-RU" sz="2000" i="1" dirty="0" smtClean="0"/>
              <a:t>и вычти из этого половину числа корней, т.е.пять,                        </a:t>
            </a:r>
            <a:r>
              <a:rPr lang="ru-RU" sz="2000" b="1" i="1" dirty="0" smtClean="0">
                <a:solidFill>
                  <a:srgbClr val="FF0000"/>
                </a:solidFill>
              </a:rPr>
              <a:t>8-5</a:t>
            </a:r>
          </a:p>
          <a:p>
            <a:r>
              <a:rPr lang="ru-RU" sz="2000" i="1" dirty="0" smtClean="0"/>
              <a:t> останется                                                                                              </a:t>
            </a:r>
            <a:r>
              <a:rPr lang="ru-RU" sz="2000" b="1" i="1" dirty="0" smtClean="0">
                <a:solidFill>
                  <a:srgbClr val="FF0000"/>
                </a:solidFill>
              </a:rPr>
              <a:t>3</a:t>
            </a:r>
            <a:r>
              <a:rPr lang="ru-RU" sz="2000" i="1" dirty="0" smtClean="0"/>
              <a:t> </a:t>
            </a:r>
          </a:p>
          <a:p>
            <a:r>
              <a:rPr lang="ru-RU" sz="2000" i="1" dirty="0" smtClean="0"/>
              <a:t>это будет корень квадрата , который ты искал."</a:t>
            </a:r>
          </a:p>
          <a:p>
            <a:r>
              <a:rPr lang="ru-RU" sz="2000" i="1" dirty="0" smtClean="0"/>
              <a:t>А второй корень ? Второй корень не находили, так как отрицательные числа не были известны.</a:t>
            </a:r>
          </a:p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10000" y="1066800"/>
            <a:ext cx="213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accent2"/>
                </a:solidFill>
              </a:rPr>
              <a:t>х</a:t>
            </a:r>
            <a:r>
              <a:rPr lang="ru-RU" sz="2400" b="1" i="1" baseline="30000" dirty="0" smtClean="0">
                <a:solidFill>
                  <a:schemeClr val="accent2"/>
                </a:solidFill>
              </a:rPr>
              <a:t>2</a:t>
            </a:r>
            <a:r>
              <a:rPr lang="ru-RU" sz="2400" b="1" i="1" dirty="0" smtClean="0">
                <a:solidFill>
                  <a:schemeClr val="accent2"/>
                </a:solidFill>
              </a:rPr>
              <a:t> +10 </a:t>
            </a:r>
            <a:r>
              <a:rPr lang="ru-RU" sz="2400" b="1" i="1" dirty="0" err="1" smtClean="0">
                <a:solidFill>
                  <a:schemeClr val="accent2"/>
                </a:solidFill>
              </a:rPr>
              <a:t>х</a:t>
            </a:r>
            <a:r>
              <a:rPr lang="ru-RU" sz="2400" b="1" i="1" dirty="0" smtClean="0">
                <a:solidFill>
                  <a:schemeClr val="accent2"/>
                </a:solidFill>
              </a:rPr>
              <a:t> = 39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</a:rPr>
              <a:t>Квадратные уравнения в Европе </a:t>
            </a:r>
            <a:r>
              <a:rPr lang="en-US" sz="2800" b="1" i="1" dirty="0" smtClean="0">
                <a:solidFill>
                  <a:srgbClr val="002060"/>
                </a:solidFill>
              </a:rPr>
              <a:t>XIII-XVII </a:t>
            </a:r>
            <a:r>
              <a:rPr lang="ru-RU" sz="2800" b="1" i="1" dirty="0" smtClean="0">
                <a:solidFill>
                  <a:srgbClr val="002060"/>
                </a:solidFill>
              </a:rPr>
              <a:t>вв.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3400" y="1242060"/>
            <a:ext cx="5638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i="1" dirty="0" smtClean="0">
                <a:solidFill>
                  <a:srgbClr val="002060"/>
                </a:solidFill>
              </a:rPr>
              <a:t>Общее правило решения квадратных уравнений, приведенных к единому каноническому виду х2+вх+с=0 , было сформулировано в Европе лишь в 1544 </a:t>
            </a:r>
            <a:r>
              <a:rPr lang="ru-RU" b="1" i="1" dirty="0" smtClean="0">
                <a:solidFill>
                  <a:srgbClr val="002060"/>
                </a:solidFill>
              </a:rPr>
              <a:t>г. Штифелем.</a:t>
            </a:r>
            <a:r>
              <a:rPr lang="ru-RU" i="1" dirty="0" smtClean="0">
                <a:solidFill>
                  <a:srgbClr val="002060"/>
                </a:solidFill>
              </a:rPr>
              <a:t>   </a:t>
            </a:r>
            <a:r>
              <a:rPr lang="ru-RU" dirty="0" smtClean="0">
                <a:solidFill>
                  <a:srgbClr val="002060"/>
                </a:solidFill>
              </a:rPr>
              <a:t>    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3400" y="28956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i="1" dirty="0" smtClean="0">
                <a:solidFill>
                  <a:srgbClr val="002060"/>
                </a:solidFill>
              </a:rPr>
              <a:t>Формулы решения квадратных уравнений в Европе были впервые  изложены в 1202 г. итальянским математиком </a:t>
            </a:r>
          </a:p>
          <a:p>
            <a:pPr>
              <a:lnSpc>
                <a:spcPct val="80000"/>
              </a:lnSpc>
            </a:pPr>
            <a:r>
              <a:rPr lang="ru-RU" b="1" i="1" dirty="0" smtClean="0">
                <a:solidFill>
                  <a:srgbClr val="002060"/>
                </a:solidFill>
              </a:rPr>
              <a:t>Леонардом Фибоначчи.  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3400" y="43434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Вывод формулы решения квадратного уравнения  в общем виде имеется у Виета, однако Виет признавал только положительные корни. Лишь в 17 в. благодаря трудам </a:t>
            </a:r>
            <a:r>
              <a:rPr lang="ru-RU" b="1" i="1" dirty="0" smtClean="0">
                <a:solidFill>
                  <a:srgbClr val="002060"/>
                </a:solidFill>
              </a:rPr>
              <a:t>Декарта, Ньютона и других ученых</a:t>
            </a:r>
            <a:r>
              <a:rPr lang="ru-RU" i="1" dirty="0" smtClean="0">
                <a:solidFill>
                  <a:srgbClr val="002060"/>
                </a:solidFill>
              </a:rPr>
              <a:t> способ решения квадратных уравнений принимает современный вид</a:t>
            </a:r>
            <a:endParaRPr lang="ru-RU" i="1" dirty="0">
              <a:solidFill>
                <a:srgbClr val="002060"/>
              </a:solidFill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2819400"/>
            <a:ext cx="1466850" cy="18967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4800600"/>
            <a:ext cx="1371600" cy="16459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800600"/>
            <a:ext cx="1295400" cy="16328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1066800"/>
            <a:ext cx="1524000" cy="16328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286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</a:rPr>
              <a:t>О теореме Виета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 t="2544"/>
          <a:stretch>
            <a:fillRect/>
          </a:stretch>
        </p:blipFill>
        <p:spPr bwMode="auto">
          <a:xfrm>
            <a:off x="7010400" y="4419600"/>
            <a:ext cx="1905000" cy="21852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0" y="1066800"/>
            <a:ext cx="914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dirty="0" smtClean="0">
                <a:solidFill>
                  <a:srgbClr val="002060"/>
                </a:solidFill>
              </a:rPr>
              <a:t>Теорема, выражающая связь между коэффициентами квадратного уравнения и его корнями, носящая имя Виета, была им сформулирована впервые в 1591 г. Следующим образом: «Если </a:t>
            </a:r>
            <a:r>
              <a:rPr lang="en-US" dirty="0" smtClean="0">
                <a:solidFill>
                  <a:srgbClr val="002060"/>
                </a:solidFill>
              </a:rPr>
              <a:t>B+D, </a:t>
            </a:r>
            <a:r>
              <a:rPr lang="ru-RU" dirty="0" smtClean="0">
                <a:solidFill>
                  <a:srgbClr val="002060"/>
                </a:solidFill>
              </a:rPr>
              <a:t>умноженное на А-А , равно </a:t>
            </a:r>
            <a:r>
              <a:rPr lang="en-US" dirty="0" smtClean="0">
                <a:solidFill>
                  <a:srgbClr val="002060"/>
                </a:solidFill>
              </a:rPr>
              <a:t>BD</a:t>
            </a:r>
            <a:r>
              <a:rPr lang="ru-RU" dirty="0" smtClean="0">
                <a:solidFill>
                  <a:srgbClr val="002060"/>
                </a:solidFill>
              </a:rPr>
              <a:t>, то А равно В и равно </a:t>
            </a:r>
            <a:r>
              <a:rPr lang="en-US" dirty="0" smtClean="0">
                <a:solidFill>
                  <a:srgbClr val="002060"/>
                </a:solidFill>
              </a:rPr>
              <a:t>D</a:t>
            </a:r>
            <a:r>
              <a:rPr lang="ru-RU" dirty="0" smtClean="0">
                <a:solidFill>
                  <a:srgbClr val="002060"/>
                </a:solidFill>
              </a:rPr>
              <a:t>»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  Чтобы понять Виета, следует помнить, что А, как и всякая гласная буква , означало у него неизвестное (наше </a:t>
            </a:r>
            <a:r>
              <a:rPr lang="ru-RU" dirty="0" err="1" smtClean="0">
                <a:solidFill>
                  <a:srgbClr val="002060"/>
                </a:solidFill>
              </a:rPr>
              <a:t>х</a:t>
            </a:r>
            <a:r>
              <a:rPr lang="ru-RU" dirty="0" smtClean="0">
                <a:solidFill>
                  <a:srgbClr val="002060"/>
                </a:solidFill>
              </a:rPr>
              <a:t>), гласные же </a:t>
            </a:r>
            <a:r>
              <a:rPr lang="en-US" dirty="0" smtClean="0">
                <a:solidFill>
                  <a:srgbClr val="002060"/>
                </a:solidFill>
              </a:rPr>
              <a:t>B,D- </a:t>
            </a:r>
            <a:r>
              <a:rPr lang="ru-RU" dirty="0" err="1" smtClean="0">
                <a:solidFill>
                  <a:srgbClr val="002060"/>
                </a:solidFill>
              </a:rPr>
              <a:t>кэффициенты</a:t>
            </a:r>
            <a:r>
              <a:rPr lang="ru-RU" dirty="0" smtClean="0">
                <a:solidFill>
                  <a:srgbClr val="002060"/>
                </a:solidFill>
              </a:rPr>
              <a:t> при  неизвестном.  </a:t>
            </a:r>
          </a:p>
          <a:p>
            <a:r>
              <a:rPr lang="ru-RU" dirty="0" smtClean="0"/>
              <a:t>   </a:t>
            </a:r>
            <a:r>
              <a:rPr lang="ru-RU" b="1" i="1" dirty="0" smtClean="0"/>
              <a:t>На языке современной алгебры вышеприведенная формулировка Виета означает</a:t>
            </a:r>
            <a:r>
              <a:rPr lang="ru-RU" dirty="0" smtClean="0"/>
              <a:t>: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76400" y="358140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/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</a:rPr>
              <a:t>Если приведенное квадратное уравнение </a:t>
            </a:r>
            <a:r>
              <a:rPr lang="ru-RU" i="1" dirty="0" smtClean="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ru-RU" i="1" baseline="30000" dirty="0" smtClean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ru-RU" i="1" dirty="0" smtClean="0">
                <a:solidFill>
                  <a:srgbClr val="0000FF"/>
                </a:solidFill>
                <a:latin typeface="Times New Roman" pitchFamily="18" charset="0"/>
              </a:rPr>
              <a:t>+px+q=0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</a:rPr>
              <a:t> имеет действительные корни, то их сумма равна </a:t>
            </a:r>
            <a:r>
              <a:rPr lang="ru-RU" i="1" dirty="0" smtClean="0">
                <a:solidFill>
                  <a:srgbClr val="0000FF"/>
                </a:solidFill>
                <a:latin typeface="Times New Roman" pitchFamily="18" charset="0"/>
              </a:rPr>
              <a:t>-</a:t>
            </a:r>
            <a:r>
              <a:rPr lang="ru-RU" i="1" dirty="0" err="1" smtClean="0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</a:rPr>
              <a:t>, а произведение равно </a:t>
            </a:r>
            <a:r>
              <a:rPr lang="ru-RU" i="1" dirty="0" err="1" smtClean="0">
                <a:solidFill>
                  <a:srgbClr val="0000FF"/>
                </a:solidFill>
                <a:latin typeface="Times New Roman" pitchFamily="18" charset="0"/>
              </a:rPr>
              <a:t>q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</a:rPr>
              <a:t>, то есть</a:t>
            </a:r>
            <a:br>
              <a:rPr lang="ru-RU" dirty="0" smtClean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ru-RU" i="1" dirty="0" smtClean="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ru-RU" i="1" baseline="-25000" dirty="0" smtClean="0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ru-RU" i="1" dirty="0" smtClean="0">
                <a:solidFill>
                  <a:srgbClr val="0000FF"/>
                </a:solidFill>
                <a:latin typeface="Times New Roman" pitchFamily="18" charset="0"/>
              </a:rPr>
              <a:t> + x</a:t>
            </a:r>
            <a:r>
              <a:rPr lang="ru-RU" i="1" baseline="-25000" dirty="0" smtClean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ru-RU" i="1" dirty="0" smtClean="0">
                <a:solidFill>
                  <a:srgbClr val="0000FF"/>
                </a:solidFill>
                <a:latin typeface="Times New Roman" pitchFamily="18" charset="0"/>
              </a:rPr>
              <a:t> = -</a:t>
            </a:r>
            <a:r>
              <a:rPr lang="ru-RU" i="1" dirty="0" err="1" smtClean="0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ru-RU" i="1" dirty="0" smtClean="0">
                <a:solidFill>
                  <a:srgbClr val="0000FF"/>
                </a:solidFill>
                <a:latin typeface="Times New Roman" pitchFamily="18" charset="0"/>
              </a:rPr>
              <a:t> ,</a:t>
            </a:r>
            <a:br>
              <a:rPr lang="ru-RU" i="1" dirty="0" smtClean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ru-RU" i="1" dirty="0" smtClean="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ru-RU" i="1" baseline="-25000" dirty="0" smtClean="0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ru-RU" i="1" dirty="0" smtClean="0">
                <a:solidFill>
                  <a:srgbClr val="0000FF"/>
                </a:solidFill>
                <a:latin typeface="Times New Roman" pitchFamily="18" charset="0"/>
              </a:rPr>
              <a:t> x</a:t>
            </a:r>
            <a:r>
              <a:rPr lang="ru-RU" i="1" baseline="-25000" dirty="0" smtClean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ru-RU" i="1" dirty="0" smtClean="0">
                <a:solidFill>
                  <a:srgbClr val="0000FF"/>
                </a:solidFill>
                <a:latin typeface="Times New Roman" pitchFamily="18" charset="0"/>
              </a:rPr>
              <a:t> = </a:t>
            </a:r>
            <a:r>
              <a:rPr lang="ru-RU" i="1" dirty="0" err="1" smtClean="0">
                <a:solidFill>
                  <a:srgbClr val="0000FF"/>
                </a:solidFill>
                <a:latin typeface="Times New Roman" pitchFamily="18" charset="0"/>
              </a:rPr>
              <a:t>q</a:t>
            </a:r>
            <a:r>
              <a:rPr lang="ru-RU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  <a:p>
            <a:pPr eaLnBrk="0" hangingPunct="0"/>
            <a:r>
              <a:rPr lang="ru-RU" i="1" dirty="0" smtClean="0">
                <a:solidFill>
                  <a:srgbClr val="0000FF"/>
                </a:solidFill>
                <a:latin typeface="Times New Roman" pitchFamily="18" charset="0"/>
              </a:rPr>
              <a:t>(сумма корней приведенного квадратного уравнения равна второму коэффициенту, взятому с противоположным знаком, а произведение корней равно свободному члену).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457200"/>
            <a:ext cx="8686800" cy="6172200"/>
          </a:xfrm>
        </p:spPr>
        <p:txBody>
          <a:bodyPr>
            <a:normAutofit fontScale="92500"/>
          </a:bodyPr>
          <a:lstStyle/>
          <a:p>
            <a:pPr marL="274320" lvl="0" indent="-274320" algn="ctr">
              <a:buClr>
                <a:srgbClr val="0BD0D9"/>
              </a:buClr>
              <a:buSzPct val="95000"/>
              <a:buNone/>
              <a:defRPr/>
            </a:pPr>
            <a:r>
              <a:rPr lang="ru-RU" sz="4000" i="1" u="sng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Десять способов решения квадратных уравнений</a:t>
            </a:r>
          </a:p>
          <a:p>
            <a:pPr marL="274320" lvl="0" indent="-274320">
              <a:buClr>
                <a:srgbClr val="0BD0D9"/>
              </a:buClr>
              <a:buSzPct val="95000"/>
              <a:buFont typeface="Wingdings 2"/>
              <a:buChar char=""/>
              <a:defRPr/>
            </a:pPr>
            <a:r>
              <a:rPr lang="ru-RU" sz="2400" dirty="0" smtClean="0">
                <a:solidFill>
                  <a:prstClr val="black"/>
                </a:solidFill>
                <a:latin typeface="Constantia"/>
              </a:rPr>
              <a:t>Решение квадратных уравнений по формуле</a:t>
            </a:r>
          </a:p>
          <a:p>
            <a:pPr marL="274320" lvl="0" indent="-274320">
              <a:buClr>
                <a:srgbClr val="0BD0D9"/>
              </a:buClr>
              <a:buSzPct val="95000"/>
              <a:buFont typeface="Wingdings 2"/>
              <a:buChar char=""/>
              <a:defRPr/>
            </a:pPr>
            <a:r>
              <a:rPr lang="ru-RU" sz="2400" dirty="0" smtClean="0">
                <a:solidFill>
                  <a:prstClr val="black"/>
                </a:solidFill>
                <a:latin typeface="Constantia"/>
              </a:rPr>
              <a:t>Разложение левой части уравнения на множители</a:t>
            </a:r>
          </a:p>
          <a:p>
            <a:pPr marL="274320" lvl="0" indent="-274320">
              <a:buClr>
                <a:srgbClr val="0BD0D9"/>
              </a:buClr>
              <a:buSzPct val="95000"/>
              <a:buFont typeface="Wingdings 2"/>
              <a:buChar char=""/>
              <a:defRPr/>
            </a:pPr>
            <a:r>
              <a:rPr lang="ru-RU" sz="2400" dirty="0" smtClean="0">
                <a:solidFill>
                  <a:prstClr val="black"/>
                </a:solidFill>
                <a:latin typeface="Constantia"/>
              </a:rPr>
              <a:t>Теорема Виета</a:t>
            </a:r>
          </a:p>
          <a:p>
            <a:pPr marL="274320" lvl="0" indent="-274320">
              <a:buClr>
                <a:srgbClr val="0BD0D9"/>
              </a:buClr>
              <a:buSzPct val="95000"/>
              <a:buFont typeface="Wingdings 2"/>
              <a:buChar char=""/>
              <a:defRPr/>
            </a:pPr>
            <a:r>
              <a:rPr lang="ru-RU" sz="2400" dirty="0" smtClean="0">
                <a:solidFill>
                  <a:prstClr val="black"/>
                </a:solidFill>
                <a:latin typeface="Constantia"/>
              </a:rPr>
              <a:t>Применение свойств коэффициентов квадратного уравнения</a:t>
            </a:r>
          </a:p>
          <a:p>
            <a:pPr marL="274320" lvl="0" indent="-274320">
              <a:buClr>
                <a:srgbClr val="0BD0D9"/>
              </a:buClr>
              <a:buSzPct val="95000"/>
              <a:buFont typeface="Wingdings 2"/>
              <a:buChar char=""/>
              <a:defRPr/>
            </a:pPr>
            <a:r>
              <a:rPr lang="ru-RU" sz="2400" dirty="0" smtClean="0">
                <a:solidFill>
                  <a:prstClr val="black"/>
                </a:solidFill>
                <a:latin typeface="Constantia"/>
              </a:rPr>
              <a:t>Решение квадратных уравнений способом «переброски» старшего коэффициента</a:t>
            </a:r>
          </a:p>
          <a:p>
            <a:pPr marL="274320" lvl="0" indent="-274320">
              <a:buClr>
                <a:srgbClr val="0BD0D9"/>
              </a:buClr>
              <a:buSzPct val="95000"/>
              <a:buFont typeface="Wingdings 2"/>
              <a:buChar char=""/>
              <a:defRPr/>
            </a:pPr>
            <a:r>
              <a:rPr lang="ru-RU" sz="2400" dirty="0" smtClean="0">
                <a:solidFill>
                  <a:prstClr val="black"/>
                </a:solidFill>
                <a:latin typeface="Constantia"/>
              </a:rPr>
              <a:t>Метод выделения полного квадрата</a:t>
            </a:r>
          </a:p>
          <a:p>
            <a:pPr marL="274320" lvl="0" indent="-274320">
              <a:buClr>
                <a:srgbClr val="0BD0D9"/>
              </a:buClr>
              <a:buSzPct val="95000"/>
              <a:buFont typeface="Wingdings 2"/>
              <a:buChar char=""/>
              <a:defRPr/>
            </a:pPr>
            <a:r>
              <a:rPr lang="ru-RU" sz="2400" dirty="0" smtClean="0">
                <a:solidFill>
                  <a:prstClr val="black"/>
                </a:solidFill>
                <a:latin typeface="Constantia"/>
              </a:rPr>
              <a:t>Графический способ решения квадратных уравнений</a:t>
            </a:r>
          </a:p>
          <a:p>
            <a:pPr marL="274320" lvl="0" indent="-274320">
              <a:buClr>
                <a:srgbClr val="0BD0D9"/>
              </a:buClr>
              <a:buSzPct val="95000"/>
              <a:buFont typeface="Wingdings 2"/>
              <a:buChar char=""/>
              <a:defRPr/>
            </a:pPr>
            <a:r>
              <a:rPr lang="ru-RU" sz="2400" dirty="0" smtClean="0">
                <a:solidFill>
                  <a:prstClr val="black"/>
                </a:solidFill>
                <a:latin typeface="Constantia"/>
              </a:rPr>
              <a:t>Решение квадратных уравнений с помощью циркуля и линейки</a:t>
            </a:r>
          </a:p>
          <a:p>
            <a:pPr marL="274320" lvl="0" indent="-274320">
              <a:buClr>
                <a:srgbClr val="0BD0D9"/>
              </a:buClr>
              <a:buSzPct val="95000"/>
              <a:buFont typeface="Wingdings 2"/>
              <a:buChar char=""/>
              <a:defRPr/>
            </a:pPr>
            <a:r>
              <a:rPr lang="ru-RU" sz="2400" dirty="0" smtClean="0">
                <a:solidFill>
                  <a:prstClr val="black"/>
                </a:solidFill>
                <a:latin typeface="Constantia"/>
              </a:rPr>
              <a:t>Решение квадратных уравнений с помощью номограммы</a:t>
            </a:r>
          </a:p>
          <a:p>
            <a:pPr marL="274320" lvl="0" indent="-274320">
              <a:buClr>
                <a:srgbClr val="0BD0D9"/>
              </a:buClr>
              <a:buSzPct val="95000"/>
              <a:buFont typeface="Wingdings 2"/>
              <a:buChar char=""/>
              <a:defRPr/>
            </a:pPr>
            <a:r>
              <a:rPr lang="ru-RU" sz="2400" dirty="0" smtClean="0">
                <a:solidFill>
                  <a:prstClr val="black"/>
                </a:solidFill>
                <a:latin typeface="Constantia"/>
              </a:rPr>
              <a:t>Геометрический способ решения квадратных уравнений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3912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74320" lvl="0" indent="-274320">
              <a:spcBef>
                <a:spcPct val="20000"/>
              </a:spcBef>
              <a:defRPr/>
            </a:pPr>
            <a:r>
              <a:rPr lang="ru-RU" sz="3400" i="1" cap="none" dirty="0">
                <a:solidFill>
                  <a:srgbClr val="04617B"/>
                </a:solidFill>
                <a:effectLst/>
                <a:latin typeface="Calibri"/>
              </a:rPr>
              <a:t>Решение квадратных уравнений по формуле</a:t>
            </a:r>
            <a:br>
              <a:rPr lang="ru-RU" sz="3400" i="1" cap="none" dirty="0">
                <a:solidFill>
                  <a:srgbClr val="04617B"/>
                </a:solidFill>
                <a:effectLst/>
                <a:latin typeface="Calibri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3" descr="020202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59"/>
          <a:stretch>
            <a:fillRect/>
          </a:stretch>
        </p:blipFill>
        <p:spPr bwMode="auto">
          <a:xfrm>
            <a:off x="245928" y="1600200"/>
            <a:ext cx="8745672" cy="4815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53083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333375"/>
            <a:ext cx="8229600" cy="919163"/>
          </a:xfrm>
        </p:spPr>
        <p:txBody>
          <a:bodyPr lIns="92075" tIns="46038" rIns="92075" bIns="46038">
            <a:normAutofit/>
          </a:bodyPr>
          <a:lstStyle/>
          <a:p>
            <a:pPr algn="ctr"/>
            <a:r>
              <a:rPr lang="ru-RU" sz="3200" b="1" i="1" cap="none" dirty="0">
                <a:ln w="18415" cmpd="sng">
                  <a:noFill/>
                  <a:prstDash val="solid"/>
                </a:ln>
                <a:solidFill>
                  <a:srgbClr val="002060"/>
                </a:solidFill>
                <a:effectLst/>
                <a:latin typeface="+mn-lt"/>
              </a:rPr>
              <a:t>Метод разложения на множители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63713" y="1196975"/>
            <a:ext cx="7151687" cy="1393289"/>
          </a:xfrm>
          <a:prstGeom prst="rect">
            <a:avLst/>
          </a:prstGeom>
        </p:spPr>
        <p:txBody>
          <a:bodyPr vert="horz" lIns="92075" tIns="46038" rIns="92075" bIns="46038">
            <a:normAutofit/>
          </a:bodyPr>
          <a:lstStyle/>
          <a:p>
            <a:pPr marL="342900" marR="0" lvl="0" indent="158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привести квадратное уравнение общего вида к 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uLnTx/>
                <a:uFillTx/>
                <a:ea typeface="+mn-ea"/>
                <a:cs typeface="+mn-cs"/>
              </a:rPr>
              <a:t>виду: </a:t>
            </a:r>
          </a:p>
          <a:p>
            <a:pPr marL="342900" marR="0" lvl="0" indent="15875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А(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х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)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·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В(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х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)=0,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</a:p>
          <a:p>
            <a:pPr marL="342900" marR="0" lvl="0" indent="158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где А(</a:t>
            </a:r>
            <a:r>
              <a:rPr kumimoji="0" lang="ru-RU" sz="2000" b="1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х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) и В(</a:t>
            </a:r>
            <a:r>
              <a:rPr kumimoji="0" lang="ru-RU" sz="2000" b="1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х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) – многочлены относительно х.</a:t>
            </a:r>
            <a:endParaRPr kumimoji="0" lang="en-US" sz="2000" b="1" i="1" u="sng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81000" y="1295400"/>
            <a:ext cx="1223962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hlink"/>
                </a:solidFill>
                <a:latin typeface="Bookman Old Style" pitchFamily="18" charset="0"/>
              </a:rPr>
              <a:t>Цель:</a:t>
            </a:r>
          </a:p>
        </p:txBody>
      </p:sp>
      <p:sp useBgFill="1"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088535" y="2604260"/>
            <a:ext cx="6629400" cy="1323439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8163" indent="-457200">
              <a:buFont typeface="Arial" pitchFamily="34" charset="0"/>
              <a:buChar char="•"/>
            </a:pPr>
            <a:r>
              <a:rPr lang="ru-RU" sz="2000" b="1" i="1" dirty="0"/>
              <a:t>Вынесение общего множителя за скобки;</a:t>
            </a:r>
          </a:p>
          <a:p>
            <a:pPr marL="538163" indent="-457200">
              <a:buFont typeface="Arial" pitchFamily="34" charset="0"/>
              <a:buChar char="•"/>
            </a:pPr>
            <a:r>
              <a:rPr lang="ru-RU" sz="2000" b="1" i="1" dirty="0"/>
              <a:t>Использование формул сокращенного умножения;</a:t>
            </a:r>
          </a:p>
          <a:p>
            <a:pPr marL="538163" indent="-457200">
              <a:buFont typeface="Arial" pitchFamily="34" charset="0"/>
              <a:buChar char="•"/>
            </a:pPr>
            <a:r>
              <a:rPr lang="ru-RU" sz="2000" b="1" i="1" dirty="0"/>
              <a:t>Способ группировки.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77812" y="2438936"/>
            <a:ext cx="1754188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hlink"/>
                </a:solidFill>
                <a:latin typeface="Bookman Old Style" pitchFamily="18" charset="0"/>
              </a:rPr>
              <a:t>Способы: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98106" y="3478275"/>
            <a:ext cx="17272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chemeClr val="hlink"/>
                </a:solidFill>
                <a:latin typeface="Bookman Old Style" pitchFamily="18" charset="0"/>
              </a:rPr>
              <a:t>Пример:</a:t>
            </a: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 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809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31027" y="3495675"/>
            <a:ext cx="7112973" cy="333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400" i="1" u="sng" dirty="0">
                <a:solidFill>
                  <a:prstClr val="black"/>
                </a:solidFill>
                <a:latin typeface="Constantia"/>
              </a:rPr>
              <a:t>:</a:t>
            </a:r>
            <a:r>
              <a:rPr lang="ru-RU" sz="2400" dirty="0">
                <a:solidFill>
                  <a:prstClr val="black"/>
                </a:solidFill>
                <a:latin typeface="Constantia"/>
              </a:rPr>
              <a:t> </a:t>
            </a:r>
            <a:r>
              <a:rPr lang="ru-RU" sz="2400" i="1" dirty="0">
                <a:solidFill>
                  <a:srgbClr val="0000FF"/>
                </a:solidFill>
                <a:latin typeface="Constantia"/>
              </a:rPr>
              <a:t> </a:t>
            </a:r>
            <a:r>
              <a:rPr lang="ru-RU" sz="2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ru-RU" sz="2200" i="1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+ 10х – 24 = </a:t>
            </a:r>
            <a:r>
              <a:rPr lang="ru-RU" sz="2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marL="274320" lvl="0" indent="-27432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Разложим левую часть уравнения на множители: </a:t>
            </a:r>
            <a:endParaRPr lang="ru-RU" sz="2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lvl="0" indent="-27432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200" i="1" baseline="30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+ 10х –</a:t>
            </a:r>
            <a:r>
              <a:rPr lang="ru-RU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24 = х</a:t>
            </a:r>
            <a:r>
              <a:rPr lang="ru-RU" sz="2200" i="1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+ 12х – 2х – 24 = х(х + 12) – 2(х + 12) </a:t>
            </a:r>
            <a:r>
              <a:rPr lang="ru-RU" sz="2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(х + 12)(х – 2);</a:t>
            </a:r>
          </a:p>
          <a:p>
            <a:pPr marL="274320" lvl="0" indent="-27432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      (х + 12)(х – 2) = 0;</a:t>
            </a:r>
          </a:p>
          <a:p>
            <a:pPr marL="274320" lvl="0" indent="-27432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      х + 12 =</a:t>
            </a:r>
            <a:r>
              <a:rPr lang="en-US" sz="2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      или       х – 2 = 0;</a:t>
            </a:r>
          </a:p>
          <a:p>
            <a:pPr marL="274320" lvl="0" indent="-27432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      х</a:t>
            </a:r>
            <a:r>
              <a:rPr lang="en-US" sz="2200" i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-12                       х</a:t>
            </a:r>
            <a:r>
              <a:rPr lang="en-US" sz="2200" i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 2 ;</a:t>
            </a:r>
          </a:p>
          <a:p>
            <a:pPr marL="274320" lvl="0" indent="-27432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Числа </a:t>
            </a:r>
            <a:r>
              <a:rPr lang="ru-RU" sz="2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12 и 2 являются корнями данного уравнения.</a:t>
            </a:r>
          </a:p>
          <a:p>
            <a:pPr marL="274320" lvl="0" indent="-27432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	     Ответ: х</a:t>
            </a:r>
            <a:r>
              <a:rPr lang="en-US" sz="2200" i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 -12 ; х</a:t>
            </a:r>
            <a:r>
              <a:rPr lang="en-US" sz="2200" i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= 2.</a:t>
            </a:r>
            <a:endParaRPr lang="ru-RU" sz="2200" dirty="0">
              <a:solidFill>
                <a:prstClr val="black"/>
              </a:solidFill>
              <a:latin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533400" y="1219200"/>
          <a:ext cx="1439862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8" name="Формула" r:id="rId4" imgW="330200" imgH="139700" progId="Equation.3">
                  <p:embed/>
                </p:oleObj>
              </mc:Choice>
              <mc:Fallback>
                <p:oleObj name="Формула" r:id="rId4" imgW="330200" imgH="139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19200"/>
                        <a:ext cx="1439862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5181600" y="2057400"/>
          <a:ext cx="107950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9" name="Формула" r:id="rId6" imgW="507780" imgH="203112" progId="Equation.3">
                  <p:embed/>
                </p:oleObj>
              </mc:Choice>
              <mc:Fallback>
                <p:oleObj name="Формула" r:id="rId6" imgW="507780" imgH="20311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057400"/>
                        <a:ext cx="1079500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8"/>
          <p:cNvGraphicFramePr>
            <a:graphicFrameLocks noChangeAspect="1"/>
          </p:cNvGraphicFramePr>
          <p:nvPr/>
        </p:nvGraphicFramePr>
        <p:xfrm>
          <a:off x="1600200" y="1981200"/>
          <a:ext cx="611187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0" name="Формула" r:id="rId8" imgW="241200" imgH="139680" progId="Equation.3">
                  <p:embed/>
                </p:oleObj>
              </mc:Choice>
              <mc:Fallback>
                <p:oleObj name="Формула" r:id="rId8" imgW="241200" imgH="1396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981200"/>
                        <a:ext cx="611187" cy="366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0"/>
          <p:cNvGraphicFramePr>
            <a:graphicFrameLocks noChangeAspect="1"/>
          </p:cNvGraphicFramePr>
          <p:nvPr/>
        </p:nvGraphicFramePr>
        <p:xfrm>
          <a:off x="2514600" y="1752600"/>
          <a:ext cx="2087563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1" name="Формула" r:id="rId10" imgW="825500" imgH="457200" progId="Equation.3">
                  <p:embed/>
                </p:oleObj>
              </mc:Choice>
              <mc:Fallback>
                <p:oleObj name="Формула" r:id="rId10" imgW="825500" imgH="457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752600"/>
                        <a:ext cx="2087563" cy="1150937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752600" y="1143000"/>
            <a:ext cx="63579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8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  <a:t>x</a:t>
            </a:r>
            <a:r>
              <a:rPr lang="ru-RU" sz="2800" i="1" baseline="-30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  <a:t>1</a:t>
            </a:r>
            <a:r>
              <a:rPr lang="ru-RU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  <a:t> и </a:t>
            </a:r>
            <a:r>
              <a:rPr lang="ru-RU" sz="28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  <a:t>х</a:t>
            </a:r>
            <a:r>
              <a:rPr lang="ru-RU" sz="2800" i="1" baseline="-300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  <a:t>2</a:t>
            </a:r>
            <a:r>
              <a:rPr lang="ru-RU" sz="2800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  <a:t> </a:t>
            </a:r>
            <a:r>
              <a:rPr lang="ru-RU" sz="28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Times New Roman" pitchFamily="18" charset="0"/>
              </a:rPr>
              <a:t>– корни уравнения</a:t>
            </a:r>
            <a:endParaRPr lang="ru-RU" sz="2800" dirty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304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Решение уравнений с помощью теоремы Виета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260102" name="Object 6"/>
          <p:cNvGraphicFramePr>
            <a:graphicFrameLocks noChangeAspect="1"/>
          </p:cNvGraphicFramePr>
          <p:nvPr/>
        </p:nvGraphicFramePr>
        <p:xfrm>
          <a:off x="6324600" y="1143000"/>
          <a:ext cx="24479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2" name="Формула" r:id="rId12" imgW="977900" imgH="228600" progId="Equation.3">
                  <p:embed/>
                </p:oleObj>
              </mc:Choice>
              <mc:Fallback>
                <p:oleObj name="Формула" r:id="rId12" imgW="9779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143000"/>
                        <a:ext cx="2447925" cy="571500"/>
                      </a:xfrm>
                      <a:prstGeom prst="rect">
                        <a:avLst/>
                      </a:prstGeom>
                      <a:solidFill>
                        <a:schemeClr val="bg1">
                          <a:alpha val="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057400" y="3886200"/>
            <a:ext cx="4876800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Х</a:t>
            </a:r>
            <a:r>
              <a:rPr lang="ru-RU" sz="2000" b="1" i="1" baseline="30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2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 + 3Х 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 10 = 0</a:t>
            </a:r>
          </a:p>
          <a:p>
            <a:pPr>
              <a:spcBef>
                <a:spcPct val="50000"/>
              </a:spcBef>
            </a:pP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Х</a:t>
            </a:r>
            <a:r>
              <a:rPr lang="ru-RU" sz="2000" b="1" i="1" baseline="-25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1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Х</a:t>
            </a:r>
            <a:r>
              <a:rPr lang="ru-RU" sz="2000" b="1" i="1" baseline="-25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2 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= 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 10, значит корни имеют разные</a:t>
            </a:r>
          </a:p>
          <a:p>
            <a:pPr>
              <a:spcBef>
                <a:spcPct val="50000"/>
              </a:spcBef>
            </a:pP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                         знаки</a:t>
            </a:r>
          </a:p>
          <a:p>
            <a:pPr>
              <a:spcBef>
                <a:spcPct val="50000"/>
              </a:spcBef>
            </a:pP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Х</a:t>
            </a:r>
            <a:r>
              <a:rPr lang="ru-RU" sz="2000" b="1" i="1" baseline="-25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1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 + Х</a:t>
            </a:r>
            <a:r>
              <a:rPr lang="ru-RU" sz="2000" b="1" i="1" baseline="-25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2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 = 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 3, значит больший по модулю</a:t>
            </a:r>
          </a:p>
          <a:p>
            <a:pPr>
              <a:spcBef>
                <a:spcPct val="50000"/>
              </a:spcBef>
            </a:pP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                          корень  - отрицательный</a:t>
            </a:r>
          </a:p>
          <a:p>
            <a:pPr>
              <a:spcBef>
                <a:spcPct val="50000"/>
              </a:spcBef>
            </a:pP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Подбором находим корни: Х</a:t>
            </a:r>
            <a:r>
              <a:rPr lang="ru-RU" sz="2000" b="1" i="1" baseline="-25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1 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= 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 5, Х</a:t>
            </a:r>
            <a:r>
              <a:rPr lang="ru-RU" sz="2000" b="1" i="1" baseline="-25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2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 =  2</a:t>
            </a:r>
            <a:endParaRPr lang="ru-RU" sz="20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32766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</a:rPr>
              <a:t>Например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13" name="Picture 4" descr="BS00559_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553200" y="2667000"/>
            <a:ext cx="2070100" cy="1174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28600" y="4267200"/>
            <a:ext cx="2089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336600"/>
                </a:solidFill>
                <a:latin typeface="Bookman Old Style" pitchFamily="18" charset="0"/>
              </a:rPr>
              <a:t>Пример</a:t>
            </a:r>
            <a:r>
              <a:rPr lang="ru-RU" dirty="0" smtClean="0">
                <a:solidFill>
                  <a:srgbClr val="336600"/>
                </a:solidFill>
              </a:rPr>
              <a:t>:</a:t>
            </a:r>
            <a:endParaRPr lang="ru-RU" dirty="0">
              <a:solidFill>
                <a:srgbClr val="3366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2286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</a:rPr>
              <a:t>Свойства коэффициентов  квадратного уравнения 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 useBgFill="1">
        <p:nvSpPr>
          <p:cNvPr id="13" name="Rectangle 14"/>
          <p:cNvSpPr>
            <a:spLocks noChangeArrowheads="1"/>
          </p:cNvSpPr>
          <p:nvPr/>
        </p:nvSpPr>
        <p:spPr bwMode="auto">
          <a:xfrm>
            <a:off x="1905000" y="4343400"/>
            <a:ext cx="5715000" cy="2000548"/>
          </a:xfrm>
          <a:prstGeom prst="rect">
            <a:avLst/>
          </a:prstGeom>
          <a:ln w="9525" algn="ctr">
            <a:noFill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square" anchor="ctr">
            <a:spAutoFit/>
          </a:bodyPr>
          <a:lstStyle/>
          <a:p>
            <a:pPr eaLnBrk="0" hangingPunct="0"/>
            <a:r>
              <a:rPr kumimoji="1" lang="en-US" sz="2000" b="1" dirty="0" smtClean="0">
                <a:solidFill>
                  <a:srgbClr val="000000"/>
                </a:solidFill>
                <a:latin typeface="Bookman Old Style" pitchFamily="18" charset="0"/>
                <a:cs typeface="Times New Roman" pitchFamily="18" charset="0"/>
              </a:rPr>
              <a:t>137</a:t>
            </a:r>
            <a:r>
              <a:rPr kumimoji="1" lang="ru-RU" sz="2000" b="1" dirty="0" err="1">
                <a:solidFill>
                  <a:srgbClr val="000000"/>
                </a:solidFill>
                <a:latin typeface="Bookman Old Style" pitchFamily="18" charset="0"/>
                <a:cs typeface="Times New Roman" pitchFamily="18" charset="0"/>
              </a:rPr>
              <a:t>х</a:t>
            </a:r>
            <a:r>
              <a:rPr kumimoji="1" lang="en-US" sz="2000" b="1" baseline="30000" dirty="0">
                <a:solidFill>
                  <a:srgbClr val="000000"/>
                </a:solidFill>
                <a:latin typeface="Bookman Old Style" pitchFamily="18" charset="0"/>
                <a:cs typeface="Times New Roman" pitchFamily="18" charset="0"/>
              </a:rPr>
              <a:t>2 </a:t>
            </a:r>
            <a:r>
              <a:rPr kumimoji="1" lang="en-US" sz="2000" b="1" dirty="0">
                <a:solidFill>
                  <a:srgbClr val="000000"/>
                </a:solidFill>
                <a:latin typeface="Bookman Old Style" pitchFamily="18" charset="0"/>
                <a:cs typeface="Times New Roman" pitchFamily="18" charset="0"/>
              </a:rPr>
              <a:t>+ 20</a:t>
            </a:r>
            <a:r>
              <a:rPr kumimoji="1" lang="ru-RU" sz="2000" b="1" dirty="0" err="1">
                <a:solidFill>
                  <a:srgbClr val="000000"/>
                </a:solidFill>
                <a:latin typeface="Bookman Old Style" pitchFamily="18" charset="0"/>
                <a:cs typeface="Times New Roman" pitchFamily="18" charset="0"/>
              </a:rPr>
              <a:t>х</a:t>
            </a:r>
            <a:r>
              <a:rPr kumimoji="1" lang="en-US" sz="2000" b="1" dirty="0">
                <a:solidFill>
                  <a:srgbClr val="00000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kumimoji="1" lang="en-US" sz="2000" b="1" dirty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–</a:t>
            </a:r>
            <a:r>
              <a:rPr kumimoji="1" lang="en-US" sz="2000" b="1" dirty="0">
                <a:solidFill>
                  <a:srgbClr val="000000"/>
                </a:solidFill>
                <a:latin typeface="Bookman Old Style" pitchFamily="18" charset="0"/>
                <a:cs typeface="Times New Roman" pitchFamily="18" charset="0"/>
              </a:rPr>
              <a:t> 157 = 0.</a:t>
            </a:r>
            <a:endParaRPr kumimoji="1" lang="ru-RU" sz="2000" b="1" dirty="0">
              <a:solidFill>
                <a:srgbClr val="000000"/>
              </a:solidFill>
              <a:latin typeface="Monotype Corsiva" pitchFamily="66" charset="0"/>
              <a:cs typeface="Times New Roman" pitchFamily="18" charset="0"/>
            </a:endParaRPr>
          </a:p>
          <a:p>
            <a:pPr eaLnBrk="0" hangingPunct="0"/>
            <a:r>
              <a:rPr kumimoji="1" lang="en-US" sz="2000" b="1" dirty="0">
                <a:solidFill>
                  <a:srgbClr val="000000"/>
                </a:solidFill>
                <a:latin typeface="Bookman Old Style" pitchFamily="18" charset="0"/>
                <a:cs typeface="Times New Roman" pitchFamily="18" charset="0"/>
              </a:rPr>
              <a:t>a = 137, b = 20, c = -157.</a:t>
            </a:r>
            <a:endParaRPr kumimoji="1" lang="ru-RU" sz="2000" b="1" dirty="0">
              <a:solidFill>
                <a:srgbClr val="000000"/>
              </a:solidFill>
              <a:latin typeface="Monotype Corsiva" pitchFamily="66" charset="0"/>
              <a:cs typeface="Times New Roman" pitchFamily="18" charset="0"/>
            </a:endParaRPr>
          </a:p>
          <a:p>
            <a:pPr eaLnBrk="0" hangingPunct="0"/>
            <a:r>
              <a:rPr kumimoji="1" lang="en-US" sz="2000" b="1" dirty="0">
                <a:solidFill>
                  <a:srgbClr val="000000"/>
                </a:solidFill>
                <a:latin typeface="Bookman Old Style" pitchFamily="18" charset="0"/>
                <a:cs typeface="Times New Roman" pitchFamily="18" charset="0"/>
              </a:rPr>
              <a:t>a + b+ c = 137 + 20 </a:t>
            </a:r>
            <a:r>
              <a:rPr kumimoji="1" lang="en-US" sz="2000" b="1" dirty="0">
                <a:solidFill>
                  <a:srgbClr val="000000"/>
                </a:solidFill>
                <a:latin typeface="Monotype Corsiva" pitchFamily="66" charset="0"/>
                <a:cs typeface="Times New Roman" pitchFamily="18" charset="0"/>
              </a:rPr>
              <a:t>–</a:t>
            </a:r>
            <a:r>
              <a:rPr kumimoji="1" lang="en-US" sz="2000" b="1" dirty="0">
                <a:solidFill>
                  <a:srgbClr val="000000"/>
                </a:solidFill>
                <a:latin typeface="Bookman Old Style" pitchFamily="18" charset="0"/>
                <a:cs typeface="Times New Roman" pitchFamily="18" charset="0"/>
              </a:rPr>
              <a:t> 157 =0.</a:t>
            </a:r>
            <a:endParaRPr kumimoji="1" lang="ru-RU" sz="2000" b="1" dirty="0">
              <a:solidFill>
                <a:srgbClr val="000000"/>
              </a:solidFill>
              <a:latin typeface="Bookman Old Style" pitchFamily="18" charset="0"/>
              <a:cs typeface="Times New Roman" pitchFamily="18" charset="0"/>
            </a:endParaRPr>
          </a:p>
          <a:p>
            <a:pPr eaLnBrk="0" hangingPunct="0"/>
            <a:endParaRPr kumimoji="1" lang="ru-RU" sz="2000" b="1" dirty="0">
              <a:solidFill>
                <a:srgbClr val="000000"/>
              </a:solidFill>
              <a:latin typeface="Monotype Corsiva" pitchFamily="66" charset="0"/>
              <a:cs typeface="Times New Roman" pitchFamily="18" charset="0"/>
            </a:endParaRPr>
          </a:p>
          <a:p>
            <a:r>
              <a:rPr kumimoji="1" lang="en-US" sz="2000" b="1" dirty="0">
                <a:solidFill>
                  <a:srgbClr val="000000"/>
                </a:solidFill>
                <a:latin typeface="Bookman Old Style" pitchFamily="18" charset="0"/>
                <a:cs typeface="Times New Roman" pitchFamily="18" charset="0"/>
              </a:rPr>
              <a:t>x</a:t>
            </a:r>
            <a:r>
              <a:rPr kumimoji="1" lang="en-US" sz="2000" b="1" baseline="-30000" dirty="0">
                <a:solidFill>
                  <a:srgbClr val="000000"/>
                </a:solidFill>
                <a:latin typeface="Bookman Old Style" pitchFamily="18" charset="0"/>
                <a:cs typeface="Times New Roman" pitchFamily="18" charset="0"/>
              </a:rPr>
              <a:t>1</a:t>
            </a:r>
            <a:r>
              <a:rPr kumimoji="1" lang="en-US" sz="2000" b="1" dirty="0">
                <a:solidFill>
                  <a:srgbClr val="000000"/>
                </a:solidFill>
                <a:latin typeface="Bookman Old Style" pitchFamily="18" charset="0"/>
                <a:cs typeface="Times New Roman" pitchFamily="18" charset="0"/>
              </a:rPr>
              <a:t> = 1,</a:t>
            </a:r>
            <a:endParaRPr kumimoji="1" lang="ru-RU" sz="2000" b="1" dirty="0">
              <a:solidFill>
                <a:srgbClr val="000000"/>
              </a:solidFill>
              <a:latin typeface="Monotype Corsiva" pitchFamily="66" charset="0"/>
            </a:endParaRPr>
          </a:p>
          <a:p>
            <a:r>
              <a:rPr kumimoji="1" lang="ru-RU" sz="2400" b="1" i="1" dirty="0" smtClean="0">
                <a:latin typeface="Monotype Corsiva" pitchFamily="66" charset="0"/>
              </a:rPr>
              <a:t>Ответ</a:t>
            </a:r>
            <a:r>
              <a:rPr kumimoji="1" lang="ru-RU" sz="2400" b="1" i="1" dirty="0">
                <a:latin typeface="Monotype Corsiva" pitchFamily="66" charset="0"/>
              </a:rPr>
              <a:t>: </a:t>
            </a:r>
            <a:r>
              <a:rPr kumimoji="1" lang="ru-RU" sz="2400" i="1" dirty="0">
                <a:latin typeface="Monotype Corsiva" pitchFamily="66" charset="0"/>
              </a:rPr>
              <a:t>1;</a:t>
            </a:r>
            <a:r>
              <a:rPr kumimoji="1" lang="ru-RU" sz="2400" b="1" i="1" dirty="0">
                <a:latin typeface="Monotype Corsiva" pitchFamily="66" charset="0"/>
              </a:rPr>
              <a:t>     </a:t>
            </a:r>
            <a:endParaRPr kumimoji="1" lang="ru-RU" sz="2400" dirty="0">
              <a:solidFill>
                <a:srgbClr val="000000"/>
              </a:solidFill>
              <a:latin typeface="Monotype Corsiva" pitchFamily="66" charset="0"/>
            </a:endParaRPr>
          </a:p>
        </p:txBody>
      </p:sp>
      <p:pic>
        <p:nvPicPr>
          <p:cNvPr id="14" name="Picture 1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</a:blip>
          <a:srcRect/>
          <a:stretch>
            <a:fillRect/>
          </a:stretch>
        </p:blipFill>
        <p:spPr bwMode="auto">
          <a:xfrm>
            <a:off x="2971800" y="5486400"/>
            <a:ext cx="1699173" cy="454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54000"/>
          </a:blip>
          <a:srcRect/>
          <a:stretch>
            <a:fillRect/>
          </a:stretch>
        </p:blipFill>
        <p:spPr bwMode="auto">
          <a:xfrm>
            <a:off x="3124200" y="5867400"/>
            <a:ext cx="622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04800" y="1182231"/>
            <a:ext cx="86868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algn="ct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600" b="1" i="1" dirty="0">
                <a:solidFill>
                  <a:prstClr val="black"/>
                </a:solidFill>
                <a:latin typeface="Constantia"/>
              </a:rPr>
              <a:t>Пусть дано квадратное уравнение ах</a:t>
            </a:r>
            <a:r>
              <a:rPr lang="ru-RU" sz="2600" b="1" i="1" baseline="30000" dirty="0">
                <a:solidFill>
                  <a:prstClr val="black"/>
                </a:solidFill>
                <a:latin typeface="Constantia"/>
              </a:rPr>
              <a:t>2</a:t>
            </a:r>
            <a:r>
              <a:rPr lang="ru-RU" sz="2600" b="1" i="1" dirty="0">
                <a:solidFill>
                  <a:prstClr val="black"/>
                </a:solidFill>
                <a:latin typeface="Constantia"/>
              </a:rPr>
              <a:t> + </a:t>
            </a:r>
            <a:r>
              <a:rPr lang="en-US" sz="2600" b="1" i="1" dirty="0">
                <a:solidFill>
                  <a:prstClr val="black"/>
                </a:solidFill>
                <a:latin typeface="Constantia"/>
              </a:rPr>
              <a:t>b</a:t>
            </a:r>
            <a:r>
              <a:rPr lang="ru-RU" sz="2600" b="1" i="1" dirty="0">
                <a:solidFill>
                  <a:prstClr val="black"/>
                </a:solidFill>
                <a:latin typeface="Constantia"/>
              </a:rPr>
              <a:t>х +  с = 0</a:t>
            </a:r>
            <a:endParaRPr lang="ru-RU" sz="1000" dirty="0">
              <a:solidFill>
                <a:prstClr val="black"/>
              </a:solidFill>
              <a:latin typeface="Constantia"/>
            </a:endParaRPr>
          </a:p>
          <a:p>
            <a:pPr marL="274320" lvl="0" indent="-274320" algn="ct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ru-RU" sz="2600" dirty="0">
              <a:solidFill>
                <a:prstClr val="black"/>
              </a:solidFill>
              <a:latin typeface="Constantia"/>
            </a:endParaRPr>
          </a:p>
          <a:p>
            <a:pPr marL="274320" lvl="0" indent="-274320" algn="ct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600" dirty="0">
                <a:solidFill>
                  <a:prstClr val="black"/>
                </a:solidFill>
                <a:latin typeface="Constantia"/>
              </a:rPr>
              <a:t>Если </a:t>
            </a:r>
            <a:r>
              <a:rPr lang="ru-RU" sz="2600" b="1" i="1" dirty="0">
                <a:solidFill>
                  <a:prstClr val="black"/>
                </a:solidFill>
                <a:latin typeface="Constantia"/>
              </a:rPr>
              <a:t>а + b + с = 0 </a:t>
            </a:r>
            <a:r>
              <a:rPr lang="ru-RU" sz="2600" dirty="0">
                <a:solidFill>
                  <a:prstClr val="black"/>
                </a:solidFill>
                <a:latin typeface="Constantia"/>
              </a:rPr>
              <a:t>(т.е. сумма коэффициентов</a:t>
            </a:r>
          </a:p>
          <a:p>
            <a:pPr marL="274320" lvl="0" indent="-274320" algn="ct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600" dirty="0">
                <a:solidFill>
                  <a:prstClr val="black"/>
                </a:solidFill>
                <a:latin typeface="Constantia"/>
              </a:rPr>
              <a:t> уравнения равна нулю), то</a:t>
            </a:r>
            <a:r>
              <a:rPr lang="ru-RU" sz="2600" i="1" dirty="0">
                <a:solidFill>
                  <a:prstClr val="black"/>
                </a:solidFill>
                <a:latin typeface="Constantia"/>
              </a:rPr>
              <a:t> </a:t>
            </a:r>
            <a:r>
              <a:rPr lang="ru-RU" sz="2600" b="1" i="1" dirty="0">
                <a:solidFill>
                  <a:prstClr val="black"/>
                </a:solidFill>
                <a:latin typeface="Constantia"/>
              </a:rPr>
              <a:t>х</a:t>
            </a:r>
            <a:r>
              <a:rPr lang="ru-RU" sz="2600" b="1" i="1" baseline="-25000" dirty="0">
                <a:solidFill>
                  <a:prstClr val="black"/>
                </a:solidFill>
                <a:latin typeface="Constantia"/>
              </a:rPr>
              <a:t>1</a:t>
            </a:r>
            <a:r>
              <a:rPr lang="ru-RU" sz="2600" b="1" i="1" dirty="0">
                <a:solidFill>
                  <a:prstClr val="black"/>
                </a:solidFill>
                <a:latin typeface="Constantia"/>
              </a:rPr>
              <a:t>= 1</a:t>
            </a:r>
            <a:r>
              <a:rPr lang="ru-RU" sz="2600" i="1" dirty="0">
                <a:solidFill>
                  <a:prstClr val="black"/>
                </a:solidFill>
                <a:latin typeface="Constantia"/>
              </a:rPr>
              <a:t>,  </a:t>
            </a:r>
            <a:r>
              <a:rPr lang="ru-RU" sz="2600" b="1" i="1" dirty="0">
                <a:solidFill>
                  <a:prstClr val="black"/>
                </a:solidFill>
                <a:latin typeface="Constantia"/>
              </a:rPr>
              <a:t>х</a:t>
            </a:r>
            <a:r>
              <a:rPr lang="ru-RU" sz="2600" b="1" i="1" baseline="-25000" dirty="0">
                <a:solidFill>
                  <a:prstClr val="black"/>
                </a:solidFill>
                <a:latin typeface="Constantia"/>
              </a:rPr>
              <a:t>2  </a:t>
            </a:r>
            <a:r>
              <a:rPr lang="ru-RU" sz="2600" b="1" i="1" dirty="0">
                <a:solidFill>
                  <a:prstClr val="black"/>
                </a:solidFill>
                <a:latin typeface="Constantia"/>
              </a:rPr>
              <a:t>= </a:t>
            </a:r>
            <a:r>
              <a:rPr lang="en-US" sz="2600" b="1" i="1" dirty="0">
                <a:solidFill>
                  <a:prstClr val="black"/>
                </a:solidFill>
                <a:latin typeface="Constantia"/>
              </a:rPr>
              <a:t>c</a:t>
            </a:r>
            <a:r>
              <a:rPr lang="ru-RU" sz="2600" b="1" i="1" dirty="0">
                <a:solidFill>
                  <a:prstClr val="black"/>
                </a:solidFill>
                <a:latin typeface="Constantia"/>
              </a:rPr>
              <a:t>/а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ru-RU" sz="2600" dirty="0">
              <a:solidFill>
                <a:prstClr val="black"/>
              </a:solidFill>
              <a:latin typeface="Constantia"/>
            </a:endParaRPr>
          </a:p>
          <a:p>
            <a:pPr marL="274320" lvl="0" indent="-274320" algn="ctr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600" dirty="0">
                <a:solidFill>
                  <a:prstClr val="black"/>
                </a:solidFill>
                <a:latin typeface="Constantia"/>
              </a:rPr>
              <a:t>Если </a:t>
            </a:r>
            <a:r>
              <a:rPr lang="ru-RU" sz="2600" b="1" i="1" dirty="0">
                <a:solidFill>
                  <a:prstClr val="black"/>
                </a:solidFill>
                <a:latin typeface="Constantia"/>
              </a:rPr>
              <a:t>а - b + с = 0</a:t>
            </a:r>
            <a:r>
              <a:rPr lang="ru-RU" sz="2600" i="1" dirty="0">
                <a:solidFill>
                  <a:prstClr val="black"/>
                </a:solidFill>
                <a:latin typeface="Constantia"/>
              </a:rPr>
              <a:t>, </a:t>
            </a:r>
            <a:r>
              <a:rPr lang="ru-RU" sz="2600" dirty="0">
                <a:solidFill>
                  <a:prstClr val="black"/>
                </a:solidFill>
                <a:latin typeface="Constantia"/>
              </a:rPr>
              <a:t>или </a:t>
            </a:r>
            <a:r>
              <a:rPr lang="en-US" sz="2600" b="1" i="1" dirty="0">
                <a:solidFill>
                  <a:prstClr val="black"/>
                </a:solidFill>
                <a:latin typeface="Constantia"/>
              </a:rPr>
              <a:t>b</a:t>
            </a:r>
            <a:r>
              <a:rPr lang="ru-RU" sz="2600" b="1" i="1" dirty="0">
                <a:solidFill>
                  <a:prstClr val="black"/>
                </a:solidFill>
                <a:latin typeface="Constantia"/>
              </a:rPr>
              <a:t> = а + с</a:t>
            </a:r>
            <a:r>
              <a:rPr lang="ru-RU" sz="2600" i="1" dirty="0">
                <a:solidFill>
                  <a:prstClr val="black"/>
                </a:solidFill>
                <a:latin typeface="Constantia"/>
              </a:rPr>
              <a:t>, </a:t>
            </a:r>
            <a:r>
              <a:rPr lang="ru-RU" sz="2600" dirty="0">
                <a:solidFill>
                  <a:prstClr val="black"/>
                </a:solidFill>
                <a:latin typeface="Constantia"/>
              </a:rPr>
              <a:t>то </a:t>
            </a:r>
            <a:r>
              <a:rPr lang="ru-RU" sz="2600" b="1" i="1" dirty="0">
                <a:solidFill>
                  <a:prstClr val="black"/>
                </a:solidFill>
                <a:latin typeface="Constantia"/>
              </a:rPr>
              <a:t>х</a:t>
            </a:r>
            <a:r>
              <a:rPr lang="ru-RU" sz="2600" b="1" i="1" baseline="-25000" dirty="0">
                <a:solidFill>
                  <a:prstClr val="black"/>
                </a:solidFill>
                <a:latin typeface="Constantia"/>
              </a:rPr>
              <a:t>1</a:t>
            </a:r>
            <a:r>
              <a:rPr lang="ru-RU" sz="2600" b="1" i="1" dirty="0">
                <a:solidFill>
                  <a:prstClr val="black"/>
                </a:solidFill>
                <a:latin typeface="Constantia"/>
              </a:rPr>
              <a:t>= – 1</a:t>
            </a:r>
            <a:r>
              <a:rPr lang="ru-RU" sz="2600" i="1" dirty="0">
                <a:solidFill>
                  <a:prstClr val="black"/>
                </a:solidFill>
                <a:latin typeface="Constantia"/>
              </a:rPr>
              <a:t>,  </a:t>
            </a:r>
            <a:r>
              <a:rPr lang="ru-RU" sz="2600" b="1" i="1" dirty="0">
                <a:solidFill>
                  <a:prstClr val="black"/>
                </a:solidFill>
                <a:latin typeface="Constantia"/>
              </a:rPr>
              <a:t>х</a:t>
            </a:r>
            <a:r>
              <a:rPr lang="ru-RU" sz="2600" b="1" i="1" baseline="-25000" dirty="0">
                <a:solidFill>
                  <a:prstClr val="black"/>
                </a:solidFill>
                <a:latin typeface="Constantia"/>
              </a:rPr>
              <a:t>2  </a:t>
            </a:r>
            <a:r>
              <a:rPr lang="ru-RU" sz="2600" b="1" i="1" dirty="0">
                <a:solidFill>
                  <a:prstClr val="black"/>
                </a:solidFill>
                <a:latin typeface="Constantia"/>
              </a:rPr>
              <a:t>= –</a:t>
            </a:r>
            <a:r>
              <a:rPr lang="ru-RU" sz="2600" b="1" dirty="0">
                <a:solidFill>
                  <a:prstClr val="black"/>
                </a:solidFill>
                <a:latin typeface="Constantia"/>
              </a:rPr>
              <a:t> с/а</a:t>
            </a:r>
            <a:r>
              <a:rPr lang="ru-RU" sz="2600" i="1" dirty="0">
                <a:solidFill>
                  <a:prstClr val="black"/>
                </a:solidFill>
                <a:latin typeface="Constantia"/>
              </a:rPr>
              <a:t>.</a:t>
            </a:r>
            <a:endParaRPr lang="ru-RU" sz="2600" dirty="0">
              <a:solidFill>
                <a:prstClr val="black"/>
              </a:solidFill>
              <a:latin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782843"/>
            <a:ext cx="8839200" cy="622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kumimoji="1" lang="ru-RU" sz="2000" b="1" dirty="0" smtClean="0">
                <a:solidFill>
                  <a:srgbClr val="000000"/>
                </a:solidFill>
                <a:latin typeface="Bookman Old Style" pitchFamily="18" charset="0"/>
                <a:cs typeface="Times New Roman" pitchFamily="18" charset="0"/>
              </a:rPr>
              <a:t>     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600" dirty="0">
                <a:solidFill>
                  <a:prstClr val="black"/>
                </a:solidFill>
                <a:latin typeface="Constantia"/>
              </a:rPr>
              <a:t>Корни квадратных уравнений </a:t>
            </a:r>
            <a:r>
              <a:rPr lang="en-US" sz="2600" b="1" i="1" dirty="0">
                <a:solidFill>
                  <a:prstClr val="black"/>
                </a:solidFill>
                <a:latin typeface="Constantia"/>
              </a:rPr>
              <a:t>ax</a:t>
            </a:r>
            <a:r>
              <a:rPr lang="ru-RU" sz="2600" b="1" i="1" baseline="30000" dirty="0">
                <a:solidFill>
                  <a:prstClr val="black"/>
                </a:solidFill>
                <a:latin typeface="Constantia"/>
              </a:rPr>
              <a:t>2</a:t>
            </a:r>
            <a:r>
              <a:rPr lang="ru-RU" sz="2600" b="1" i="1" dirty="0">
                <a:solidFill>
                  <a:prstClr val="black"/>
                </a:solidFill>
                <a:latin typeface="Constantia"/>
              </a:rPr>
              <a:t>+ </a:t>
            </a:r>
            <a:r>
              <a:rPr lang="en-US" sz="2600" b="1" i="1" dirty="0" err="1">
                <a:solidFill>
                  <a:prstClr val="black"/>
                </a:solidFill>
                <a:latin typeface="Constantia"/>
              </a:rPr>
              <a:t>bx</a:t>
            </a:r>
            <a:r>
              <a:rPr lang="ru-RU" sz="2600" b="1" i="1" dirty="0">
                <a:solidFill>
                  <a:prstClr val="black"/>
                </a:solidFill>
                <a:latin typeface="Constantia"/>
              </a:rPr>
              <a:t> + </a:t>
            </a:r>
            <a:r>
              <a:rPr lang="en-US" sz="2600" b="1" i="1" dirty="0">
                <a:solidFill>
                  <a:prstClr val="black"/>
                </a:solidFill>
                <a:latin typeface="Constantia"/>
              </a:rPr>
              <a:t>c</a:t>
            </a:r>
            <a:r>
              <a:rPr lang="ru-RU" sz="2600" b="1" i="1" dirty="0">
                <a:solidFill>
                  <a:prstClr val="black"/>
                </a:solidFill>
                <a:latin typeface="Constantia"/>
              </a:rPr>
              <a:t> = 0 </a:t>
            </a:r>
            <a:r>
              <a:rPr lang="ru-RU" sz="2600" dirty="0">
                <a:solidFill>
                  <a:prstClr val="black"/>
                </a:solidFill>
                <a:latin typeface="Constantia"/>
              </a:rPr>
              <a:t>и       </a:t>
            </a:r>
            <a:r>
              <a:rPr lang="en-US" sz="2600" b="1" i="1" dirty="0">
                <a:solidFill>
                  <a:prstClr val="black"/>
                </a:solidFill>
                <a:latin typeface="Constantia"/>
              </a:rPr>
              <a:t>y</a:t>
            </a:r>
            <a:r>
              <a:rPr lang="ru-RU" sz="2600" b="1" i="1" baseline="30000" dirty="0">
                <a:solidFill>
                  <a:prstClr val="black"/>
                </a:solidFill>
                <a:latin typeface="Constantia"/>
              </a:rPr>
              <a:t>2 </a:t>
            </a:r>
            <a:r>
              <a:rPr lang="ru-RU" sz="2600" b="1" i="1" dirty="0">
                <a:solidFill>
                  <a:prstClr val="black"/>
                </a:solidFill>
                <a:latin typeface="Constantia"/>
              </a:rPr>
              <a:t>+ </a:t>
            </a:r>
            <a:r>
              <a:rPr lang="en-US" sz="2600" b="1" i="1" dirty="0">
                <a:solidFill>
                  <a:prstClr val="black"/>
                </a:solidFill>
                <a:latin typeface="Constantia"/>
              </a:rPr>
              <a:t>by </a:t>
            </a:r>
            <a:r>
              <a:rPr lang="ru-RU" sz="2600" b="1" i="1" dirty="0">
                <a:solidFill>
                  <a:prstClr val="black"/>
                </a:solidFill>
                <a:latin typeface="Constantia"/>
              </a:rPr>
              <a:t>+ </a:t>
            </a:r>
            <a:r>
              <a:rPr lang="en-US" sz="2600" b="1" i="1" dirty="0">
                <a:solidFill>
                  <a:prstClr val="black"/>
                </a:solidFill>
                <a:latin typeface="Constantia"/>
              </a:rPr>
              <a:t>ac </a:t>
            </a:r>
            <a:r>
              <a:rPr lang="ru-RU" sz="2600" b="1" i="1" dirty="0">
                <a:solidFill>
                  <a:prstClr val="black"/>
                </a:solidFill>
                <a:latin typeface="Constantia"/>
              </a:rPr>
              <a:t>= 0 </a:t>
            </a:r>
            <a:r>
              <a:rPr lang="ru-RU" sz="2600" dirty="0">
                <a:solidFill>
                  <a:prstClr val="black"/>
                </a:solidFill>
                <a:latin typeface="Constantia"/>
              </a:rPr>
              <a:t>связаны соотношением</a:t>
            </a:r>
            <a:r>
              <a:rPr lang="ru-RU" sz="2600" i="1" dirty="0">
                <a:solidFill>
                  <a:prstClr val="black"/>
                </a:solidFill>
                <a:latin typeface="Constantia"/>
              </a:rPr>
              <a:t>: </a:t>
            </a:r>
            <a:r>
              <a:rPr lang="ru-RU" sz="2600" b="1" i="1" dirty="0">
                <a:solidFill>
                  <a:prstClr val="black"/>
                </a:solidFill>
                <a:latin typeface="Constantia"/>
              </a:rPr>
              <a:t>х = </a:t>
            </a:r>
            <a:r>
              <a:rPr lang="en-US" sz="2600" b="1" i="1" dirty="0">
                <a:solidFill>
                  <a:prstClr val="black"/>
                </a:solidFill>
                <a:latin typeface="Constantia"/>
              </a:rPr>
              <a:t>y</a:t>
            </a:r>
            <a:r>
              <a:rPr lang="ru-RU" sz="2600" b="1" i="1" dirty="0">
                <a:solidFill>
                  <a:prstClr val="black"/>
                </a:solidFill>
                <a:latin typeface="Constantia"/>
              </a:rPr>
              <a:t>/а</a:t>
            </a:r>
            <a:r>
              <a:rPr lang="ru-RU" sz="2600" i="1" dirty="0">
                <a:solidFill>
                  <a:prstClr val="black"/>
                </a:solidFill>
                <a:latin typeface="Constantia"/>
              </a:rPr>
              <a:t>.</a:t>
            </a:r>
            <a:endParaRPr lang="ru-RU" sz="2600" dirty="0">
              <a:solidFill>
                <a:prstClr val="black"/>
              </a:solidFill>
              <a:latin typeface="Constantia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800" dirty="0">
                <a:solidFill>
                  <a:prstClr val="black"/>
                </a:solidFill>
                <a:latin typeface="Constantia"/>
              </a:rPr>
              <a:t>		Рассмотрим квадратное уравнение		 </a:t>
            </a:r>
            <a:r>
              <a:rPr lang="en-US" sz="2800" b="1" i="1" dirty="0">
                <a:solidFill>
                  <a:prstClr val="black"/>
                </a:solidFill>
                <a:latin typeface="Constantia"/>
              </a:rPr>
              <a:t>ax</a:t>
            </a:r>
            <a:r>
              <a:rPr lang="en-US" sz="2800" b="1" i="1" dirty="0">
                <a:solidFill>
                  <a:prstClr val="black"/>
                </a:solidFill>
                <a:latin typeface="Constantia"/>
                <a:cs typeface="Arial" charset="0"/>
              </a:rPr>
              <a:t>²</a:t>
            </a:r>
            <a:r>
              <a:rPr lang="ru-RU" sz="2800" b="1" i="1" dirty="0">
                <a:solidFill>
                  <a:prstClr val="black"/>
                </a:solidFill>
                <a:latin typeface="Constantia"/>
                <a:cs typeface="Arial" charset="0"/>
              </a:rPr>
              <a:t> </a:t>
            </a:r>
            <a:r>
              <a:rPr lang="en-US" sz="2800" b="1" i="1" dirty="0">
                <a:solidFill>
                  <a:prstClr val="black"/>
                </a:solidFill>
                <a:latin typeface="Constantia"/>
              </a:rPr>
              <a:t>+</a:t>
            </a:r>
            <a:r>
              <a:rPr lang="ru-RU" sz="2800" b="1" i="1" dirty="0">
                <a:solidFill>
                  <a:prstClr val="black"/>
                </a:solidFill>
                <a:latin typeface="Constantia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Constantia"/>
              </a:rPr>
              <a:t>bx</a:t>
            </a:r>
            <a:r>
              <a:rPr lang="ru-RU" sz="2800" b="1" i="1" dirty="0">
                <a:solidFill>
                  <a:prstClr val="black"/>
                </a:solidFill>
                <a:latin typeface="Constantia"/>
              </a:rPr>
              <a:t> </a:t>
            </a:r>
            <a:r>
              <a:rPr lang="en-US" sz="2800" b="1" i="1" dirty="0">
                <a:solidFill>
                  <a:prstClr val="black"/>
                </a:solidFill>
                <a:latin typeface="Constantia"/>
              </a:rPr>
              <a:t>+</a:t>
            </a:r>
            <a:r>
              <a:rPr lang="ru-RU" sz="2800" b="1" i="1" dirty="0">
                <a:solidFill>
                  <a:prstClr val="black"/>
                </a:solidFill>
                <a:latin typeface="Constantia"/>
              </a:rPr>
              <a:t> </a:t>
            </a:r>
            <a:r>
              <a:rPr lang="en-US" sz="2800" b="1" i="1" dirty="0">
                <a:solidFill>
                  <a:prstClr val="black"/>
                </a:solidFill>
                <a:latin typeface="Constantia"/>
              </a:rPr>
              <a:t>c</a:t>
            </a:r>
            <a:r>
              <a:rPr lang="ru-RU" sz="2800" b="1" i="1" dirty="0">
                <a:solidFill>
                  <a:prstClr val="black"/>
                </a:solidFill>
                <a:latin typeface="Constantia"/>
              </a:rPr>
              <a:t> = 0</a:t>
            </a:r>
            <a:r>
              <a:rPr lang="en-US" sz="2800" i="1" dirty="0">
                <a:solidFill>
                  <a:prstClr val="black"/>
                </a:solidFill>
                <a:latin typeface="Constantia"/>
              </a:rPr>
              <a:t>, </a:t>
            </a:r>
            <a:r>
              <a:rPr lang="ru-RU" sz="2800" i="1" dirty="0">
                <a:solidFill>
                  <a:prstClr val="black"/>
                </a:solidFill>
                <a:latin typeface="Constantia"/>
              </a:rPr>
              <a:t>где </a:t>
            </a:r>
            <a:r>
              <a:rPr lang="en-US" sz="2800" i="1" dirty="0">
                <a:solidFill>
                  <a:prstClr val="black"/>
                </a:solidFill>
                <a:latin typeface="Constantia"/>
              </a:rPr>
              <a:t>a </a:t>
            </a:r>
            <a:r>
              <a:rPr lang="ru-RU" sz="2800" i="1" dirty="0">
                <a:solidFill>
                  <a:prstClr val="black"/>
                </a:solidFill>
                <a:latin typeface="Constantia"/>
              </a:rPr>
              <a:t>≠</a:t>
            </a:r>
            <a:r>
              <a:rPr lang="en-US" sz="2800" i="1" dirty="0">
                <a:solidFill>
                  <a:prstClr val="black"/>
                </a:solidFill>
                <a:latin typeface="Constantia"/>
              </a:rPr>
              <a:t> 0</a:t>
            </a:r>
            <a:r>
              <a:rPr lang="ru-RU" sz="2800" i="1" dirty="0">
                <a:solidFill>
                  <a:prstClr val="black"/>
                </a:solidFill>
                <a:latin typeface="Constantia"/>
              </a:rPr>
              <a:t>.</a:t>
            </a:r>
            <a:r>
              <a:rPr lang="en-US" sz="2800" i="1" dirty="0">
                <a:solidFill>
                  <a:prstClr val="black"/>
                </a:solidFill>
                <a:latin typeface="Constantia"/>
              </a:rPr>
              <a:t> </a:t>
            </a:r>
            <a:r>
              <a:rPr lang="ru-RU" sz="2800" dirty="0">
                <a:solidFill>
                  <a:prstClr val="black"/>
                </a:solidFill>
                <a:latin typeface="Constantia"/>
              </a:rPr>
              <a:t>Умножая обе его части на </a:t>
            </a:r>
            <a:r>
              <a:rPr lang="ru-RU" sz="2800" b="1" i="1" dirty="0">
                <a:solidFill>
                  <a:prstClr val="black"/>
                </a:solidFill>
                <a:latin typeface="Constantia"/>
              </a:rPr>
              <a:t>а</a:t>
            </a:r>
            <a:r>
              <a:rPr lang="ru-RU" sz="2800" i="1" dirty="0">
                <a:solidFill>
                  <a:prstClr val="black"/>
                </a:solidFill>
                <a:latin typeface="Constantia"/>
              </a:rPr>
              <a:t>, </a:t>
            </a:r>
            <a:r>
              <a:rPr lang="ru-RU" sz="2800" dirty="0">
                <a:solidFill>
                  <a:prstClr val="black"/>
                </a:solidFill>
                <a:latin typeface="Constantia"/>
              </a:rPr>
              <a:t>получаем</a:t>
            </a:r>
            <a:r>
              <a:rPr lang="en-US" sz="2800" dirty="0">
                <a:solidFill>
                  <a:prstClr val="black"/>
                </a:solidFill>
                <a:latin typeface="Constantia"/>
              </a:rPr>
              <a:t> </a:t>
            </a:r>
            <a:r>
              <a:rPr lang="ru-RU" sz="2800" dirty="0">
                <a:solidFill>
                  <a:prstClr val="black"/>
                </a:solidFill>
                <a:latin typeface="Constantia"/>
              </a:rPr>
              <a:t>уравнение </a:t>
            </a:r>
            <a:r>
              <a:rPr lang="ru-RU" sz="2800" b="1" i="1" dirty="0">
                <a:solidFill>
                  <a:prstClr val="black"/>
                </a:solidFill>
                <a:latin typeface="Constantia"/>
              </a:rPr>
              <a:t>а</a:t>
            </a:r>
            <a:r>
              <a:rPr lang="en-US" sz="2800" b="1" i="1" dirty="0">
                <a:solidFill>
                  <a:prstClr val="black"/>
                </a:solidFill>
                <a:latin typeface="Constantia"/>
                <a:cs typeface="Arial" charset="0"/>
              </a:rPr>
              <a:t>²</a:t>
            </a:r>
            <a:r>
              <a:rPr lang="ru-RU" sz="2800" b="1" i="1" dirty="0">
                <a:solidFill>
                  <a:prstClr val="black"/>
                </a:solidFill>
                <a:latin typeface="Constantia"/>
              </a:rPr>
              <a:t>х</a:t>
            </a:r>
            <a:r>
              <a:rPr lang="en-US" sz="2800" b="1" i="1" dirty="0">
                <a:solidFill>
                  <a:prstClr val="black"/>
                </a:solidFill>
                <a:latin typeface="Constantia"/>
                <a:cs typeface="Arial" charset="0"/>
              </a:rPr>
              <a:t>²</a:t>
            </a:r>
            <a:r>
              <a:rPr lang="ru-RU" sz="2800" b="1" i="1" dirty="0">
                <a:solidFill>
                  <a:prstClr val="black"/>
                </a:solidFill>
                <a:latin typeface="Constantia"/>
              </a:rPr>
              <a:t> + а</a:t>
            </a:r>
            <a:r>
              <a:rPr lang="en-US" sz="2800" b="1" i="1" dirty="0">
                <a:solidFill>
                  <a:prstClr val="black"/>
                </a:solidFill>
                <a:latin typeface="Constantia"/>
              </a:rPr>
              <a:t>b</a:t>
            </a:r>
            <a:r>
              <a:rPr lang="ru-RU" sz="2800" b="1" i="1" dirty="0">
                <a:solidFill>
                  <a:prstClr val="black"/>
                </a:solidFill>
                <a:latin typeface="Constantia"/>
              </a:rPr>
              <a:t>х + ас = 0.</a:t>
            </a:r>
            <a:r>
              <a:rPr lang="ru-RU" sz="2800" dirty="0">
                <a:solidFill>
                  <a:prstClr val="black"/>
                </a:solidFill>
                <a:latin typeface="Constantia"/>
              </a:rPr>
              <a:t> Пусть 	 </a:t>
            </a:r>
            <a:r>
              <a:rPr lang="ru-RU" sz="2800" b="1" i="1" dirty="0">
                <a:solidFill>
                  <a:prstClr val="black"/>
                </a:solidFill>
                <a:latin typeface="Constantia"/>
              </a:rPr>
              <a:t>ах </a:t>
            </a:r>
            <a:r>
              <a:rPr lang="en-US" sz="2800" b="1" i="1" dirty="0">
                <a:solidFill>
                  <a:prstClr val="black"/>
                </a:solidFill>
                <a:latin typeface="Constantia"/>
              </a:rPr>
              <a:t>=</a:t>
            </a:r>
            <a:r>
              <a:rPr lang="ru-RU" sz="2800" b="1" i="1" dirty="0">
                <a:solidFill>
                  <a:prstClr val="black"/>
                </a:solidFill>
                <a:latin typeface="Constantia"/>
              </a:rPr>
              <a:t> у</a:t>
            </a:r>
            <a:r>
              <a:rPr lang="ru-RU" sz="2800" i="1" dirty="0">
                <a:solidFill>
                  <a:prstClr val="black"/>
                </a:solidFill>
                <a:latin typeface="Constantia"/>
              </a:rPr>
              <a:t>, </a:t>
            </a:r>
            <a:r>
              <a:rPr lang="ru-RU" sz="2800" dirty="0">
                <a:solidFill>
                  <a:prstClr val="black"/>
                </a:solidFill>
                <a:latin typeface="Constantia"/>
              </a:rPr>
              <a:t>откуда </a:t>
            </a:r>
            <a:r>
              <a:rPr lang="ru-RU" sz="2800" b="1" i="1" dirty="0">
                <a:solidFill>
                  <a:prstClr val="black"/>
                </a:solidFill>
                <a:latin typeface="Constantia"/>
              </a:rPr>
              <a:t>х </a:t>
            </a:r>
            <a:r>
              <a:rPr lang="ru-RU" sz="2800" b="1" dirty="0">
                <a:solidFill>
                  <a:prstClr val="black"/>
                </a:solidFill>
                <a:latin typeface="Constantia"/>
              </a:rPr>
              <a:t>= у/а</a:t>
            </a:r>
            <a:r>
              <a:rPr lang="ru-RU" sz="2800" dirty="0">
                <a:solidFill>
                  <a:prstClr val="black"/>
                </a:solidFill>
                <a:latin typeface="Constantia"/>
              </a:rPr>
              <a:t>; тогда приходим к уравнению </a:t>
            </a:r>
            <a:r>
              <a:rPr lang="ru-RU" sz="2800" b="1" i="1" dirty="0">
                <a:solidFill>
                  <a:prstClr val="black"/>
                </a:solidFill>
                <a:latin typeface="Constantia"/>
              </a:rPr>
              <a:t>у</a:t>
            </a:r>
            <a:r>
              <a:rPr lang="en-US" sz="2800" b="1" i="1" dirty="0">
                <a:solidFill>
                  <a:prstClr val="black"/>
                </a:solidFill>
                <a:latin typeface="Constantia"/>
                <a:cs typeface="Arial" charset="0"/>
              </a:rPr>
              <a:t>²</a:t>
            </a:r>
            <a:r>
              <a:rPr lang="ru-RU" sz="2800" b="1" i="1" dirty="0">
                <a:solidFill>
                  <a:prstClr val="black"/>
                </a:solidFill>
                <a:latin typeface="Constantia"/>
                <a:cs typeface="Arial" charset="0"/>
              </a:rPr>
              <a:t> + </a:t>
            </a:r>
            <a:r>
              <a:rPr lang="en-US" sz="2800" b="1" i="1" dirty="0">
                <a:solidFill>
                  <a:prstClr val="black"/>
                </a:solidFill>
                <a:latin typeface="Constantia"/>
                <a:cs typeface="Arial" charset="0"/>
              </a:rPr>
              <a:t>b</a:t>
            </a:r>
            <a:r>
              <a:rPr lang="ru-RU" sz="2800" b="1" i="1" dirty="0">
                <a:solidFill>
                  <a:prstClr val="black"/>
                </a:solidFill>
                <a:latin typeface="Constantia"/>
                <a:cs typeface="Arial" charset="0"/>
              </a:rPr>
              <a:t>у + ас = 0</a:t>
            </a:r>
            <a:r>
              <a:rPr lang="ru-RU" sz="2800" dirty="0">
                <a:solidFill>
                  <a:prstClr val="black"/>
                </a:solidFill>
                <a:latin typeface="Constantia"/>
                <a:cs typeface="Arial" charset="0"/>
              </a:rPr>
              <a:t>, </a:t>
            </a:r>
            <a:r>
              <a:rPr lang="ru-RU" sz="2800" dirty="0">
                <a:solidFill>
                  <a:prstClr val="black"/>
                </a:solidFill>
                <a:latin typeface="Constantia"/>
              </a:rPr>
              <a:t>равносильного данному. Его корни </a:t>
            </a:r>
            <a:r>
              <a:rPr lang="ru-RU" sz="2800" i="1" dirty="0">
                <a:solidFill>
                  <a:prstClr val="black"/>
                </a:solidFill>
                <a:latin typeface="Constantia"/>
              </a:rPr>
              <a:t>у</a:t>
            </a:r>
            <a:r>
              <a:rPr lang="ru-RU" sz="2800" i="1" baseline="-25000" dirty="0">
                <a:solidFill>
                  <a:prstClr val="black"/>
                </a:solidFill>
                <a:latin typeface="Constantia"/>
              </a:rPr>
              <a:t>1</a:t>
            </a:r>
            <a:r>
              <a:rPr lang="ru-RU" sz="2800" i="1" dirty="0">
                <a:solidFill>
                  <a:prstClr val="black"/>
                </a:solidFill>
                <a:latin typeface="Constantia"/>
              </a:rPr>
              <a:t> </a:t>
            </a:r>
            <a:r>
              <a:rPr lang="ru-RU" sz="2800" dirty="0">
                <a:solidFill>
                  <a:prstClr val="black"/>
                </a:solidFill>
                <a:latin typeface="Constantia"/>
              </a:rPr>
              <a:t>и </a:t>
            </a:r>
            <a:r>
              <a:rPr lang="ru-RU" sz="2800" i="1" dirty="0">
                <a:solidFill>
                  <a:prstClr val="black"/>
                </a:solidFill>
                <a:latin typeface="Constantia"/>
              </a:rPr>
              <a:t>у</a:t>
            </a:r>
            <a:r>
              <a:rPr lang="ru-RU" sz="2800" i="1" baseline="-25000" dirty="0">
                <a:solidFill>
                  <a:prstClr val="black"/>
                </a:solidFill>
                <a:latin typeface="Constantia"/>
              </a:rPr>
              <a:t>2</a:t>
            </a:r>
            <a:r>
              <a:rPr lang="ru-RU" sz="2800" i="1" dirty="0">
                <a:solidFill>
                  <a:prstClr val="black"/>
                </a:solidFill>
                <a:latin typeface="Constantia"/>
              </a:rPr>
              <a:t> </a:t>
            </a:r>
            <a:r>
              <a:rPr lang="ru-RU" sz="2800" dirty="0">
                <a:solidFill>
                  <a:prstClr val="black"/>
                </a:solidFill>
                <a:latin typeface="Constantia"/>
              </a:rPr>
              <a:t>найдем с помощью</a:t>
            </a:r>
            <a:r>
              <a:rPr lang="en-US" sz="2800" dirty="0">
                <a:solidFill>
                  <a:prstClr val="black"/>
                </a:solidFill>
                <a:latin typeface="Constantia"/>
              </a:rPr>
              <a:t> </a:t>
            </a:r>
            <a:r>
              <a:rPr lang="ru-RU" sz="2800" dirty="0">
                <a:solidFill>
                  <a:prstClr val="black"/>
                </a:solidFill>
                <a:latin typeface="Constantia"/>
              </a:rPr>
              <a:t>теоремы Виета. Окончательно получаем </a:t>
            </a:r>
            <a:r>
              <a:rPr lang="ru-RU" sz="2800" b="1" i="1" dirty="0">
                <a:solidFill>
                  <a:prstClr val="black"/>
                </a:solidFill>
                <a:latin typeface="Constantia"/>
              </a:rPr>
              <a:t>х</a:t>
            </a:r>
            <a:r>
              <a:rPr lang="ru-RU" sz="1400" b="1" i="1" dirty="0">
                <a:solidFill>
                  <a:prstClr val="black"/>
                </a:solidFill>
                <a:latin typeface="Constantia"/>
              </a:rPr>
              <a:t>1</a:t>
            </a:r>
            <a:r>
              <a:rPr lang="en-US" sz="1400" b="1" i="1" dirty="0">
                <a:solidFill>
                  <a:prstClr val="black"/>
                </a:solidFill>
                <a:latin typeface="Constantia"/>
              </a:rPr>
              <a:t> </a:t>
            </a:r>
            <a:r>
              <a:rPr lang="ru-RU" sz="2800" b="1" i="1" dirty="0">
                <a:solidFill>
                  <a:prstClr val="black"/>
                </a:solidFill>
                <a:latin typeface="Constantia"/>
              </a:rPr>
              <a:t>=</a:t>
            </a:r>
            <a:r>
              <a:rPr lang="en-US" sz="2800" b="1" i="1" dirty="0">
                <a:solidFill>
                  <a:prstClr val="black"/>
                </a:solidFill>
                <a:latin typeface="Constantia"/>
              </a:rPr>
              <a:t> y</a:t>
            </a:r>
            <a:r>
              <a:rPr lang="en-US" sz="1600" b="1" i="1" dirty="0">
                <a:solidFill>
                  <a:prstClr val="black"/>
                </a:solidFill>
                <a:latin typeface="Constantia"/>
              </a:rPr>
              <a:t>1</a:t>
            </a:r>
            <a:r>
              <a:rPr lang="ru-RU" sz="2800" b="1" i="1" dirty="0">
                <a:solidFill>
                  <a:prstClr val="black"/>
                </a:solidFill>
                <a:latin typeface="Constantia"/>
              </a:rPr>
              <a:t>/</a:t>
            </a:r>
            <a:r>
              <a:rPr lang="en-US" sz="2800" b="1" i="1" dirty="0">
                <a:solidFill>
                  <a:prstClr val="black"/>
                </a:solidFill>
                <a:latin typeface="Constantia"/>
              </a:rPr>
              <a:t>a </a:t>
            </a:r>
            <a:r>
              <a:rPr lang="ru-RU" sz="2800" dirty="0">
                <a:solidFill>
                  <a:prstClr val="black"/>
                </a:solidFill>
                <a:latin typeface="Constantia"/>
              </a:rPr>
              <a:t>и </a:t>
            </a:r>
            <a:r>
              <a:rPr lang="ru-RU" sz="2800" b="1" i="1" dirty="0">
                <a:solidFill>
                  <a:prstClr val="black"/>
                </a:solidFill>
                <a:latin typeface="Constantia"/>
              </a:rPr>
              <a:t>х</a:t>
            </a:r>
            <a:r>
              <a:rPr lang="en-US" sz="1600" b="1" i="1" dirty="0">
                <a:solidFill>
                  <a:prstClr val="black"/>
                </a:solidFill>
                <a:latin typeface="Constantia"/>
              </a:rPr>
              <a:t>2</a:t>
            </a:r>
            <a:r>
              <a:rPr lang="ru-RU" sz="2800" b="1" i="1" dirty="0">
                <a:solidFill>
                  <a:prstClr val="black"/>
                </a:solidFill>
                <a:latin typeface="Constantia"/>
              </a:rPr>
              <a:t> =</a:t>
            </a:r>
            <a:r>
              <a:rPr lang="en-US" sz="2800" b="1" i="1" dirty="0">
                <a:solidFill>
                  <a:prstClr val="black"/>
                </a:solidFill>
                <a:latin typeface="Constantia"/>
              </a:rPr>
              <a:t> y</a:t>
            </a:r>
            <a:r>
              <a:rPr lang="en-US" sz="1600" b="1" i="1" dirty="0">
                <a:solidFill>
                  <a:prstClr val="black"/>
                </a:solidFill>
                <a:latin typeface="Constantia"/>
              </a:rPr>
              <a:t>2</a:t>
            </a:r>
            <a:r>
              <a:rPr lang="en-US" sz="2800" b="1" i="1" dirty="0">
                <a:solidFill>
                  <a:prstClr val="black"/>
                </a:solidFill>
                <a:latin typeface="Constantia"/>
              </a:rPr>
              <a:t>/a</a:t>
            </a:r>
            <a:r>
              <a:rPr lang="en-US" sz="2800" dirty="0">
                <a:solidFill>
                  <a:prstClr val="black"/>
                </a:solidFill>
                <a:latin typeface="Constantia"/>
              </a:rPr>
              <a:t>.</a:t>
            </a:r>
            <a:endParaRPr lang="ru-RU" sz="2600" dirty="0">
              <a:solidFill>
                <a:prstClr val="black"/>
              </a:solidFill>
              <a:latin typeface="Constantia"/>
            </a:endParaRPr>
          </a:p>
          <a:p>
            <a:pPr eaLnBrk="0" hangingPunct="0">
              <a:defRPr/>
            </a:pPr>
            <a:endParaRPr kumimoji="1" lang="ru-RU" sz="2000" b="1" dirty="0" smtClean="0">
              <a:solidFill>
                <a:srgbClr val="000000"/>
              </a:solidFill>
              <a:latin typeface="Bookman Old Style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kumimoji="1" lang="ru-RU" sz="2000" b="1" dirty="0" smtClean="0">
                <a:solidFill>
                  <a:srgbClr val="000000"/>
                </a:solidFill>
                <a:latin typeface="Bookman Old Style" pitchFamily="18" charset="0"/>
                <a:cs typeface="Times New Roman" pitchFamily="18" charset="0"/>
              </a:rPr>
              <a:t> Решите уравнение: </a:t>
            </a:r>
            <a:r>
              <a:rPr kumimoji="1" lang="ru-RU" sz="20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2х</a:t>
            </a:r>
            <a:r>
              <a:rPr kumimoji="1" lang="ru-RU" sz="2000" b="1" baseline="30000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2 </a:t>
            </a:r>
            <a:r>
              <a:rPr kumimoji="1" lang="ru-RU" sz="20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- 11х </a:t>
            </a:r>
            <a:r>
              <a:rPr kumimoji="1" lang="ru-RU" sz="2000" b="1" dirty="0" smtClean="0">
                <a:solidFill>
                  <a:srgbClr val="002060"/>
                </a:solidFill>
                <a:cs typeface="Times New Roman" pitchFamily="18" charset="0"/>
              </a:rPr>
              <a:t>+15</a:t>
            </a:r>
            <a:r>
              <a:rPr kumimoji="1" lang="ru-RU" sz="20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= 0. </a:t>
            </a:r>
          </a:p>
          <a:p>
            <a:pPr eaLnBrk="0" hangingPunct="0">
              <a:defRPr/>
            </a:pPr>
            <a:r>
              <a:rPr kumimoji="1" lang="ru-RU" sz="2000" b="1" dirty="0" smtClean="0">
                <a:solidFill>
                  <a:srgbClr val="002060"/>
                </a:solidFill>
                <a:cs typeface="Times New Roman" pitchFamily="18" charset="0"/>
              </a:rPr>
              <a:t>   Перебросим коэффициент 2 к свободному члену</a:t>
            </a:r>
          </a:p>
          <a:p>
            <a:pPr eaLnBrk="0" hangingPunct="0">
              <a:defRPr/>
            </a:pPr>
            <a:r>
              <a:rPr kumimoji="1" lang="ru-RU" sz="2000" b="1" dirty="0" smtClean="0">
                <a:solidFill>
                  <a:srgbClr val="000000"/>
                </a:solidFill>
                <a:latin typeface="Bookman Old Style" pitchFamily="18" charset="0"/>
                <a:cs typeface="Times New Roman" pitchFamily="18" charset="0"/>
              </a:rPr>
              <a:t>  у</a:t>
            </a:r>
            <a:r>
              <a:rPr kumimoji="1" lang="ru-RU" sz="2000" b="1" baseline="30000" dirty="0" smtClean="0">
                <a:solidFill>
                  <a:srgbClr val="000000"/>
                </a:solidFill>
                <a:latin typeface="Bookman Old Style" pitchFamily="18" charset="0"/>
                <a:cs typeface="Times New Roman" pitchFamily="18" charset="0"/>
              </a:rPr>
              <a:t>2 </a:t>
            </a:r>
            <a:r>
              <a:rPr kumimoji="1" lang="ru-RU" sz="2000" b="1" dirty="0" smtClean="0">
                <a:solidFill>
                  <a:srgbClr val="000000"/>
                </a:solidFill>
                <a:latin typeface="Bookman Old Style" pitchFamily="18" charset="0"/>
                <a:cs typeface="Times New Roman" pitchFamily="18" charset="0"/>
              </a:rPr>
              <a:t>- 11у +30= 0. D&gt;0, по теореме, обратной теореме Виета,                                                            получаем корни: 5;6, далее возвращаемся к корням исходного уравнения: 2,5; 3.</a:t>
            </a:r>
            <a:r>
              <a:rPr kumimoji="1" lang="ru-RU" sz="2000" b="1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  </a:t>
            </a:r>
            <a:endParaRPr kumimoji="1" 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50292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</a:rPr>
              <a:t>Решение уравнений способом «переброски»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524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</a:rPr>
              <a:t>Метод выделения полного квадрата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432671"/>
            <a:ext cx="9144000" cy="666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200" i="1" dirty="0">
                <a:solidFill>
                  <a:prstClr val="black"/>
                </a:solidFill>
                <a:latin typeface="Constantia"/>
              </a:rPr>
              <a:t>х</a:t>
            </a:r>
            <a:r>
              <a:rPr lang="ru-RU" sz="2200" i="1" baseline="30000" dirty="0">
                <a:solidFill>
                  <a:prstClr val="black"/>
                </a:solidFill>
                <a:latin typeface="Constantia"/>
              </a:rPr>
              <a:t>2</a:t>
            </a:r>
            <a:r>
              <a:rPr lang="ru-RU" sz="2200" i="1" dirty="0">
                <a:solidFill>
                  <a:prstClr val="black"/>
                </a:solidFill>
                <a:latin typeface="Constantia"/>
              </a:rPr>
              <a:t> + 6х – 7 = 0</a:t>
            </a:r>
            <a:endParaRPr lang="ru-RU" sz="2200" dirty="0">
              <a:solidFill>
                <a:prstClr val="black"/>
              </a:solidFill>
              <a:latin typeface="Constantia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200" dirty="0">
                <a:solidFill>
                  <a:prstClr val="black"/>
                </a:solidFill>
                <a:latin typeface="Constantia"/>
              </a:rPr>
              <a:t>	Выделим в левой части полный квадрат. Для этого запишем выражение </a:t>
            </a:r>
            <a:r>
              <a:rPr lang="ru-RU" sz="2200" i="1" dirty="0">
                <a:solidFill>
                  <a:prstClr val="black"/>
                </a:solidFill>
                <a:latin typeface="Constantia"/>
              </a:rPr>
              <a:t>х</a:t>
            </a:r>
            <a:r>
              <a:rPr lang="ru-RU" sz="2200" i="1" baseline="30000" dirty="0">
                <a:solidFill>
                  <a:prstClr val="black"/>
                </a:solidFill>
                <a:latin typeface="Constantia"/>
              </a:rPr>
              <a:t>2</a:t>
            </a:r>
            <a:r>
              <a:rPr lang="ru-RU" sz="2200" i="1" dirty="0">
                <a:solidFill>
                  <a:prstClr val="black"/>
                </a:solidFill>
                <a:latin typeface="Constantia"/>
              </a:rPr>
              <a:t> + 6х</a:t>
            </a:r>
            <a:r>
              <a:rPr lang="ru-RU" sz="2200" dirty="0">
                <a:solidFill>
                  <a:prstClr val="black"/>
                </a:solidFill>
                <a:latin typeface="Constantia"/>
              </a:rPr>
              <a:t>  в следующем виде: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200" i="1" dirty="0">
                <a:solidFill>
                  <a:prstClr val="black"/>
                </a:solidFill>
                <a:latin typeface="Constantia"/>
              </a:rPr>
              <a:t>		х</a:t>
            </a:r>
            <a:r>
              <a:rPr lang="ru-RU" sz="2200" i="1" baseline="30000" dirty="0">
                <a:solidFill>
                  <a:prstClr val="black"/>
                </a:solidFill>
                <a:latin typeface="Constantia"/>
              </a:rPr>
              <a:t>2</a:t>
            </a:r>
            <a:r>
              <a:rPr lang="ru-RU" sz="2200" i="1" dirty="0">
                <a:solidFill>
                  <a:prstClr val="black"/>
                </a:solidFill>
                <a:latin typeface="Constantia"/>
              </a:rPr>
              <a:t> + 6х  = х</a:t>
            </a:r>
            <a:r>
              <a:rPr lang="ru-RU" sz="2200" i="1" baseline="30000" dirty="0">
                <a:solidFill>
                  <a:prstClr val="black"/>
                </a:solidFill>
                <a:latin typeface="Constantia"/>
              </a:rPr>
              <a:t>2</a:t>
            </a:r>
            <a:r>
              <a:rPr lang="ru-RU" sz="2200" i="1" dirty="0">
                <a:solidFill>
                  <a:prstClr val="black"/>
                </a:solidFill>
                <a:latin typeface="Constantia"/>
              </a:rPr>
              <a:t> + 2· х ·3</a:t>
            </a:r>
            <a:endParaRPr lang="ru-RU" sz="2200" dirty="0">
              <a:solidFill>
                <a:prstClr val="black"/>
              </a:solidFill>
              <a:latin typeface="Constantia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200" dirty="0">
                <a:solidFill>
                  <a:prstClr val="black"/>
                </a:solidFill>
                <a:latin typeface="Constantia"/>
              </a:rPr>
              <a:t>	В полученном выражении первое слагаемое – квадрат числа  </a:t>
            </a:r>
            <a:r>
              <a:rPr lang="ru-RU" sz="2200" i="1" dirty="0">
                <a:solidFill>
                  <a:prstClr val="black"/>
                </a:solidFill>
                <a:latin typeface="Constantia"/>
              </a:rPr>
              <a:t>х</a:t>
            </a:r>
            <a:r>
              <a:rPr lang="ru-RU" sz="2200" dirty="0">
                <a:solidFill>
                  <a:prstClr val="black"/>
                </a:solidFill>
                <a:latin typeface="Constantia"/>
              </a:rPr>
              <a:t>, а второе – удвоенное произведение </a:t>
            </a:r>
            <a:r>
              <a:rPr lang="ru-RU" sz="2200" i="1" dirty="0">
                <a:solidFill>
                  <a:prstClr val="black"/>
                </a:solidFill>
                <a:latin typeface="Constantia"/>
              </a:rPr>
              <a:t>х </a:t>
            </a:r>
            <a:r>
              <a:rPr lang="ru-RU" sz="2200" dirty="0">
                <a:solidFill>
                  <a:prstClr val="black"/>
                </a:solidFill>
                <a:latin typeface="Constantia"/>
              </a:rPr>
              <a:t>на</a:t>
            </a:r>
            <a:r>
              <a:rPr lang="ru-RU" sz="2200" i="1" dirty="0">
                <a:solidFill>
                  <a:prstClr val="black"/>
                </a:solidFill>
                <a:latin typeface="Constantia"/>
              </a:rPr>
              <a:t> 3</a:t>
            </a:r>
            <a:r>
              <a:rPr lang="ru-RU" sz="2200" dirty="0">
                <a:solidFill>
                  <a:prstClr val="black"/>
                </a:solidFill>
                <a:latin typeface="Constantia"/>
              </a:rPr>
              <a:t>, поэтому чтобы получить полный квадрат, нужно прибавить </a:t>
            </a:r>
            <a:r>
              <a:rPr lang="ru-RU" sz="2200" i="1" dirty="0">
                <a:solidFill>
                  <a:prstClr val="black"/>
                </a:solidFill>
                <a:latin typeface="Constantia"/>
              </a:rPr>
              <a:t>3</a:t>
            </a:r>
            <a:r>
              <a:rPr lang="ru-RU" sz="2200" i="1" baseline="30000" dirty="0">
                <a:solidFill>
                  <a:prstClr val="black"/>
                </a:solidFill>
                <a:latin typeface="Constantia"/>
              </a:rPr>
              <a:t>2</a:t>
            </a:r>
            <a:r>
              <a:rPr lang="ru-RU" sz="2200" dirty="0">
                <a:solidFill>
                  <a:prstClr val="black"/>
                </a:solidFill>
                <a:latin typeface="Constantia"/>
              </a:rPr>
              <a:t>, так как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200" i="1" dirty="0">
                <a:solidFill>
                  <a:prstClr val="black"/>
                </a:solidFill>
                <a:latin typeface="Constantia"/>
              </a:rPr>
              <a:t>		х</a:t>
            </a:r>
            <a:r>
              <a:rPr lang="ru-RU" sz="2200" i="1" baseline="30000" dirty="0">
                <a:solidFill>
                  <a:prstClr val="black"/>
                </a:solidFill>
                <a:latin typeface="Constantia"/>
              </a:rPr>
              <a:t>2</a:t>
            </a:r>
            <a:r>
              <a:rPr lang="ru-RU" sz="2200" i="1" dirty="0">
                <a:solidFill>
                  <a:prstClr val="black"/>
                </a:solidFill>
                <a:latin typeface="Constantia"/>
              </a:rPr>
              <a:t> + 2· х ·3 + 3</a:t>
            </a:r>
            <a:r>
              <a:rPr lang="ru-RU" sz="2200" i="1" baseline="30000" dirty="0">
                <a:solidFill>
                  <a:prstClr val="black"/>
                </a:solidFill>
                <a:latin typeface="Constantia"/>
              </a:rPr>
              <a:t>2</a:t>
            </a:r>
            <a:r>
              <a:rPr lang="ru-RU" sz="2200" i="1" dirty="0">
                <a:solidFill>
                  <a:prstClr val="black"/>
                </a:solidFill>
                <a:latin typeface="Constantia"/>
              </a:rPr>
              <a:t> = (х + 3)</a:t>
            </a:r>
            <a:r>
              <a:rPr lang="ru-RU" sz="2200" i="1" baseline="30000" dirty="0">
                <a:solidFill>
                  <a:prstClr val="black"/>
                </a:solidFill>
                <a:latin typeface="Constantia"/>
              </a:rPr>
              <a:t>2</a:t>
            </a:r>
            <a:endParaRPr lang="ru-RU" sz="2200" dirty="0">
              <a:solidFill>
                <a:prstClr val="black"/>
              </a:solidFill>
              <a:latin typeface="Constantia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200" dirty="0">
                <a:solidFill>
                  <a:prstClr val="black"/>
                </a:solidFill>
                <a:latin typeface="Constantia"/>
              </a:rPr>
              <a:t>	Преобразуем теперь левую часть уравнения </a:t>
            </a:r>
            <a:r>
              <a:rPr lang="ru-RU" sz="2200" i="1" dirty="0">
                <a:solidFill>
                  <a:prstClr val="black"/>
                </a:solidFill>
                <a:latin typeface="Constantia"/>
              </a:rPr>
              <a:t>х</a:t>
            </a:r>
            <a:r>
              <a:rPr lang="ru-RU" sz="2200" i="1" baseline="30000" dirty="0">
                <a:solidFill>
                  <a:prstClr val="black"/>
                </a:solidFill>
                <a:latin typeface="Constantia"/>
              </a:rPr>
              <a:t>2</a:t>
            </a:r>
            <a:r>
              <a:rPr lang="ru-RU" sz="2200" i="1" dirty="0">
                <a:solidFill>
                  <a:prstClr val="black"/>
                </a:solidFill>
                <a:latin typeface="Constantia"/>
              </a:rPr>
              <a:t> + 6х – 7 = 0, </a:t>
            </a:r>
            <a:r>
              <a:rPr lang="ru-RU" sz="2200" dirty="0">
                <a:solidFill>
                  <a:prstClr val="black"/>
                </a:solidFill>
                <a:latin typeface="Constantia"/>
              </a:rPr>
              <a:t>прибавляя к ней и вычитая </a:t>
            </a:r>
            <a:r>
              <a:rPr lang="ru-RU" sz="2200" i="1" dirty="0">
                <a:solidFill>
                  <a:prstClr val="black"/>
                </a:solidFill>
                <a:latin typeface="Constantia"/>
              </a:rPr>
              <a:t>3</a:t>
            </a:r>
            <a:r>
              <a:rPr lang="ru-RU" sz="2200" i="1" baseline="30000" dirty="0">
                <a:solidFill>
                  <a:prstClr val="black"/>
                </a:solidFill>
                <a:latin typeface="Constantia"/>
              </a:rPr>
              <a:t>2</a:t>
            </a:r>
            <a:r>
              <a:rPr lang="ru-RU" sz="2200" dirty="0">
                <a:solidFill>
                  <a:prstClr val="black"/>
                </a:solidFill>
                <a:latin typeface="Constantia"/>
              </a:rPr>
              <a:t>, имеем: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200" i="1" dirty="0">
                <a:solidFill>
                  <a:prstClr val="black"/>
                </a:solidFill>
                <a:latin typeface="Constantia"/>
              </a:rPr>
              <a:t>		х</a:t>
            </a:r>
            <a:r>
              <a:rPr lang="ru-RU" sz="2200" i="1" baseline="30000" dirty="0">
                <a:solidFill>
                  <a:prstClr val="black"/>
                </a:solidFill>
                <a:latin typeface="Constantia"/>
              </a:rPr>
              <a:t>2</a:t>
            </a:r>
            <a:r>
              <a:rPr lang="ru-RU" sz="2200" i="1" dirty="0">
                <a:solidFill>
                  <a:prstClr val="black"/>
                </a:solidFill>
                <a:latin typeface="Constantia"/>
              </a:rPr>
              <a:t> + 6х – 7 =  х</a:t>
            </a:r>
            <a:r>
              <a:rPr lang="ru-RU" sz="2200" i="1" baseline="30000" dirty="0">
                <a:solidFill>
                  <a:prstClr val="black"/>
                </a:solidFill>
                <a:latin typeface="Constantia"/>
              </a:rPr>
              <a:t>2</a:t>
            </a:r>
            <a:r>
              <a:rPr lang="ru-RU" sz="2200" i="1" dirty="0">
                <a:solidFill>
                  <a:prstClr val="black"/>
                </a:solidFill>
                <a:latin typeface="Constantia"/>
              </a:rPr>
              <a:t> + 2· х ·3 + 3</a:t>
            </a:r>
            <a:r>
              <a:rPr lang="ru-RU" sz="2200" i="1" baseline="30000" dirty="0">
                <a:solidFill>
                  <a:prstClr val="black"/>
                </a:solidFill>
                <a:latin typeface="Constantia"/>
              </a:rPr>
              <a:t>2 </a:t>
            </a:r>
            <a:r>
              <a:rPr lang="ru-RU" sz="2200" i="1" dirty="0">
                <a:solidFill>
                  <a:prstClr val="black"/>
                </a:solidFill>
                <a:latin typeface="Constantia"/>
              </a:rPr>
              <a:t> –  3</a:t>
            </a:r>
            <a:r>
              <a:rPr lang="ru-RU" sz="2200" i="1" baseline="30000" dirty="0">
                <a:solidFill>
                  <a:prstClr val="black"/>
                </a:solidFill>
                <a:latin typeface="Constantia"/>
              </a:rPr>
              <a:t>2</a:t>
            </a:r>
            <a:r>
              <a:rPr lang="ru-RU" sz="2200" i="1" dirty="0">
                <a:solidFill>
                  <a:prstClr val="black"/>
                </a:solidFill>
                <a:latin typeface="Constantia"/>
              </a:rPr>
              <a:t> – 7 = 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200" i="1" dirty="0">
                <a:solidFill>
                  <a:prstClr val="black"/>
                </a:solidFill>
                <a:latin typeface="Constantia"/>
              </a:rPr>
              <a:t>		= (х + 3)</a:t>
            </a:r>
            <a:r>
              <a:rPr lang="ru-RU" sz="2200" i="1" baseline="30000" dirty="0">
                <a:solidFill>
                  <a:prstClr val="black"/>
                </a:solidFill>
                <a:latin typeface="Constantia"/>
              </a:rPr>
              <a:t>2 </a:t>
            </a:r>
            <a:r>
              <a:rPr lang="ru-RU" sz="2200" i="1" dirty="0">
                <a:solidFill>
                  <a:prstClr val="black"/>
                </a:solidFill>
                <a:latin typeface="Constantia"/>
              </a:rPr>
              <a:t>–  9  – 7 =  (х + 3)</a:t>
            </a:r>
            <a:r>
              <a:rPr lang="ru-RU" sz="2200" i="1" baseline="30000" dirty="0">
                <a:solidFill>
                  <a:prstClr val="black"/>
                </a:solidFill>
                <a:latin typeface="Constantia"/>
              </a:rPr>
              <a:t>2</a:t>
            </a:r>
            <a:r>
              <a:rPr lang="ru-RU" sz="2200" i="1" dirty="0">
                <a:solidFill>
                  <a:prstClr val="black"/>
                </a:solidFill>
                <a:latin typeface="Constantia"/>
              </a:rPr>
              <a:t> – 16</a:t>
            </a:r>
            <a:endParaRPr lang="ru-RU" sz="2200" dirty="0">
              <a:solidFill>
                <a:prstClr val="black"/>
              </a:solidFill>
              <a:latin typeface="Constantia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200" dirty="0">
                <a:solidFill>
                  <a:prstClr val="black"/>
                </a:solidFill>
                <a:latin typeface="Constantia"/>
              </a:rPr>
              <a:t>	Таким образом, данное уравнение можно записать так:	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200" i="1" dirty="0">
                <a:solidFill>
                  <a:prstClr val="black"/>
                </a:solidFill>
                <a:latin typeface="Constantia"/>
              </a:rPr>
              <a:t>		(х + 3)</a:t>
            </a:r>
            <a:r>
              <a:rPr lang="ru-RU" sz="2200" i="1" baseline="30000" dirty="0">
                <a:solidFill>
                  <a:prstClr val="black"/>
                </a:solidFill>
                <a:latin typeface="Constantia"/>
              </a:rPr>
              <a:t>2</a:t>
            </a:r>
            <a:r>
              <a:rPr lang="ru-RU" sz="2200" i="1" dirty="0">
                <a:solidFill>
                  <a:prstClr val="black"/>
                </a:solidFill>
                <a:latin typeface="Constantia"/>
              </a:rPr>
              <a:t> –16 = 0</a:t>
            </a:r>
            <a:r>
              <a:rPr lang="ru-RU" sz="2200" dirty="0">
                <a:solidFill>
                  <a:prstClr val="black"/>
                </a:solidFill>
                <a:latin typeface="Constantia"/>
              </a:rPr>
              <a:t>, т.е. </a:t>
            </a:r>
            <a:r>
              <a:rPr lang="ru-RU" sz="2200" i="1" dirty="0">
                <a:solidFill>
                  <a:prstClr val="black"/>
                </a:solidFill>
                <a:latin typeface="Constantia"/>
              </a:rPr>
              <a:t>(х + 3)</a:t>
            </a:r>
            <a:r>
              <a:rPr lang="ru-RU" sz="2200" i="1" baseline="30000" dirty="0">
                <a:solidFill>
                  <a:prstClr val="black"/>
                </a:solidFill>
                <a:latin typeface="Constantia"/>
              </a:rPr>
              <a:t>2 </a:t>
            </a:r>
            <a:r>
              <a:rPr lang="ru-RU" sz="2200" i="1" dirty="0">
                <a:solidFill>
                  <a:prstClr val="black"/>
                </a:solidFill>
                <a:latin typeface="Constantia"/>
              </a:rPr>
              <a:t> = 16</a:t>
            </a:r>
            <a:r>
              <a:rPr lang="ru-RU" sz="2200" dirty="0">
                <a:solidFill>
                  <a:prstClr val="black"/>
                </a:solidFill>
                <a:latin typeface="Constantia"/>
              </a:rPr>
              <a:t>.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200" dirty="0">
                <a:solidFill>
                  <a:prstClr val="black"/>
                </a:solidFill>
                <a:latin typeface="Constantia"/>
              </a:rPr>
              <a:t>	Следовательно, </a:t>
            </a:r>
            <a:r>
              <a:rPr lang="ru-RU" sz="2200" i="1" dirty="0">
                <a:solidFill>
                  <a:prstClr val="black"/>
                </a:solidFill>
                <a:latin typeface="Constantia"/>
              </a:rPr>
              <a:t>х + 3 - 4 = 0 </a:t>
            </a:r>
            <a:r>
              <a:rPr lang="ru-RU" sz="2200" dirty="0">
                <a:solidFill>
                  <a:prstClr val="black"/>
                </a:solidFill>
                <a:latin typeface="Constantia"/>
              </a:rPr>
              <a:t>или </a:t>
            </a:r>
            <a:r>
              <a:rPr lang="ru-RU" sz="2200" i="1" dirty="0">
                <a:solidFill>
                  <a:prstClr val="black"/>
                </a:solidFill>
                <a:latin typeface="Constantia"/>
              </a:rPr>
              <a:t>х + 3 + 4 = 0</a:t>
            </a:r>
            <a:endParaRPr lang="ru-RU" sz="2200" dirty="0">
              <a:solidFill>
                <a:prstClr val="black"/>
              </a:solidFill>
              <a:latin typeface="Constantia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200" i="1" dirty="0">
                <a:solidFill>
                  <a:prstClr val="black"/>
                </a:solidFill>
                <a:latin typeface="Constantia"/>
              </a:rPr>
              <a:t>		х</a:t>
            </a:r>
            <a:r>
              <a:rPr lang="ru-RU" sz="2200" i="1" baseline="-25000" dirty="0">
                <a:solidFill>
                  <a:prstClr val="black"/>
                </a:solidFill>
                <a:latin typeface="Constantia"/>
              </a:rPr>
              <a:t>1</a:t>
            </a:r>
            <a:r>
              <a:rPr lang="ru-RU" sz="2200" i="1" dirty="0">
                <a:solidFill>
                  <a:prstClr val="black"/>
                </a:solidFill>
                <a:latin typeface="Constantia"/>
              </a:rPr>
              <a:t> = 1</a:t>
            </a:r>
            <a:r>
              <a:rPr lang="ru-RU" sz="2200" dirty="0">
                <a:solidFill>
                  <a:prstClr val="black"/>
                </a:solidFill>
                <a:latin typeface="Constantia"/>
              </a:rPr>
              <a:t>	</a:t>
            </a:r>
            <a:r>
              <a:rPr lang="ru-RU" sz="2200" i="1" dirty="0">
                <a:solidFill>
                  <a:prstClr val="black"/>
                </a:solidFill>
                <a:latin typeface="Constantia"/>
              </a:rPr>
              <a:t> х</a:t>
            </a:r>
            <a:r>
              <a:rPr lang="ru-RU" sz="2200" i="1" baseline="-25000" dirty="0">
                <a:solidFill>
                  <a:prstClr val="black"/>
                </a:solidFill>
                <a:latin typeface="Constantia"/>
              </a:rPr>
              <a:t>2</a:t>
            </a:r>
            <a:r>
              <a:rPr lang="ru-RU" sz="2200" i="1" dirty="0">
                <a:solidFill>
                  <a:prstClr val="black"/>
                </a:solidFill>
                <a:latin typeface="Constantia"/>
              </a:rPr>
              <a:t> = -7</a:t>
            </a:r>
            <a:endParaRPr lang="ru-RU" sz="2200" dirty="0">
              <a:solidFill>
                <a:prstClr val="black"/>
              </a:solidFill>
              <a:latin typeface="Constantia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200" i="1" dirty="0">
                <a:solidFill>
                  <a:prstClr val="black"/>
                </a:solidFill>
                <a:latin typeface="Constantia"/>
              </a:rPr>
              <a:t>	Ответ: -7; 1.</a:t>
            </a:r>
            <a:endParaRPr lang="ru-RU" sz="2200" dirty="0">
              <a:solidFill>
                <a:prstClr val="black"/>
              </a:solidFill>
              <a:latin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013325"/>
          </a:xfrm>
        </p:spPr>
        <p:txBody>
          <a:bodyPr>
            <a:normAutofit/>
          </a:bodyPr>
          <a:lstStyle/>
          <a:p>
            <a:pPr marL="273050" lvl="0" indent="-273050" fontAlgn="base">
              <a:spcAft>
                <a:spcPct val="0"/>
              </a:spcAft>
              <a:buClr>
                <a:srgbClr val="0BD0D9"/>
              </a:buClr>
              <a:buSzPct val="95000"/>
              <a:buNone/>
            </a:pPr>
            <a:r>
              <a:rPr lang="ru-RU" i="1" dirty="0">
                <a:solidFill>
                  <a:prstClr val="black"/>
                </a:solidFill>
                <a:latin typeface="Constantia"/>
              </a:rPr>
              <a:t>Человеку, изучающему алгебру, часто  полезнее решить одну и ту же задачу тремя различными способами, чем решать три-четыре задачи. Решая одну задачу различными способами, можно путем сравнения выяснить, какой из них короче и эффективнее. Так вырабатывается опыт.</a:t>
            </a:r>
            <a:r>
              <a:rPr lang="ru-RU" dirty="0">
                <a:solidFill>
                  <a:prstClr val="black"/>
                </a:solidFill>
                <a:latin typeface="Constantia"/>
              </a:rPr>
              <a:t> </a:t>
            </a:r>
            <a:r>
              <a:rPr lang="ru-RU" sz="2600" dirty="0">
                <a:solidFill>
                  <a:prstClr val="black"/>
                </a:solidFill>
                <a:latin typeface="Constantia"/>
              </a:rPr>
              <a:t>		</a:t>
            </a:r>
          </a:p>
          <a:p>
            <a:pPr marL="273050" lvl="0" indent="-273050" algn="ctr" fontAlgn="base">
              <a:spcAft>
                <a:spcPct val="0"/>
              </a:spcAft>
              <a:buClr>
                <a:srgbClr val="0BD0D9"/>
              </a:buClr>
              <a:buSzPct val="95000"/>
              <a:buNone/>
            </a:pPr>
            <a:endParaRPr lang="ru-RU" sz="1400" i="1" dirty="0">
              <a:solidFill>
                <a:prstClr val="black"/>
              </a:solidFill>
              <a:latin typeface="Constantia"/>
            </a:endParaRPr>
          </a:p>
          <a:p>
            <a:pPr marL="273050" lvl="0" indent="-273050" algn="ctr" fontAlgn="base">
              <a:spcAft>
                <a:spcPct val="0"/>
              </a:spcAft>
              <a:buClr>
                <a:srgbClr val="0BD0D9"/>
              </a:buClr>
              <a:buSzPct val="95000"/>
              <a:buNone/>
            </a:pPr>
            <a:r>
              <a:rPr lang="ru-RU" sz="2600" i="1" dirty="0">
                <a:solidFill>
                  <a:prstClr val="black"/>
                </a:solidFill>
                <a:latin typeface="Constantia"/>
              </a:rPr>
              <a:t>У.У. </a:t>
            </a:r>
            <a:r>
              <a:rPr lang="ru-RU" sz="2600" i="1" dirty="0" err="1">
                <a:solidFill>
                  <a:prstClr val="black"/>
                </a:solidFill>
                <a:latin typeface="Constantia"/>
              </a:rPr>
              <a:t>Сойер</a:t>
            </a:r>
            <a:r>
              <a:rPr lang="ru-RU" sz="2600" i="1" dirty="0">
                <a:solidFill>
                  <a:prstClr val="black"/>
                </a:solidFill>
                <a:latin typeface="Constantia"/>
              </a:rPr>
              <a:t> (английский математик XX века)</a:t>
            </a:r>
            <a:endParaRPr lang="ru-RU" sz="2600" dirty="0">
              <a:solidFill>
                <a:prstClr val="black"/>
              </a:solidFill>
              <a:latin typeface="Constantia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06942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04800"/>
            <a:ext cx="8534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i="1" dirty="0" smtClean="0">
                <a:solidFill>
                  <a:srgbClr val="002060"/>
                </a:solidFill>
              </a:rPr>
              <a:t>Графический способ решения квадратного уравнения</a:t>
            </a:r>
            <a:endParaRPr lang="ru-RU" sz="2200" b="1" i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0" y="1023937"/>
            <a:ext cx="8991600" cy="58340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Не используя формул квадратное уравнение можно решить графическим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 способом.  Решим уравнение 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Для этого построим два графика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Group 167"/>
          <p:cNvGraphicFramePr>
            <a:graphicFrameLocks noGrp="1"/>
          </p:cNvGraphicFramePr>
          <p:nvPr>
            <p:ph sz="quarter" idx="4294967295"/>
          </p:nvPr>
        </p:nvGraphicFramePr>
        <p:xfrm>
          <a:off x="990600" y="2514600"/>
          <a:ext cx="2736850" cy="647700"/>
        </p:xfrm>
        <a:graphic>
          <a:graphicData uri="http://schemas.openxmlformats.org/drawingml/2006/table">
            <a:tbl>
              <a:tblPr/>
              <a:tblGrid>
                <a:gridCol w="328613"/>
                <a:gridCol w="347662"/>
                <a:gridCol w="342900"/>
                <a:gridCol w="344488"/>
                <a:gridCol w="347662"/>
                <a:gridCol w="346075"/>
                <a:gridCol w="347663"/>
                <a:gridCol w="331787"/>
              </a:tblGrid>
              <a:tr h="307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Group 164"/>
          <p:cNvGraphicFramePr>
            <a:graphicFrameLocks noGrp="1"/>
          </p:cNvGraphicFramePr>
          <p:nvPr>
            <p:ph sz="quarter" idx="4294967295"/>
          </p:nvPr>
        </p:nvGraphicFramePr>
        <p:xfrm>
          <a:off x="4114800" y="2514600"/>
          <a:ext cx="2224087" cy="642938"/>
        </p:xfrm>
        <a:graphic>
          <a:graphicData uri="http://schemas.openxmlformats.org/drawingml/2006/table">
            <a:tbl>
              <a:tblPr/>
              <a:tblGrid>
                <a:gridCol w="534149"/>
                <a:gridCol w="563313"/>
                <a:gridCol w="563312"/>
                <a:gridCol w="563313"/>
              </a:tblGrid>
              <a:tr h="32237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56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" name="Picture 168" descr="x%5e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181600" y="3733800"/>
            <a:ext cx="3559126" cy="2514600"/>
          </a:xfrm>
          <a:prstGeom prst="rect">
            <a:avLst/>
          </a:prstGeom>
          <a:solidFill>
            <a:srgbClr val="92D050"/>
          </a:solidFill>
          <a:ln w="9525" cmpd="sng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" name="Rectangle 171"/>
          <p:cNvSpPr>
            <a:spLocks noChangeArrowheads="1"/>
          </p:cNvSpPr>
          <p:nvPr/>
        </p:nvSpPr>
        <p:spPr bwMode="auto">
          <a:xfrm>
            <a:off x="228600" y="6324600"/>
            <a:ext cx="9336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b="1" dirty="0">
                <a:latin typeface="Arial" charset="0"/>
                <a:cs typeface="Times New Roman" pitchFamily="18" charset="0"/>
              </a:rPr>
              <a:t>Ответ:</a:t>
            </a:r>
            <a:endParaRPr lang="ru-RU" b="1" dirty="0">
              <a:latin typeface="Arial" charset="0"/>
            </a:endParaRPr>
          </a:p>
        </p:txBody>
      </p:sp>
      <p:graphicFrame>
        <p:nvGraphicFramePr>
          <p:cNvPr id="12" name="Object 170"/>
          <p:cNvGraphicFramePr>
            <a:graphicFrameLocks noChangeAspect="1"/>
          </p:cNvGraphicFramePr>
          <p:nvPr/>
        </p:nvGraphicFramePr>
        <p:xfrm>
          <a:off x="1143000" y="6400800"/>
          <a:ext cx="1536700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8" name="Формула" r:id="rId5" imgW="1536480" imgH="279360" progId="Equation.3">
                  <p:embed/>
                </p:oleObj>
              </mc:Choice>
              <mc:Fallback>
                <p:oleObj name="Формула" r:id="rId5" imgW="153648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6400800"/>
                        <a:ext cx="1536700" cy="274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2"/>
          <p:cNvSpPr>
            <a:spLocks noChangeArrowheads="1"/>
          </p:cNvSpPr>
          <p:nvPr/>
        </p:nvSpPr>
        <p:spPr bwMode="auto">
          <a:xfrm>
            <a:off x="228600" y="3352800"/>
            <a:ext cx="47244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Абсциссы точек пересечения графиков и будет корнями уравнения.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Если графики пересекаются в двух точках, то уравнение имеет два корня.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Если графики пересекаются в одной точке, то уравнение имеет один корень.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Если графики не пересекаются, то уравнение корней не имеет.</a:t>
            </a:r>
          </a:p>
        </p:txBody>
      </p:sp>
      <p:graphicFrame>
        <p:nvGraphicFramePr>
          <p:cNvPr id="14" name="Object 6"/>
          <p:cNvGraphicFramePr>
            <a:graphicFrameLocks noChangeAspect="1"/>
          </p:cNvGraphicFramePr>
          <p:nvPr/>
        </p:nvGraphicFramePr>
        <p:xfrm>
          <a:off x="3743325" y="1390650"/>
          <a:ext cx="173355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9" name="Формула" r:id="rId7" imgW="1155600" imgH="317160" progId="Equation.3">
                  <p:embed/>
                </p:oleObj>
              </mc:Choice>
              <mc:Fallback>
                <p:oleObj name="Формула" r:id="rId7" imgW="1155600" imgH="3171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3325" y="1390650"/>
                        <a:ext cx="1733550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4038600" y="1905000"/>
            <a:ext cx="106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1400" b="1" dirty="0"/>
              <a:t>1)</a:t>
            </a:r>
            <a:r>
              <a:rPr lang="en-US" sz="1400" b="1" dirty="0"/>
              <a:t>y</a:t>
            </a:r>
            <a:r>
              <a:rPr lang="ru-RU" sz="1400" b="1" dirty="0"/>
              <a:t>=</a:t>
            </a:r>
            <a:r>
              <a:rPr lang="en-US" sz="1400" b="1" dirty="0"/>
              <a:t>x</a:t>
            </a:r>
            <a:r>
              <a:rPr lang="ru-RU" sz="1400" b="1" dirty="0"/>
              <a:t>2</a:t>
            </a:r>
          </a:p>
          <a:p>
            <a:pPr algn="ctr"/>
            <a:r>
              <a:rPr lang="ru-RU" sz="1400" b="1" dirty="0"/>
              <a:t> 2)</a:t>
            </a:r>
            <a:r>
              <a:rPr lang="en-US" sz="1400" b="1" dirty="0"/>
              <a:t>y</a:t>
            </a:r>
            <a:r>
              <a:rPr lang="ru-RU" sz="1400" b="1" dirty="0"/>
              <a:t>=</a:t>
            </a:r>
            <a:r>
              <a:rPr lang="en-US" sz="1400" b="1" dirty="0"/>
              <a:t>x</a:t>
            </a:r>
            <a:r>
              <a:rPr lang="ru-RU" sz="1400" b="1" dirty="0"/>
              <a:t>+1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1000" y="152400"/>
            <a:ext cx="85344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i="1" dirty="0" smtClean="0">
                <a:solidFill>
                  <a:srgbClr val="002060"/>
                </a:solidFill>
              </a:rPr>
              <a:t>Решение квадратных уравнений с помощью </a:t>
            </a:r>
          </a:p>
          <a:p>
            <a:pPr algn="ctr"/>
            <a:r>
              <a:rPr lang="ru-RU" sz="2600" b="1" i="1" dirty="0" smtClean="0">
                <a:solidFill>
                  <a:srgbClr val="002060"/>
                </a:solidFill>
              </a:rPr>
              <a:t>циркуля и линейки</a:t>
            </a:r>
            <a:endParaRPr lang="ru-RU" sz="2600" i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1000" y="2136339"/>
            <a:ext cx="312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66700" y="1295400"/>
            <a:ext cx="6477000" cy="4536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600" dirty="0">
                <a:solidFill>
                  <a:prstClr val="black"/>
                </a:solidFill>
                <a:latin typeface="Constantia"/>
              </a:rPr>
              <a:t>1.  Выберем систему координат.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600" dirty="0">
                <a:solidFill>
                  <a:prstClr val="black"/>
                </a:solidFill>
                <a:latin typeface="Constantia"/>
              </a:rPr>
              <a:t>	2. Построим точки </a:t>
            </a:r>
            <a:r>
              <a:rPr lang="en-US" sz="2600" b="1" i="1" dirty="0">
                <a:solidFill>
                  <a:prstClr val="black"/>
                </a:solidFill>
                <a:latin typeface="Constantia"/>
              </a:rPr>
              <a:t>S</a:t>
            </a:r>
            <a:r>
              <a:rPr lang="ru-RU" sz="2600" b="1" i="1" dirty="0">
                <a:solidFill>
                  <a:prstClr val="black"/>
                </a:solidFill>
                <a:latin typeface="Constantia"/>
              </a:rPr>
              <a:t> </a:t>
            </a:r>
            <a:r>
              <a:rPr lang="en-US" sz="2600" b="1" i="1" dirty="0">
                <a:solidFill>
                  <a:prstClr val="black"/>
                </a:solidFill>
                <a:latin typeface="Constantia"/>
              </a:rPr>
              <a:t>(-b</a:t>
            </a:r>
            <a:r>
              <a:rPr lang="ru-RU" sz="2600" b="1" i="1" dirty="0">
                <a:solidFill>
                  <a:prstClr val="black"/>
                </a:solidFill>
                <a:latin typeface="Constantia"/>
              </a:rPr>
              <a:t>/</a:t>
            </a:r>
            <a:r>
              <a:rPr lang="ru-RU" sz="2600" b="1" i="1" dirty="0">
                <a:solidFill>
                  <a:prstClr val="black"/>
                </a:solidFill>
                <a:latin typeface="Calibri"/>
              </a:rPr>
              <a:t>2</a:t>
            </a:r>
            <a:r>
              <a:rPr lang="ru-RU" sz="2600" b="1" i="1" dirty="0">
                <a:solidFill>
                  <a:prstClr val="black"/>
                </a:solidFill>
                <a:latin typeface="Constantia"/>
              </a:rPr>
              <a:t>а</a:t>
            </a:r>
            <a:r>
              <a:rPr lang="en-US" sz="2600" b="1" i="1" dirty="0">
                <a:solidFill>
                  <a:prstClr val="black"/>
                </a:solidFill>
                <a:latin typeface="Constantia"/>
              </a:rPr>
              <a:t>;</a:t>
            </a:r>
            <a:r>
              <a:rPr lang="ru-RU" sz="2600" b="1" i="1" dirty="0">
                <a:solidFill>
                  <a:prstClr val="black"/>
                </a:solidFill>
                <a:latin typeface="Constantia"/>
              </a:rPr>
              <a:t> </a:t>
            </a:r>
            <a:r>
              <a:rPr lang="ru-RU" sz="2600" b="1" i="1" dirty="0" err="1">
                <a:solidFill>
                  <a:prstClr val="black"/>
                </a:solidFill>
                <a:latin typeface="Constantia"/>
              </a:rPr>
              <a:t>а+с</a:t>
            </a:r>
            <a:r>
              <a:rPr lang="ru-RU" sz="2600" b="1" i="1" dirty="0">
                <a:solidFill>
                  <a:prstClr val="black"/>
                </a:solidFill>
                <a:latin typeface="Constantia"/>
              </a:rPr>
              <a:t>/</a:t>
            </a:r>
            <a:r>
              <a:rPr lang="ru-RU" sz="2600" b="1" i="1" dirty="0">
                <a:solidFill>
                  <a:prstClr val="black"/>
                </a:solidFill>
                <a:latin typeface="Calibri"/>
              </a:rPr>
              <a:t>2</a:t>
            </a:r>
            <a:r>
              <a:rPr lang="ru-RU" sz="2600" b="1" i="1" dirty="0">
                <a:solidFill>
                  <a:prstClr val="black"/>
                </a:solidFill>
                <a:latin typeface="Constantia"/>
              </a:rPr>
              <a:t>а</a:t>
            </a:r>
            <a:r>
              <a:rPr lang="en-US" sz="2600" b="1" i="1" dirty="0">
                <a:solidFill>
                  <a:prstClr val="black"/>
                </a:solidFill>
                <a:latin typeface="Constantia"/>
              </a:rPr>
              <a:t>) </a:t>
            </a:r>
            <a:r>
              <a:rPr lang="en-US" sz="2600" dirty="0">
                <a:solidFill>
                  <a:prstClr val="black"/>
                </a:solidFill>
                <a:latin typeface="Constantia"/>
              </a:rPr>
              <a:t>–</a:t>
            </a:r>
            <a:r>
              <a:rPr lang="ru-RU" sz="2600" dirty="0">
                <a:solidFill>
                  <a:prstClr val="black"/>
                </a:solidFill>
                <a:latin typeface="Constantia"/>
              </a:rPr>
              <a:t> центр 	окружности и </a:t>
            </a:r>
            <a:r>
              <a:rPr lang="ru-RU" sz="2600" b="1" i="1" dirty="0">
                <a:solidFill>
                  <a:prstClr val="black"/>
                </a:solidFill>
                <a:latin typeface="Constantia"/>
              </a:rPr>
              <a:t>А(</a:t>
            </a:r>
            <a:r>
              <a:rPr lang="ru-RU" sz="2600" b="1" i="1" dirty="0">
                <a:solidFill>
                  <a:prstClr val="black"/>
                </a:solidFill>
                <a:latin typeface="Calibri"/>
              </a:rPr>
              <a:t>0; 1</a:t>
            </a:r>
            <a:r>
              <a:rPr lang="ru-RU" sz="2600" b="1" i="1" dirty="0">
                <a:solidFill>
                  <a:prstClr val="black"/>
                </a:solidFill>
                <a:latin typeface="Constantia"/>
              </a:rPr>
              <a:t>)</a:t>
            </a:r>
            <a:r>
              <a:rPr lang="ru-RU" sz="2600" dirty="0">
                <a:solidFill>
                  <a:prstClr val="black"/>
                </a:solidFill>
                <a:latin typeface="Constantia"/>
              </a:rPr>
              <a:t>.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600" dirty="0">
                <a:solidFill>
                  <a:prstClr val="black"/>
                </a:solidFill>
                <a:latin typeface="Constantia"/>
              </a:rPr>
              <a:t>	3. Проведем окружность с радиусом </a:t>
            </a:r>
            <a:r>
              <a:rPr lang="en-US" sz="2600" b="1" i="1" dirty="0">
                <a:solidFill>
                  <a:prstClr val="black"/>
                </a:solidFill>
                <a:latin typeface="Constantia"/>
              </a:rPr>
              <a:t>SA</a:t>
            </a:r>
            <a:r>
              <a:rPr lang="en-US" sz="2600" dirty="0">
                <a:solidFill>
                  <a:prstClr val="black"/>
                </a:solidFill>
                <a:latin typeface="Constantia"/>
              </a:rPr>
              <a:t>.</a:t>
            </a:r>
            <a:endParaRPr lang="ru-RU" sz="2600" dirty="0">
              <a:solidFill>
                <a:prstClr val="black"/>
              </a:solidFill>
              <a:latin typeface="Constantia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nstantia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/>
              </a:rPr>
              <a:t>	</a:t>
            </a:r>
            <a:r>
              <a:rPr lang="ru-RU" sz="28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/>
              </a:rPr>
              <a:t>Абсциссы</a:t>
            </a:r>
            <a:r>
              <a:rPr lang="ru-RU" sz="28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/>
              </a:rPr>
              <a:t> </a:t>
            </a:r>
            <a:r>
              <a:rPr lang="ru-RU" sz="2800" dirty="0">
                <a:solidFill>
                  <a:prstClr val="black"/>
                </a:solidFill>
                <a:latin typeface="Constantia"/>
              </a:rPr>
              <a:t>точек пересечения   			 окружности  с осью Ох 			        являются </a:t>
            </a:r>
            <a:r>
              <a:rPr lang="ru-RU" sz="28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/>
              </a:rPr>
              <a:t>корнями</a:t>
            </a:r>
            <a:r>
              <a:rPr lang="ru-RU" sz="28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/>
              </a:rPr>
              <a:t> </a:t>
            </a:r>
            <a:r>
              <a:rPr lang="ru-RU" sz="2800" dirty="0">
                <a:solidFill>
                  <a:prstClr val="black"/>
                </a:solidFill>
                <a:latin typeface="Constantia"/>
              </a:rPr>
              <a:t>данного </a:t>
            </a:r>
            <a:r>
              <a:rPr lang="ru-RU" sz="28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/>
              </a:rPr>
              <a:t>		            </a:t>
            </a:r>
            <a:r>
              <a:rPr lang="ru-RU" sz="2800" dirty="0">
                <a:solidFill>
                  <a:prstClr val="black"/>
                </a:solidFill>
                <a:latin typeface="Constantia"/>
              </a:rPr>
              <a:t>квадратного уравнения.</a:t>
            </a:r>
            <a:endParaRPr lang="ru-RU" sz="2600" dirty="0">
              <a:solidFill>
                <a:prstClr val="black"/>
              </a:solidFill>
              <a:latin typeface="Constantia"/>
            </a:endParaRPr>
          </a:p>
        </p:txBody>
      </p:sp>
      <p:grpSp>
        <p:nvGrpSpPr>
          <p:cNvPr id="11" name="Группа 18"/>
          <p:cNvGrpSpPr>
            <a:grpSpLocks/>
          </p:cNvGrpSpPr>
          <p:nvPr/>
        </p:nvGrpSpPr>
        <p:grpSpPr bwMode="auto">
          <a:xfrm>
            <a:off x="5943600" y="4114800"/>
            <a:ext cx="2519363" cy="2166938"/>
            <a:chOff x="5940425" y="3789363"/>
            <a:chExt cx="2519363" cy="2166937"/>
          </a:xfrm>
        </p:grpSpPr>
        <p:grpSp>
          <p:nvGrpSpPr>
            <p:cNvPr id="12" name="Группа 3"/>
            <p:cNvGrpSpPr>
              <a:grpSpLocks/>
            </p:cNvGrpSpPr>
            <p:nvPr/>
          </p:nvGrpSpPr>
          <p:grpSpPr bwMode="auto">
            <a:xfrm>
              <a:off x="5940425" y="3789363"/>
              <a:ext cx="2519363" cy="2166937"/>
              <a:chOff x="5940425" y="3789363"/>
              <a:chExt cx="2519363" cy="2166937"/>
            </a:xfrm>
          </p:grpSpPr>
          <p:sp>
            <p:nvSpPr>
              <p:cNvPr id="14" name="Line 11"/>
              <p:cNvSpPr>
                <a:spLocks noChangeShapeType="1"/>
              </p:cNvSpPr>
              <p:nvPr/>
            </p:nvSpPr>
            <p:spPr bwMode="auto">
              <a:xfrm>
                <a:off x="5940425" y="5589588"/>
                <a:ext cx="2519363" cy="0"/>
              </a:xfrm>
              <a:prstGeom prst="line">
                <a:avLst/>
              </a:prstGeom>
              <a:noFill/>
              <a:ln w="19050">
                <a:solidFill>
                  <a:sysClr val="windowText" lastClr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5" name="Line 12"/>
              <p:cNvSpPr>
                <a:spLocks noChangeShapeType="1"/>
              </p:cNvSpPr>
              <p:nvPr/>
            </p:nvSpPr>
            <p:spPr bwMode="auto">
              <a:xfrm flipV="1">
                <a:off x="6516688" y="3860800"/>
                <a:ext cx="0" cy="2016125"/>
              </a:xfrm>
              <a:prstGeom prst="line">
                <a:avLst/>
              </a:prstGeom>
              <a:noFill/>
              <a:ln w="19050">
                <a:solidFill>
                  <a:sysClr val="windowText" lastClr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6" name="Oval 13"/>
              <p:cNvSpPr>
                <a:spLocks noChangeArrowheads="1"/>
              </p:cNvSpPr>
              <p:nvPr/>
            </p:nvSpPr>
            <p:spPr bwMode="auto">
              <a:xfrm>
                <a:off x="6300788" y="3933825"/>
                <a:ext cx="1800225" cy="1778000"/>
              </a:xfrm>
              <a:prstGeom prst="ellipse">
                <a:avLst/>
              </a:prstGeom>
              <a:noFill/>
              <a:ln w="28575" algn="ctr">
                <a:solidFill>
                  <a:srgbClr val="99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tantia" panose="02030602050306030303" pitchFamily="18" charset="0"/>
                </a:endParaRPr>
              </a:p>
            </p:txBody>
          </p:sp>
          <p:sp>
            <p:nvSpPr>
              <p:cNvPr id="17" name="Text Box 16"/>
              <p:cNvSpPr txBox="1">
                <a:spLocks noChangeArrowheads="1"/>
              </p:cNvSpPr>
              <p:nvPr/>
            </p:nvSpPr>
            <p:spPr bwMode="auto">
              <a:xfrm>
                <a:off x="6156325" y="5229225"/>
                <a:ext cx="330200" cy="33655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342900" marR="0" lvl="0" indent="-342900" defTabSz="91440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E2D700"/>
                  </a:buClr>
                  <a:buSzPct val="90000"/>
                  <a:buFont typeface="Wingdings" pitchFamily="2" charset="2"/>
                  <a:buNone/>
                  <a:tabLst/>
                  <a:defRPr/>
                </a:pPr>
                <a:r>
                  <a:rPr kumimoji="0" lang="ru-RU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Constantia"/>
                  </a:rPr>
                  <a:t>А</a:t>
                </a:r>
              </a:p>
            </p:txBody>
          </p:sp>
          <p:sp>
            <p:nvSpPr>
              <p:cNvPr id="18" name="Text Box 17"/>
              <p:cNvSpPr txBox="1">
                <a:spLocks noChangeArrowheads="1"/>
              </p:cNvSpPr>
              <p:nvPr/>
            </p:nvSpPr>
            <p:spPr bwMode="auto">
              <a:xfrm>
                <a:off x="7235825" y="4581526"/>
                <a:ext cx="319088" cy="33655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342900" marR="0" lvl="0" indent="-342900" defTabSz="91440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E2D700"/>
                  </a:buClr>
                  <a:buSzPct val="90000"/>
                  <a:buFont typeface="Wingdings" pitchFamily="2" charset="2"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Constantia"/>
                  </a:rPr>
                  <a:t>S</a:t>
                </a:r>
                <a:endParaRPr kumimoji="0" lang="ru-RU" sz="16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Constantia"/>
                </a:endParaRPr>
              </a:p>
            </p:txBody>
          </p:sp>
          <p:sp>
            <p:nvSpPr>
              <p:cNvPr id="19" name="Text Box 18"/>
              <p:cNvSpPr txBox="1">
                <a:spLocks noChangeArrowheads="1"/>
              </p:cNvSpPr>
              <p:nvPr/>
            </p:nvSpPr>
            <p:spPr bwMode="auto">
              <a:xfrm>
                <a:off x="6156325" y="5589587"/>
                <a:ext cx="361950" cy="36671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342900" marR="0" lvl="0" indent="-342900" defTabSz="91440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E2D700"/>
                  </a:buClr>
                  <a:buSzPct val="90000"/>
                  <a:buFont typeface="Wingdings" pitchFamily="2" charset="2"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Constantia"/>
                  </a:rPr>
                  <a:t>O</a:t>
                </a:r>
                <a:endParaRPr kumimoji="0" lang="ru-RU" sz="18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Constantia"/>
                </a:endParaRPr>
              </a:p>
            </p:txBody>
          </p:sp>
          <p:sp>
            <p:nvSpPr>
              <p:cNvPr id="20" name="Text Box 20"/>
              <p:cNvSpPr txBox="1">
                <a:spLocks noChangeArrowheads="1"/>
              </p:cNvSpPr>
              <p:nvPr/>
            </p:nvSpPr>
            <p:spPr bwMode="auto">
              <a:xfrm>
                <a:off x="8101013" y="5516562"/>
                <a:ext cx="311150" cy="36671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342900" marR="0" lvl="0" indent="-342900" defTabSz="91440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E2D700"/>
                  </a:buClr>
                  <a:buSzPct val="90000"/>
                  <a:buFont typeface="Wingdings" pitchFamily="2" charset="2"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Constantia"/>
                  </a:rPr>
                  <a:t>x</a:t>
                </a:r>
                <a:endParaRPr kumimoji="0" lang="ru-RU" sz="1800" b="1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Constantia"/>
                </a:endParaRPr>
              </a:p>
            </p:txBody>
          </p:sp>
          <p:sp>
            <p:nvSpPr>
              <p:cNvPr id="21" name="Text Box 21"/>
              <p:cNvSpPr txBox="1">
                <a:spLocks noChangeArrowheads="1"/>
              </p:cNvSpPr>
              <p:nvPr/>
            </p:nvSpPr>
            <p:spPr bwMode="auto">
              <a:xfrm>
                <a:off x="6227763" y="3789363"/>
                <a:ext cx="296862" cy="33655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342900" marR="0" lvl="0" indent="-342900" defTabSz="91440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E2D700"/>
                  </a:buClr>
                  <a:buSzPct val="90000"/>
                  <a:buFont typeface="Wingdings" pitchFamily="2" charset="2"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Constantia"/>
                  </a:rPr>
                  <a:t>y</a:t>
                </a:r>
                <a:endPara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Constantia"/>
                </a:endParaRPr>
              </a:p>
            </p:txBody>
          </p:sp>
          <p:sp>
            <p:nvSpPr>
              <p:cNvPr id="22" name="Text Box 22"/>
              <p:cNvSpPr txBox="1">
                <a:spLocks noChangeArrowheads="1"/>
              </p:cNvSpPr>
              <p:nvPr/>
            </p:nvSpPr>
            <p:spPr bwMode="auto">
              <a:xfrm>
                <a:off x="6516688" y="5516562"/>
                <a:ext cx="395287" cy="36671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342900" marR="0" lvl="0" indent="-342900" defTabSz="91440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E2D700"/>
                  </a:buClr>
                  <a:buSzPct val="90000"/>
                  <a:buFont typeface="Wingdings" pitchFamily="2" charset="2"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Constantia"/>
                  </a:rPr>
                  <a:t>x</a:t>
                </a:r>
                <a:r>
                  <a:rPr kumimoji="0" lang="en-US" sz="1800" b="1" i="0" u="none" strike="noStrike" kern="0" cap="none" spc="0" normalizeH="0" baseline="-25000" noProof="0">
                    <a:ln>
                      <a:noFill/>
                    </a:ln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Constantia"/>
                  </a:rPr>
                  <a:t>1</a:t>
                </a:r>
                <a:endParaRPr kumimoji="0" lang="ru-RU" sz="1800" b="1" i="0" u="none" strike="noStrike" kern="0" cap="none" spc="0" normalizeH="0" baseline="-25000" noProof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Constantia"/>
                </a:endParaRPr>
              </a:p>
            </p:txBody>
          </p:sp>
          <p:sp>
            <p:nvSpPr>
              <p:cNvPr id="23" name="Text Box 23"/>
              <p:cNvSpPr txBox="1">
                <a:spLocks noChangeArrowheads="1"/>
              </p:cNvSpPr>
              <p:nvPr/>
            </p:nvSpPr>
            <p:spPr bwMode="auto">
              <a:xfrm>
                <a:off x="7596188" y="5516562"/>
                <a:ext cx="395287" cy="36671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marL="342900" marR="0" lvl="0" indent="-342900" defTabSz="91440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>
                    <a:srgbClr val="E2D700"/>
                  </a:buClr>
                  <a:buSzPct val="90000"/>
                  <a:buFont typeface="Wingdings" pitchFamily="2" charset="2"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Constantia"/>
                  </a:rPr>
                  <a:t>x</a:t>
                </a:r>
                <a:r>
                  <a:rPr kumimoji="0" lang="en-US" sz="1800" b="1" i="0" u="none" strike="noStrike" kern="0" cap="none" spc="0" normalizeH="0" baseline="-25000" noProof="0">
                    <a:ln>
                      <a:noFill/>
                    </a:ln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Constantia"/>
                  </a:rPr>
                  <a:t>2</a:t>
                </a:r>
                <a:endParaRPr kumimoji="0" lang="ru-RU" sz="1800" b="1" i="0" u="none" strike="noStrike" kern="0" cap="none" spc="0" normalizeH="0" baseline="-25000" noProof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Constantia"/>
                </a:endParaRPr>
              </a:p>
            </p:txBody>
          </p:sp>
          <p:sp>
            <p:nvSpPr>
              <p:cNvPr id="24" name="Oval 25"/>
              <p:cNvSpPr>
                <a:spLocks noChangeArrowheads="1"/>
              </p:cNvSpPr>
              <p:nvPr/>
            </p:nvSpPr>
            <p:spPr bwMode="auto">
              <a:xfrm>
                <a:off x="7164388" y="4797425"/>
                <a:ext cx="71437" cy="71438"/>
              </a:xfrm>
              <a:prstGeom prst="ellipse">
                <a:avLst/>
              </a:prstGeom>
              <a:solidFill>
                <a:sysClr val="windowText" lastClr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tantia" panose="02030602050306030303" pitchFamily="18" charset="0"/>
                </a:endParaRPr>
              </a:p>
            </p:txBody>
          </p:sp>
        </p:grpSp>
        <p:cxnSp>
          <p:nvCxnSpPr>
            <p:cNvPr id="13" name="Прямая соединительная линия 12"/>
            <p:cNvCxnSpPr>
              <a:stCxn id="24" idx="3"/>
              <a:endCxn id="17" idx="3"/>
            </p:cNvCxnSpPr>
            <p:nvPr/>
          </p:nvCxnSpPr>
          <p:spPr>
            <a:xfrm rot="5400000">
              <a:off x="6561138" y="4783137"/>
              <a:ext cx="539750" cy="688975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Решение квадратных уравнений с помощью номограммы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2954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b="1" dirty="0" smtClean="0">
                <a:solidFill>
                  <a:srgbClr val="002060"/>
                </a:solidFill>
              </a:rPr>
              <a:t>Это старый и незаслуженно забытый способ решения квадратных уравнений, помещенный на с.83 «Четырехзначные математические таблицы» </a:t>
            </a:r>
            <a:r>
              <a:rPr lang="ru-RU" b="1" dirty="0" err="1" smtClean="0">
                <a:solidFill>
                  <a:srgbClr val="002060"/>
                </a:solidFill>
              </a:rPr>
              <a:t>Брадис</a:t>
            </a:r>
            <a:r>
              <a:rPr lang="ru-RU" b="1" dirty="0" smtClean="0">
                <a:solidFill>
                  <a:srgbClr val="002060"/>
                </a:solidFill>
              </a:rPr>
              <a:t> В.М.</a:t>
            </a:r>
          </a:p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895600"/>
            <a:ext cx="1781175" cy="352425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4419600"/>
            <a:ext cx="1466850" cy="22002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1" name="Прямоугольник 10"/>
          <p:cNvSpPr/>
          <p:nvPr/>
        </p:nvSpPr>
        <p:spPr>
          <a:xfrm>
            <a:off x="228600" y="2362200"/>
            <a:ext cx="4038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r>
              <a:rPr lang="ru-RU" b="1" i="1" dirty="0" smtClean="0"/>
              <a:t>Таблица  </a:t>
            </a:r>
            <a:r>
              <a:rPr lang="en-US" b="1" i="1" dirty="0" smtClean="0"/>
              <a:t>XXII. </a:t>
            </a:r>
            <a:r>
              <a:rPr lang="ru-RU" b="1" i="1" dirty="0" smtClean="0"/>
              <a:t>Номограмма для решения уравнения</a:t>
            </a:r>
          </a:p>
          <a:p>
            <a:r>
              <a:rPr lang="ru-RU" b="1" i="1" dirty="0" smtClean="0"/>
              <a:t>                               </a:t>
            </a:r>
          </a:p>
          <a:p>
            <a:r>
              <a:rPr lang="ru-RU" b="1" i="1" dirty="0" smtClean="0"/>
              <a:t>Эта номограмма позволяет, не решая квадратного уравнения, по его коэффициентам определить корни уравнения. </a:t>
            </a:r>
            <a:endParaRPr lang="ru-RU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4191000" y="22860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Для уравнения </a:t>
            </a:r>
          </a:p>
          <a:p>
            <a:r>
              <a:rPr lang="ru-RU" b="1" i="1" dirty="0" smtClean="0"/>
              <a:t>      номограмма дает корни</a:t>
            </a:r>
            <a:endParaRPr lang="ru-RU" b="1" i="1" dirty="0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2286000"/>
            <a:ext cx="1771650" cy="352425"/>
          </a:xfrm>
          <a:prstGeom prst="rect">
            <a:avLst/>
          </a:prstGeom>
          <a:noFill/>
        </p:spPr>
      </p:pic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0" y="809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7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61592" y="6018051"/>
            <a:ext cx="2497015" cy="609600"/>
          </a:xfrm>
          <a:prstGeom prst="rect">
            <a:avLst/>
          </a:prstGeom>
          <a:noFill/>
        </p:spPr>
      </p:pic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Рисунок 16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752" y="2932331"/>
            <a:ext cx="2645841" cy="389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Геометрический способ решения квадратных уравнений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2954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53958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89" name="Rectangle 21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1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92" name="Rectangle 24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8600" y="1343025"/>
            <a:ext cx="6400800" cy="4604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600" dirty="0">
                <a:solidFill>
                  <a:prstClr val="black"/>
                </a:solidFill>
                <a:latin typeface="Constantia"/>
              </a:rPr>
              <a:t>Пример, ставший знаменитым, из «Алгебры» ал - Хорезми: </a:t>
            </a:r>
            <a:r>
              <a:rPr lang="ru-RU" sz="2600" i="1" dirty="0">
                <a:solidFill>
                  <a:prstClr val="black"/>
                </a:solidFill>
                <a:latin typeface="Constantia"/>
              </a:rPr>
              <a:t>х</a:t>
            </a:r>
            <a:r>
              <a:rPr lang="ru-RU" sz="2600" i="1" baseline="30000" dirty="0">
                <a:solidFill>
                  <a:prstClr val="black"/>
                </a:solidFill>
                <a:latin typeface="Constantia"/>
              </a:rPr>
              <a:t>2</a:t>
            </a:r>
            <a:r>
              <a:rPr lang="ru-RU" sz="2600" i="1" dirty="0">
                <a:solidFill>
                  <a:prstClr val="black"/>
                </a:solidFill>
                <a:latin typeface="Constantia"/>
              </a:rPr>
              <a:t> + 10х = 39</a:t>
            </a:r>
            <a:r>
              <a:rPr lang="ru-RU" sz="2600" dirty="0">
                <a:solidFill>
                  <a:prstClr val="black"/>
                </a:solidFill>
                <a:latin typeface="Constantia"/>
              </a:rPr>
              <a:t>. В оригинале эта задача формулируется следующим образом: «Квадрат и десять корней равны 39».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800" dirty="0">
                <a:solidFill>
                  <a:prstClr val="black"/>
                </a:solidFill>
                <a:latin typeface="Constantia"/>
              </a:rPr>
              <a:t>	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sz="2400" i="1" dirty="0" smtClean="0">
                <a:solidFill>
                  <a:prstClr val="black"/>
                </a:solidFill>
                <a:latin typeface="Constantia"/>
              </a:rPr>
              <a:t>S</a:t>
            </a:r>
            <a:r>
              <a:rPr lang="ru-RU" sz="2400" i="1" dirty="0" smtClean="0">
                <a:solidFill>
                  <a:prstClr val="black"/>
                </a:solidFill>
                <a:latin typeface="Constantia"/>
              </a:rPr>
              <a:t> </a:t>
            </a:r>
            <a:r>
              <a:rPr lang="en-US" sz="2400" i="1" dirty="0">
                <a:solidFill>
                  <a:prstClr val="black"/>
                </a:solidFill>
                <a:latin typeface="Constantia"/>
              </a:rPr>
              <a:t>=</a:t>
            </a:r>
            <a:r>
              <a:rPr lang="ru-RU" sz="2400" i="1" dirty="0">
                <a:solidFill>
                  <a:prstClr val="black"/>
                </a:solidFill>
                <a:latin typeface="Constantia"/>
              </a:rPr>
              <a:t> </a:t>
            </a:r>
            <a:r>
              <a:rPr lang="en-US" sz="2400" i="1" dirty="0">
                <a:solidFill>
                  <a:prstClr val="black"/>
                </a:solidFill>
                <a:latin typeface="Constantia"/>
              </a:rPr>
              <a:t>x</a:t>
            </a:r>
            <a:r>
              <a:rPr lang="en-US" sz="2400" i="1" baseline="30000" dirty="0">
                <a:solidFill>
                  <a:prstClr val="black"/>
                </a:solidFill>
                <a:latin typeface="Constantia"/>
              </a:rPr>
              <a:t>2</a:t>
            </a:r>
            <a:r>
              <a:rPr lang="en-US" sz="2400" i="1" dirty="0">
                <a:solidFill>
                  <a:prstClr val="black"/>
                </a:solidFill>
                <a:latin typeface="Constantia"/>
              </a:rPr>
              <a:t> + </a:t>
            </a:r>
            <a:r>
              <a:rPr lang="en-US" sz="2400" i="1" dirty="0">
                <a:solidFill>
                  <a:prstClr val="black"/>
                </a:solidFill>
                <a:latin typeface="Calibri"/>
              </a:rPr>
              <a:t>10</a:t>
            </a:r>
            <a:r>
              <a:rPr lang="en-US" sz="2400" i="1" dirty="0">
                <a:solidFill>
                  <a:prstClr val="black"/>
                </a:solidFill>
                <a:latin typeface="Constantia"/>
              </a:rPr>
              <a:t>x +</a:t>
            </a:r>
            <a:r>
              <a:rPr lang="en-US" sz="2400" i="1" dirty="0">
                <a:solidFill>
                  <a:prstClr val="black"/>
                </a:solidFill>
                <a:latin typeface="Calibri"/>
              </a:rPr>
              <a:t>25</a:t>
            </a:r>
            <a:r>
              <a:rPr lang="ru-RU" sz="2400" i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ru-RU" sz="2400" i="1" dirty="0">
                <a:solidFill>
                  <a:prstClr val="black"/>
                </a:solidFill>
                <a:latin typeface="Constantia"/>
              </a:rPr>
              <a:t>(х</a:t>
            </a:r>
            <a:r>
              <a:rPr lang="ru-RU" sz="2400" i="1" baseline="30000" dirty="0">
                <a:solidFill>
                  <a:prstClr val="black"/>
                </a:solidFill>
                <a:latin typeface="Constantia"/>
              </a:rPr>
              <a:t>2</a:t>
            </a:r>
            <a:r>
              <a:rPr lang="ru-RU" sz="2400" i="1" dirty="0">
                <a:solidFill>
                  <a:prstClr val="black"/>
                </a:solidFill>
                <a:latin typeface="Constantia"/>
              </a:rPr>
              <a:t> + </a:t>
            </a:r>
            <a:r>
              <a:rPr lang="ru-RU" sz="2400" i="1" dirty="0">
                <a:solidFill>
                  <a:prstClr val="black"/>
                </a:solidFill>
                <a:latin typeface="Calibri"/>
              </a:rPr>
              <a:t>10</a:t>
            </a:r>
            <a:r>
              <a:rPr lang="ru-RU" sz="2400" i="1" dirty="0">
                <a:solidFill>
                  <a:prstClr val="black"/>
                </a:solidFill>
                <a:latin typeface="Constantia"/>
              </a:rPr>
              <a:t>х = </a:t>
            </a:r>
            <a:r>
              <a:rPr lang="ru-RU" sz="2400" i="1" dirty="0">
                <a:solidFill>
                  <a:prstClr val="black"/>
                </a:solidFill>
                <a:latin typeface="Calibri"/>
              </a:rPr>
              <a:t>39</a:t>
            </a:r>
            <a:r>
              <a:rPr lang="ru-RU" sz="2400" i="1" dirty="0" smtClean="0">
                <a:solidFill>
                  <a:prstClr val="black"/>
                </a:solidFill>
                <a:latin typeface="Constantia"/>
              </a:rPr>
              <a:t>)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sz="2400" i="1" dirty="0" smtClean="0">
                <a:solidFill>
                  <a:prstClr val="black"/>
                </a:solidFill>
                <a:latin typeface="Constantia"/>
              </a:rPr>
              <a:t>S</a:t>
            </a:r>
            <a:r>
              <a:rPr lang="ru-RU" sz="2400" i="1" dirty="0" smtClean="0">
                <a:solidFill>
                  <a:prstClr val="black"/>
                </a:solidFill>
                <a:latin typeface="Constantia"/>
              </a:rPr>
              <a:t> </a:t>
            </a:r>
            <a:r>
              <a:rPr lang="ru-RU" sz="2400" i="1" dirty="0">
                <a:solidFill>
                  <a:prstClr val="black"/>
                </a:solidFill>
                <a:latin typeface="Constantia"/>
              </a:rPr>
              <a:t>= </a:t>
            </a:r>
            <a:r>
              <a:rPr lang="ru-RU" sz="2400" i="1" dirty="0">
                <a:solidFill>
                  <a:prstClr val="black"/>
                </a:solidFill>
                <a:latin typeface="Calibri"/>
              </a:rPr>
              <a:t>39</a:t>
            </a:r>
            <a:r>
              <a:rPr lang="ru-RU" sz="2400" i="1" dirty="0">
                <a:solidFill>
                  <a:prstClr val="black"/>
                </a:solidFill>
                <a:latin typeface="Constantia"/>
              </a:rPr>
              <a:t> + </a:t>
            </a:r>
            <a:r>
              <a:rPr lang="ru-RU" sz="2400" i="1" dirty="0">
                <a:solidFill>
                  <a:prstClr val="black"/>
                </a:solidFill>
                <a:latin typeface="Calibri"/>
              </a:rPr>
              <a:t>25</a:t>
            </a:r>
            <a:r>
              <a:rPr lang="ru-RU" sz="2400" i="1" dirty="0">
                <a:solidFill>
                  <a:prstClr val="black"/>
                </a:solidFill>
                <a:latin typeface="Constantia"/>
              </a:rPr>
              <a:t> </a:t>
            </a:r>
            <a:r>
              <a:rPr lang="en-US" sz="2400" i="1" dirty="0">
                <a:solidFill>
                  <a:prstClr val="black"/>
                </a:solidFill>
                <a:latin typeface="Constantia"/>
              </a:rPr>
              <a:t>=</a:t>
            </a:r>
            <a:r>
              <a:rPr lang="ru-RU" sz="2400" i="1" dirty="0">
                <a:solidFill>
                  <a:prstClr val="black"/>
                </a:solidFill>
                <a:latin typeface="Constantia"/>
              </a:rPr>
              <a:t> </a:t>
            </a:r>
            <a:r>
              <a:rPr lang="ru-RU" sz="2400" i="1" dirty="0">
                <a:solidFill>
                  <a:prstClr val="black"/>
                </a:solidFill>
                <a:latin typeface="Calibri"/>
              </a:rPr>
              <a:t>64</a:t>
            </a:r>
            <a:r>
              <a:rPr lang="en-US" sz="2400" dirty="0">
                <a:solidFill>
                  <a:prstClr val="black"/>
                </a:solidFill>
                <a:latin typeface="Constantia"/>
              </a:rPr>
              <a:t>,</a:t>
            </a:r>
            <a:r>
              <a:rPr lang="ru-RU" sz="2400" dirty="0">
                <a:solidFill>
                  <a:prstClr val="black"/>
                </a:solidFill>
                <a:latin typeface="Constantia"/>
              </a:rPr>
              <a:t> откуда следует</a:t>
            </a:r>
            <a:r>
              <a:rPr lang="en-US" sz="2400" dirty="0" smtClean="0">
                <a:solidFill>
                  <a:prstClr val="black"/>
                </a:solidFill>
                <a:latin typeface="Constantia"/>
              </a:rPr>
              <a:t>,</a:t>
            </a:r>
            <a:endParaRPr lang="ru-RU" sz="2400" dirty="0" smtClean="0">
              <a:solidFill>
                <a:prstClr val="black"/>
              </a:solidFill>
              <a:latin typeface="Constantia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400" dirty="0" smtClean="0">
                <a:solidFill>
                  <a:prstClr val="black"/>
                </a:solidFill>
                <a:latin typeface="Constantia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Constantia"/>
              </a:rPr>
              <a:t>что сторона квадрата </a:t>
            </a:r>
            <a:r>
              <a:rPr lang="ru-RU" sz="2400" i="1" dirty="0">
                <a:solidFill>
                  <a:prstClr val="black"/>
                </a:solidFill>
                <a:latin typeface="Constantia"/>
              </a:rPr>
              <a:t>АВС</a:t>
            </a:r>
            <a:r>
              <a:rPr lang="en-US" sz="2400" i="1" dirty="0">
                <a:solidFill>
                  <a:prstClr val="black"/>
                </a:solidFill>
                <a:latin typeface="Constantia"/>
              </a:rPr>
              <a:t>D</a:t>
            </a:r>
            <a:r>
              <a:rPr lang="en-US" sz="2400" dirty="0">
                <a:solidFill>
                  <a:prstClr val="black"/>
                </a:solidFill>
                <a:latin typeface="Constantia"/>
              </a:rPr>
              <a:t>, </a:t>
            </a:r>
            <a:endParaRPr lang="ru-RU" sz="2400" dirty="0" smtClean="0">
              <a:solidFill>
                <a:prstClr val="black"/>
              </a:solidFill>
              <a:latin typeface="Constantia"/>
            </a:endParaRP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400" dirty="0" smtClean="0">
                <a:solidFill>
                  <a:prstClr val="black"/>
                </a:solidFill>
                <a:latin typeface="Constantia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Constantia"/>
              </a:rPr>
              <a:t>т.е. отрезок </a:t>
            </a:r>
            <a:r>
              <a:rPr lang="ru-RU" sz="2400" i="1" dirty="0">
                <a:solidFill>
                  <a:prstClr val="black"/>
                </a:solidFill>
                <a:latin typeface="Constantia"/>
              </a:rPr>
              <a:t>АВ = 8</a:t>
            </a:r>
            <a:r>
              <a:rPr lang="ru-RU" sz="2400" dirty="0">
                <a:solidFill>
                  <a:prstClr val="black"/>
                </a:solidFill>
                <a:latin typeface="Constantia"/>
              </a:rPr>
              <a:t>.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800" dirty="0">
                <a:solidFill>
                  <a:prstClr val="black"/>
                </a:solidFill>
                <a:latin typeface="Constantia"/>
              </a:rPr>
              <a:t>	</a:t>
            </a:r>
          </a:p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ru-RU" sz="2400" dirty="0">
                <a:solidFill>
                  <a:prstClr val="black"/>
                </a:solidFill>
                <a:latin typeface="Constantia"/>
              </a:rPr>
              <a:t>	</a:t>
            </a:r>
            <a:r>
              <a:rPr lang="ru-RU" sz="2400" i="1" dirty="0">
                <a:solidFill>
                  <a:prstClr val="black"/>
                </a:solidFill>
                <a:latin typeface="Constantia"/>
              </a:rPr>
              <a:t>х = 8 - </a:t>
            </a:r>
            <a:r>
              <a:rPr lang="ru-RU" sz="2400" i="1" dirty="0">
                <a:solidFill>
                  <a:prstClr val="black"/>
                </a:solidFill>
                <a:latin typeface="Calibri"/>
              </a:rPr>
              <a:t>2</a:t>
            </a:r>
            <a:r>
              <a:rPr lang="en-US" sz="2400" i="1" dirty="0">
                <a:solidFill>
                  <a:prstClr val="black"/>
                </a:solidFill>
                <a:latin typeface="Calibri"/>
              </a:rPr>
              <a:t>,</a:t>
            </a:r>
            <a:r>
              <a:rPr lang="ru-RU" sz="2400" i="1" dirty="0">
                <a:solidFill>
                  <a:prstClr val="black"/>
                </a:solidFill>
                <a:latin typeface="Calibri"/>
              </a:rPr>
              <a:t>5</a:t>
            </a:r>
            <a:r>
              <a:rPr lang="ru-RU" sz="2400" i="1" dirty="0">
                <a:solidFill>
                  <a:prstClr val="black"/>
                </a:solidFill>
                <a:latin typeface="Constantia"/>
              </a:rPr>
              <a:t> - </a:t>
            </a:r>
            <a:r>
              <a:rPr lang="ru-RU" sz="2400" i="1" dirty="0">
                <a:solidFill>
                  <a:prstClr val="black"/>
                </a:solidFill>
                <a:latin typeface="Calibri"/>
              </a:rPr>
              <a:t>2</a:t>
            </a:r>
            <a:r>
              <a:rPr lang="en-US" sz="2400" i="1" dirty="0">
                <a:solidFill>
                  <a:prstClr val="black"/>
                </a:solidFill>
                <a:latin typeface="Calibri"/>
              </a:rPr>
              <a:t>,</a:t>
            </a:r>
            <a:r>
              <a:rPr lang="ru-RU" sz="2400" i="1" dirty="0">
                <a:solidFill>
                  <a:prstClr val="black"/>
                </a:solidFill>
                <a:latin typeface="Calibri"/>
              </a:rPr>
              <a:t>5</a:t>
            </a:r>
            <a:r>
              <a:rPr lang="ru-RU" sz="2400" i="1" dirty="0">
                <a:solidFill>
                  <a:prstClr val="black"/>
                </a:solidFill>
                <a:latin typeface="Constantia"/>
              </a:rPr>
              <a:t> = </a:t>
            </a:r>
            <a:r>
              <a:rPr lang="ru-RU" sz="2400" i="1" dirty="0">
                <a:solidFill>
                  <a:prstClr val="black"/>
                </a:solidFill>
                <a:latin typeface="Calibri"/>
              </a:rPr>
              <a:t>3</a:t>
            </a:r>
          </a:p>
        </p:txBody>
      </p:sp>
      <p:grpSp>
        <p:nvGrpSpPr>
          <p:cNvPr id="30" name="Group 24"/>
          <p:cNvGrpSpPr>
            <a:grpSpLocks/>
          </p:cNvGrpSpPr>
          <p:nvPr/>
        </p:nvGrpSpPr>
        <p:grpSpPr bwMode="auto">
          <a:xfrm>
            <a:off x="5486400" y="3276600"/>
            <a:ext cx="3352800" cy="3276600"/>
            <a:chOff x="144" y="144"/>
            <a:chExt cx="2113" cy="1975"/>
          </a:xfrm>
        </p:grpSpPr>
        <p:grpSp>
          <p:nvGrpSpPr>
            <p:cNvPr id="31" name="Group 36"/>
            <p:cNvGrpSpPr>
              <a:grpSpLocks/>
            </p:cNvGrpSpPr>
            <p:nvPr/>
          </p:nvGrpSpPr>
          <p:grpSpPr bwMode="auto">
            <a:xfrm>
              <a:off x="384" y="240"/>
              <a:ext cx="1728" cy="1728"/>
              <a:chOff x="1701" y="3834"/>
              <a:chExt cx="3060" cy="3060"/>
            </a:xfrm>
          </p:grpSpPr>
          <p:sp>
            <p:nvSpPr>
              <p:cNvPr id="36" name="Rectangle 37"/>
              <p:cNvSpPr>
                <a:spLocks noChangeArrowheads="1"/>
              </p:cNvSpPr>
              <p:nvPr/>
            </p:nvSpPr>
            <p:spPr bwMode="auto">
              <a:xfrm>
                <a:off x="1701" y="3834"/>
                <a:ext cx="3060" cy="30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tantia" panose="02030602050306030303" pitchFamily="18" charset="0"/>
                </a:endParaRPr>
              </a:p>
            </p:txBody>
          </p:sp>
          <p:sp>
            <p:nvSpPr>
              <p:cNvPr id="37" name="Line 38"/>
              <p:cNvSpPr>
                <a:spLocks noChangeShapeType="1"/>
              </p:cNvSpPr>
              <p:nvPr/>
            </p:nvSpPr>
            <p:spPr bwMode="auto">
              <a:xfrm>
                <a:off x="1701" y="4734"/>
                <a:ext cx="30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8" name="Text Box 39"/>
              <p:cNvSpPr txBox="1">
                <a:spLocks noChangeArrowheads="1"/>
              </p:cNvSpPr>
              <p:nvPr/>
            </p:nvSpPr>
            <p:spPr bwMode="auto">
              <a:xfrm>
                <a:off x="2961" y="5094"/>
                <a:ext cx="720" cy="65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nstantia" panose="02030602050306030303" pitchFamily="18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nstantia" panose="02030602050306030303" pitchFamily="18" charset="0"/>
                  </a:rPr>
                  <a:t>х</a:t>
                </a:r>
                <a:r>
                  <a:rPr kumimoji="0" lang="ru-RU" sz="2000" b="0" i="0" u="none" strike="noStrike" kern="0" cap="none" spc="0" normalizeH="0" baseline="3000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nstantia" panose="02030602050306030303" pitchFamily="18" charset="0"/>
                  </a:rPr>
                  <a:t>2</a:t>
                </a: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tantia" panose="02030602050306030303" pitchFamily="18" charset="0"/>
                </a:endParaRPr>
              </a:p>
            </p:txBody>
          </p:sp>
          <p:graphicFrame>
            <p:nvGraphicFramePr>
              <p:cNvPr id="39" name="Object 40"/>
              <p:cNvGraphicFramePr>
                <a:graphicFrameLocks noChangeAspect="1"/>
              </p:cNvGraphicFramePr>
              <p:nvPr/>
            </p:nvGraphicFramePr>
            <p:xfrm>
              <a:off x="1881" y="6174"/>
              <a:ext cx="375" cy="61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650" name="Формула" r:id="rId3" imgW="241200" imgH="393480" progId="Equation.3">
                      <p:embed/>
                    </p:oleObj>
                  </mc:Choice>
                  <mc:Fallback>
                    <p:oleObj name="Формула" r:id="rId3" imgW="24120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81" y="6174"/>
                            <a:ext cx="375" cy="61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0" name="Object 41"/>
              <p:cNvGraphicFramePr>
                <a:graphicFrameLocks noChangeAspect="1"/>
              </p:cNvGraphicFramePr>
              <p:nvPr/>
            </p:nvGraphicFramePr>
            <p:xfrm>
              <a:off x="4221" y="6174"/>
              <a:ext cx="375" cy="61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651" name="Формула" r:id="rId5" imgW="241200" imgH="393480" progId="Equation.3">
                      <p:embed/>
                    </p:oleObj>
                  </mc:Choice>
                  <mc:Fallback>
                    <p:oleObj name="Формула" r:id="rId5" imgW="24120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21" y="6174"/>
                            <a:ext cx="375" cy="61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1" name="Object 42"/>
              <p:cNvGraphicFramePr>
                <a:graphicFrameLocks noChangeAspect="1"/>
              </p:cNvGraphicFramePr>
              <p:nvPr/>
            </p:nvGraphicFramePr>
            <p:xfrm>
              <a:off x="2061" y="4014"/>
              <a:ext cx="375" cy="61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652" name="Формула" r:id="rId7" imgW="241200" imgH="393480" progId="Equation.3">
                      <p:embed/>
                    </p:oleObj>
                  </mc:Choice>
                  <mc:Fallback>
                    <p:oleObj name="Формула" r:id="rId7" imgW="24120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61" y="4014"/>
                            <a:ext cx="375" cy="61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2" name="Object 43"/>
              <p:cNvGraphicFramePr>
                <a:graphicFrameLocks noChangeAspect="1"/>
              </p:cNvGraphicFramePr>
              <p:nvPr/>
            </p:nvGraphicFramePr>
            <p:xfrm>
              <a:off x="4221" y="4014"/>
              <a:ext cx="375" cy="61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653" name="Формула" r:id="rId9" imgW="241200" imgH="393480" progId="Equation.3">
                      <p:embed/>
                    </p:oleObj>
                  </mc:Choice>
                  <mc:Fallback>
                    <p:oleObj name="Формула" r:id="rId9" imgW="24120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21" y="4014"/>
                            <a:ext cx="375" cy="61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" name="Object 44"/>
              <p:cNvGraphicFramePr>
                <a:graphicFrameLocks noChangeAspect="1"/>
              </p:cNvGraphicFramePr>
              <p:nvPr/>
            </p:nvGraphicFramePr>
            <p:xfrm>
              <a:off x="3141" y="4014"/>
              <a:ext cx="533" cy="61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654" name="Формула" r:id="rId11" imgW="342720" imgH="393480" progId="Equation.3">
                      <p:embed/>
                    </p:oleObj>
                  </mc:Choice>
                  <mc:Fallback>
                    <p:oleObj name="Формула" r:id="rId11" imgW="34272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41" y="4014"/>
                            <a:ext cx="533" cy="61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4" name="Object 45"/>
              <p:cNvGraphicFramePr>
                <a:graphicFrameLocks noChangeAspect="1"/>
              </p:cNvGraphicFramePr>
              <p:nvPr/>
            </p:nvGraphicFramePr>
            <p:xfrm>
              <a:off x="1881" y="5094"/>
              <a:ext cx="533" cy="61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655" name="Формула" r:id="rId13" imgW="342720" imgH="393480" progId="Equation.3">
                      <p:embed/>
                    </p:oleObj>
                  </mc:Choice>
                  <mc:Fallback>
                    <p:oleObj name="Формула" r:id="rId13" imgW="34272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81" y="5094"/>
                            <a:ext cx="533" cy="61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5" name="Object 46"/>
              <p:cNvGraphicFramePr>
                <a:graphicFrameLocks noChangeAspect="1"/>
              </p:cNvGraphicFramePr>
              <p:nvPr/>
            </p:nvGraphicFramePr>
            <p:xfrm>
              <a:off x="3141" y="6174"/>
              <a:ext cx="533" cy="61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656" name="Формула" r:id="rId15" imgW="342720" imgH="393480" progId="Equation.3">
                      <p:embed/>
                    </p:oleObj>
                  </mc:Choice>
                  <mc:Fallback>
                    <p:oleObj name="Формула" r:id="rId15" imgW="34272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41" y="6174"/>
                            <a:ext cx="533" cy="61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6" name="Object 47"/>
              <p:cNvGraphicFramePr>
                <a:graphicFrameLocks noChangeAspect="1"/>
              </p:cNvGraphicFramePr>
              <p:nvPr/>
            </p:nvGraphicFramePr>
            <p:xfrm>
              <a:off x="4041" y="5094"/>
              <a:ext cx="533" cy="61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6657" name="Формула" r:id="rId17" imgW="342720" imgH="393480" progId="Equation.3">
                      <p:embed/>
                    </p:oleObj>
                  </mc:Choice>
                  <mc:Fallback>
                    <p:oleObj name="Формула" r:id="rId17" imgW="34272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41" y="5094"/>
                            <a:ext cx="533" cy="61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7" name="Line 48"/>
              <p:cNvSpPr>
                <a:spLocks noChangeShapeType="1"/>
              </p:cNvSpPr>
              <p:nvPr/>
            </p:nvSpPr>
            <p:spPr bwMode="auto">
              <a:xfrm>
                <a:off x="1701" y="5994"/>
                <a:ext cx="30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8" name="Line 49"/>
              <p:cNvSpPr>
                <a:spLocks noChangeShapeType="1"/>
              </p:cNvSpPr>
              <p:nvPr/>
            </p:nvSpPr>
            <p:spPr bwMode="auto">
              <a:xfrm>
                <a:off x="3861" y="3834"/>
                <a:ext cx="0" cy="30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9" name="Line 50"/>
              <p:cNvSpPr>
                <a:spLocks noChangeShapeType="1"/>
              </p:cNvSpPr>
              <p:nvPr/>
            </p:nvSpPr>
            <p:spPr bwMode="auto">
              <a:xfrm>
                <a:off x="2601" y="3834"/>
                <a:ext cx="0" cy="30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2" name="Text Box 20"/>
            <p:cNvSpPr txBox="1">
              <a:spLocks noChangeArrowheads="1"/>
            </p:cNvSpPr>
            <p:nvPr/>
          </p:nvSpPr>
          <p:spPr bwMode="auto">
            <a:xfrm>
              <a:off x="288" y="1968"/>
              <a:ext cx="140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tantia" panose="02030602050306030303" pitchFamily="18" charset="0"/>
                </a:rPr>
                <a:t>А</a:t>
              </a:r>
            </a:p>
          </p:txBody>
        </p:sp>
        <p:sp>
          <p:nvSpPr>
            <p:cNvPr id="33" name="Text Box 21"/>
            <p:cNvSpPr txBox="1">
              <a:spLocks noChangeArrowheads="1"/>
            </p:cNvSpPr>
            <p:nvPr/>
          </p:nvSpPr>
          <p:spPr bwMode="auto">
            <a:xfrm>
              <a:off x="2016" y="1968"/>
              <a:ext cx="145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tantia" panose="02030602050306030303" pitchFamily="18" charset="0"/>
                </a:rPr>
                <a:t>D</a:t>
              </a: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 panose="02030602050306030303" pitchFamily="18" charset="0"/>
              </a:endParaRPr>
            </a:p>
          </p:txBody>
        </p:sp>
        <p:sp>
          <p:nvSpPr>
            <p:cNvPr id="34" name="Text Box 22"/>
            <p:cNvSpPr txBox="1">
              <a:spLocks noChangeArrowheads="1"/>
            </p:cNvSpPr>
            <p:nvPr/>
          </p:nvSpPr>
          <p:spPr bwMode="auto">
            <a:xfrm>
              <a:off x="2112" y="144"/>
              <a:ext cx="145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tantia" panose="02030602050306030303" pitchFamily="18" charset="0"/>
                </a:rPr>
                <a:t>С</a:t>
              </a:r>
            </a:p>
          </p:txBody>
        </p:sp>
        <p:sp>
          <p:nvSpPr>
            <p:cNvPr id="35" name="Text Box 23"/>
            <p:cNvSpPr txBox="1">
              <a:spLocks noChangeArrowheads="1"/>
            </p:cNvSpPr>
            <p:nvPr/>
          </p:nvSpPr>
          <p:spPr bwMode="auto">
            <a:xfrm>
              <a:off x="144" y="144"/>
              <a:ext cx="140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tantia" panose="02030602050306030303" pitchFamily="18" charset="0"/>
                </a:rPr>
                <a:t>В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304800"/>
            <a:ext cx="8686800" cy="6553200"/>
          </a:xfrm>
        </p:spPr>
        <p:txBody>
          <a:bodyPr>
            <a:normAutofit lnSpcReduction="10000"/>
          </a:bodyPr>
          <a:lstStyle/>
          <a:p>
            <a:pPr marL="274320" lvl="0" indent="-274320" algn="ctr">
              <a:buClr>
                <a:srgbClr val="0BD0D9"/>
              </a:buClr>
              <a:buSzPct val="95000"/>
              <a:buNone/>
              <a:defRPr/>
            </a:pPr>
            <a:r>
              <a:rPr lang="ru-RU" sz="3500" i="1" u="sng" dirty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На основании опроса установлено, что:</a:t>
            </a:r>
          </a:p>
          <a:p>
            <a:pPr marL="274320" lvl="0" indent="-274320">
              <a:lnSpc>
                <a:spcPct val="80000"/>
              </a:lnSpc>
              <a:buClr>
                <a:srgbClr val="0BD0D9"/>
              </a:buClr>
              <a:buSzPct val="95000"/>
              <a:buFont typeface="Wingdings 2"/>
              <a:buChar char=""/>
              <a:defRPr/>
            </a:pPr>
            <a:endParaRPr lang="ru-RU" sz="1000" dirty="0">
              <a:solidFill>
                <a:prstClr val="black"/>
              </a:solidFill>
              <a:latin typeface="Times New Roman" pitchFamily="18" charset="0"/>
            </a:endParaRPr>
          </a:p>
          <a:p>
            <a:pPr marL="274320" lvl="0" indent="-274320">
              <a:lnSpc>
                <a:spcPct val="120000"/>
              </a:lnSpc>
              <a:buClr>
                <a:srgbClr val="0BD0D9"/>
              </a:buClr>
              <a:buSzPct val="95000"/>
              <a:buFont typeface="Wingdings 2"/>
              <a:buChar char=""/>
              <a:defRPr/>
            </a:pPr>
            <a:r>
              <a:rPr lang="ru-RU" sz="2200" dirty="0">
                <a:solidFill>
                  <a:prstClr val="black"/>
                </a:solidFill>
                <a:latin typeface="Times New Roman" pitchFamily="18" charset="0"/>
              </a:rPr>
              <a:t>Наиболее сложными оказались следующие способы:</a:t>
            </a:r>
          </a:p>
          <a:p>
            <a:pPr marL="274320" lvl="0" indent="-274320">
              <a:lnSpc>
                <a:spcPct val="120000"/>
              </a:lnSpc>
              <a:buClr>
                <a:prstClr val="black"/>
              </a:buClr>
              <a:buSzPct val="95000"/>
              <a:buNone/>
              <a:defRPr/>
            </a:pPr>
            <a:r>
              <a:rPr lang="ru-RU" sz="2200" dirty="0">
                <a:solidFill>
                  <a:prstClr val="black"/>
                </a:solidFill>
                <a:latin typeface="Times New Roman" pitchFamily="18" charset="0"/>
              </a:rPr>
              <a:t>	- разложение левой части уравнения на множители, </a:t>
            </a:r>
          </a:p>
          <a:p>
            <a:pPr marL="274320" lvl="0" indent="-274320">
              <a:lnSpc>
                <a:spcPct val="120000"/>
              </a:lnSpc>
              <a:buClr>
                <a:prstClr val="black"/>
              </a:buClr>
              <a:buSzPct val="95000"/>
              <a:buNone/>
              <a:defRPr/>
            </a:pPr>
            <a:r>
              <a:rPr lang="ru-RU" sz="2200" dirty="0">
                <a:solidFill>
                  <a:prstClr val="black"/>
                </a:solidFill>
                <a:latin typeface="Times New Roman" pitchFamily="18" charset="0"/>
              </a:rPr>
              <a:t>	- метод выделения полного квадрата. </a:t>
            </a:r>
          </a:p>
          <a:p>
            <a:pPr marL="274320" lvl="0" indent="-274320">
              <a:lnSpc>
                <a:spcPct val="120000"/>
              </a:lnSpc>
              <a:buClr>
                <a:srgbClr val="0BD0D9"/>
              </a:buClr>
              <a:buSzPct val="95000"/>
              <a:buFont typeface="Wingdings 2"/>
              <a:buChar char=""/>
              <a:defRPr/>
            </a:pPr>
            <a:r>
              <a:rPr lang="ru-RU" sz="2200" dirty="0">
                <a:solidFill>
                  <a:prstClr val="black"/>
                </a:solidFill>
                <a:latin typeface="Times New Roman" pitchFamily="18" charset="0"/>
              </a:rPr>
              <a:t>Рациональные методы решения: </a:t>
            </a:r>
          </a:p>
          <a:p>
            <a:pPr marL="274320" lvl="0" indent="-274320">
              <a:lnSpc>
                <a:spcPct val="120000"/>
              </a:lnSpc>
              <a:buClr>
                <a:prstClr val="black"/>
              </a:buClr>
              <a:buSzPct val="95000"/>
              <a:buNone/>
              <a:defRPr/>
            </a:pPr>
            <a:r>
              <a:rPr lang="ru-RU" sz="2200" dirty="0">
                <a:solidFill>
                  <a:prstClr val="black"/>
                </a:solidFill>
                <a:latin typeface="Times New Roman" pitchFamily="18" charset="0"/>
              </a:rPr>
              <a:t>	- решение квадратных уравнений по формуле; </a:t>
            </a:r>
          </a:p>
          <a:p>
            <a:pPr marL="274320" lvl="0" indent="-274320">
              <a:lnSpc>
                <a:spcPct val="120000"/>
              </a:lnSpc>
              <a:buClr>
                <a:prstClr val="black"/>
              </a:buClr>
              <a:buSzPct val="95000"/>
              <a:buNone/>
              <a:defRPr/>
            </a:pPr>
            <a:r>
              <a:rPr lang="ru-RU" sz="2200" dirty="0">
                <a:solidFill>
                  <a:prstClr val="black"/>
                </a:solidFill>
                <a:latin typeface="Times New Roman" pitchFamily="18" charset="0"/>
              </a:rPr>
              <a:t>	- решение уравнений с использованием теоремы Виета</a:t>
            </a:r>
          </a:p>
          <a:p>
            <a:pPr marL="274320" lvl="0" indent="-274320">
              <a:lnSpc>
                <a:spcPct val="120000"/>
              </a:lnSpc>
              <a:buClr>
                <a:srgbClr val="0BD0D9"/>
              </a:buClr>
              <a:buSzPct val="95000"/>
              <a:buFont typeface="Wingdings 2"/>
              <a:buChar char=""/>
              <a:defRPr/>
            </a:pPr>
            <a:r>
              <a:rPr lang="ru-RU" sz="2200" dirty="0">
                <a:solidFill>
                  <a:prstClr val="black"/>
                </a:solidFill>
                <a:latin typeface="Times New Roman" pitchFamily="18" charset="0"/>
              </a:rPr>
              <a:t>Практического применения  не имеет</a:t>
            </a:r>
          </a:p>
          <a:p>
            <a:pPr marL="274320" lvl="0" indent="-274320">
              <a:lnSpc>
                <a:spcPct val="120000"/>
              </a:lnSpc>
              <a:buClr>
                <a:prstClr val="black"/>
              </a:buClr>
              <a:buSzPct val="95000"/>
              <a:buNone/>
              <a:defRPr/>
            </a:pPr>
            <a:r>
              <a:rPr lang="ru-RU" sz="2200" dirty="0">
                <a:solidFill>
                  <a:prstClr val="black"/>
                </a:solidFill>
                <a:latin typeface="Times New Roman" pitchFamily="18" charset="0"/>
              </a:rPr>
              <a:t>	- геометрический способ решения квадратных  уравнений. </a:t>
            </a:r>
          </a:p>
          <a:p>
            <a:pPr marL="274320" lvl="0" indent="-274320">
              <a:lnSpc>
                <a:spcPct val="120000"/>
              </a:lnSpc>
              <a:buClr>
                <a:srgbClr val="0BD0D9"/>
              </a:buClr>
              <a:buSzPct val="95000"/>
              <a:buFont typeface="Wingdings 2"/>
              <a:buChar char=""/>
              <a:defRPr/>
            </a:pPr>
            <a:r>
              <a:rPr lang="ru-RU" sz="2200" dirty="0">
                <a:solidFill>
                  <a:prstClr val="black"/>
                </a:solidFill>
                <a:latin typeface="Times New Roman" pitchFamily="18" charset="0"/>
              </a:rPr>
              <a:t>Никогда раньше не слышали о способах: </a:t>
            </a:r>
          </a:p>
          <a:p>
            <a:pPr marL="274320" lvl="0" indent="-274320">
              <a:lnSpc>
                <a:spcPct val="120000"/>
              </a:lnSpc>
              <a:buClr>
                <a:prstClr val="black"/>
              </a:buClr>
              <a:buSzPct val="95000"/>
              <a:buNone/>
              <a:defRPr/>
            </a:pPr>
            <a:r>
              <a:rPr lang="ru-RU" sz="2200" dirty="0">
                <a:solidFill>
                  <a:prstClr val="black"/>
                </a:solidFill>
                <a:latin typeface="Times New Roman" pitchFamily="18" charset="0"/>
              </a:rPr>
              <a:t>	- применение свойств коэффициентов квадратного уравнения;</a:t>
            </a:r>
          </a:p>
          <a:p>
            <a:pPr marL="274320" lvl="0" indent="-274320">
              <a:lnSpc>
                <a:spcPct val="120000"/>
              </a:lnSpc>
              <a:buClr>
                <a:prstClr val="black"/>
              </a:buClr>
              <a:buSzPct val="95000"/>
              <a:buNone/>
              <a:defRPr/>
            </a:pPr>
            <a:r>
              <a:rPr lang="ru-RU" sz="2200" dirty="0">
                <a:solidFill>
                  <a:prstClr val="black"/>
                </a:solidFill>
                <a:latin typeface="Times New Roman" pitchFamily="18" charset="0"/>
              </a:rPr>
              <a:t>	- с помощью номограммы;</a:t>
            </a:r>
          </a:p>
          <a:p>
            <a:pPr marL="274320" lvl="0" indent="-274320">
              <a:lnSpc>
                <a:spcPct val="120000"/>
              </a:lnSpc>
              <a:buClr>
                <a:prstClr val="black"/>
              </a:buClr>
              <a:buSzPct val="95000"/>
              <a:buNone/>
              <a:defRPr/>
            </a:pPr>
            <a:r>
              <a:rPr lang="ru-RU" sz="2200" dirty="0">
                <a:solidFill>
                  <a:prstClr val="black"/>
                </a:solidFill>
                <a:latin typeface="Times New Roman" pitchFamily="18" charset="0"/>
              </a:rPr>
              <a:t>	- решение квадратных уравнений с помощью циркуля и линейки;</a:t>
            </a:r>
          </a:p>
          <a:p>
            <a:pPr marL="274320" lvl="0" indent="-274320">
              <a:lnSpc>
                <a:spcPct val="120000"/>
              </a:lnSpc>
              <a:buClr>
                <a:prstClr val="black"/>
              </a:buClr>
              <a:buSzPct val="95000"/>
              <a:buNone/>
              <a:defRPr/>
            </a:pPr>
            <a:r>
              <a:rPr lang="ru-RU" sz="2200" dirty="0">
                <a:solidFill>
                  <a:prstClr val="black"/>
                </a:solidFill>
                <a:latin typeface="Times New Roman" pitchFamily="18" charset="0"/>
              </a:rPr>
              <a:t>	- способ «переброски» (этот способ вызвал интерес у учеников).</a:t>
            </a:r>
            <a:endParaRPr lang="ru-RU" sz="2200" i="1" u="sng" dirty="0">
              <a:solidFill>
                <a:prstClr val="black"/>
              </a:solidFill>
              <a:latin typeface="Calibri"/>
              <a:ea typeface="+mj-ea"/>
              <a:cs typeface="+mj-c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71017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</a:rPr>
              <a:t>Заключение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800" y="1219200"/>
            <a:ext cx="8534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rgbClr val="FF0000"/>
                </a:solidFill>
              </a:rPr>
              <a:t>  данные приёмы  решения заслуживают внимания, поскольку они не все отражены в школьных учебниках математики;</a:t>
            </a: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rgbClr val="FF0000"/>
                </a:solidFill>
              </a:rPr>
              <a:t> овладение данными приёмами поможет учащимся экономить время и эффективно решать уравнения;</a:t>
            </a: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rgbClr val="FF0000"/>
                </a:solidFill>
              </a:rPr>
              <a:t> потребность в быстром решении обусловлена применением тестовой системы вступительных экзаменов;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4800600"/>
            <a:ext cx="1566671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8000" b="1" dirty="0"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solidFill>
                  <a:srgbClr val="0BD0D9">
                    <a:lumMod val="75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СПАСИБО</a:t>
            </a:r>
            <a:br>
              <a:rPr lang="ru-RU" sz="8000" b="1" dirty="0"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solidFill>
                  <a:srgbClr val="0BD0D9">
                    <a:lumMod val="75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</a:br>
            <a:r>
              <a:rPr lang="ru-RU" sz="8000" b="1" dirty="0"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solidFill>
                  <a:srgbClr val="0BD0D9">
                    <a:lumMod val="75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ЗА </a:t>
            </a:r>
            <a:br>
              <a:rPr lang="ru-RU" sz="8000" b="1" dirty="0"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solidFill>
                  <a:srgbClr val="0BD0D9">
                    <a:lumMod val="75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</a:br>
            <a:r>
              <a:rPr lang="ru-RU" sz="8000" b="1" dirty="0"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solidFill>
                  <a:srgbClr val="0BD0D9">
                    <a:lumMod val="75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4430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457200"/>
            <a:ext cx="8686800" cy="5622925"/>
          </a:xfrm>
        </p:spPr>
        <p:txBody>
          <a:bodyPr>
            <a:normAutofit lnSpcReduction="10000"/>
          </a:bodyPr>
          <a:lstStyle/>
          <a:p>
            <a:pPr marL="274320" lvl="0" indent="-274320" algn="ctr">
              <a:buClr>
                <a:srgbClr val="0BD0D9"/>
              </a:buClr>
              <a:buSzPct val="95000"/>
              <a:buNone/>
              <a:defRPr/>
            </a:pPr>
            <a:r>
              <a:rPr lang="ru-RU" sz="4800" i="1" u="sng" dirty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Цель работы</a:t>
            </a:r>
          </a:p>
          <a:p>
            <a:pPr marL="274320" lvl="0" indent="-274320">
              <a:buClr>
                <a:srgbClr val="0BD0D9"/>
              </a:buClr>
              <a:buSzPct val="95000"/>
              <a:buNone/>
              <a:defRPr/>
            </a:pPr>
            <a:r>
              <a:rPr lang="ru-RU" sz="2800" dirty="0">
                <a:solidFill>
                  <a:prstClr val="black"/>
                </a:solidFill>
                <a:latin typeface="Constantia"/>
              </a:rPr>
              <a:t>		</a:t>
            </a: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Изучить все существующие способы решения квадратного уравнения. Научиться использовать эти способы.</a:t>
            </a:r>
          </a:p>
          <a:p>
            <a:pPr marL="274320" lvl="0" indent="-274320">
              <a:buClr>
                <a:srgbClr val="0BD0D9"/>
              </a:buClr>
              <a:buSzPct val="95000"/>
              <a:buNone/>
              <a:defRPr/>
            </a:pPr>
            <a:endParaRPr lang="ru-RU" sz="2800" dirty="0">
              <a:solidFill>
                <a:prstClr val="black"/>
              </a:solidFill>
              <a:latin typeface="Constantia"/>
            </a:endParaRPr>
          </a:p>
          <a:p>
            <a:pPr marL="274320" lvl="0" indent="-274320" algn="ctr">
              <a:buClr>
                <a:srgbClr val="0BD0D9"/>
              </a:buClr>
              <a:buSzPct val="95000"/>
              <a:buNone/>
              <a:defRPr/>
            </a:pPr>
            <a:r>
              <a:rPr lang="ru-RU" sz="4800" i="1" u="sng" dirty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Задачи</a:t>
            </a:r>
          </a:p>
          <a:p>
            <a:pPr marL="274320" lvl="0" indent="-274320">
              <a:buClr>
                <a:srgbClr val="0BD0D9"/>
              </a:buClr>
              <a:buSzPct val="95000"/>
              <a:buFont typeface="Wingdings 2"/>
              <a:buChar char=""/>
              <a:defRPr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Понять, что называется квадратным уравнением.</a:t>
            </a:r>
          </a:p>
          <a:p>
            <a:pPr marL="274320" lvl="0" indent="-274320">
              <a:buClr>
                <a:srgbClr val="0BD0D9"/>
              </a:buClr>
              <a:buSzPct val="95000"/>
              <a:buFont typeface="Wingdings 2"/>
              <a:buChar char=""/>
              <a:defRPr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Узнать какие виды квадратных уравнений существуют.</a:t>
            </a:r>
          </a:p>
          <a:p>
            <a:pPr marL="274320" lvl="0" indent="-274320">
              <a:buClr>
                <a:srgbClr val="0BD0D9"/>
              </a:buClr>
              <a:buSzPct val="95000"/>
              <a:buFont typeface="Wingdings 2"/>
              <a:buChar char=""/>
              <a:defRPr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Найти информацию о способах решения квадратного уравнения и изучить её</a:t>
            </a:r>
            <a:r>
              <a:rPr lang="ru-RU" sz="2800" dirty="0">
                <a:solidFill>
                  <a:prstClr val="black"/>
                </a:solidFill>
                <a:latin typeface="Constantia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3522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562600"/>
          </a:xfrm>
        </p:spPr>
        <p:txBody>
          <a:bodyPr>
            <a:normAutofit lnSpcReduction="10000"/>
          </a:bodyPr>
          <a:lstStyle/>
          <a:p>
            <a:pPr marL="273050" lvl="0" indent="-273050" fontAlgn="base">
              <a:spcBef>
                <a:spcPct val="0"/>
              </a:spcBef>
              <a:spcAft>
                <a:spcPct val="0"/>
              </a:spcAft>
              <a:buClr>
                <a:srgbClr val="0BD0D9"/>
              </a:buClr>
              <a:buSzPct val="95000"/>
              <a:buNone/>
            </a:pPr>
            <a:r>
              <a:rPr lang="ru-RU" sz="2700" b="1" i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темы:</a:t>
            </a:r>
            <a:r>
              <a:rPr lang="ru-RU" sz="27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Изучением квадратных уравнений люди занимались еще с древних веков. Мне захотелось узнать историю развития квадратных уравнений.</a:t>
            </a:r>
          </a:p>
          <a:p>
            <a:pPr marL="273050" lvl="0" indent="-273050" fontAlgn="base">
              <a:spcBef>
                <a:spcPct val="0"/>
              </a:spcBef>
              <a:spcAft>
                <a:spcPct val="0"/>
              </a:spcAft>
              <a:buClr>
                <a:srgbClr val="0BD0D9"/>
              </a:buClr>
              <a:buSzPct val="95000"/>
              <a:buNone/>
            </a:pP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 школьных учебниках дана не полная информация о квадратных уравнениях и способах их решения.</a:t>
            </a:r>
            <a:endParaRPr lang="ru-RU" sz="27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lvl="0" indent="-27305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SzPct val="95000"/>
              <a:buNone/>
            </a:pPr>
            <a:r>
              <a:rPr lang="ru-RU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700" b="1" i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Объект: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Квадратные уравнения.</a:t>
            </a:r>
            <a:endParaRPr lang="ru-RU" sz="27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lvl="0" indent="-27305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SzPct val="95000"/>
              <a:buNone/>
            </a:pPr>
            <a:r>
              <a:rPr lang="ru-RU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700" b="1" i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Предмет: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Способы решения данных уравнений.</a:t>
            </a:r>
          </a:p>
          <a:p>
            <a:pPr marL="273050" lvl="0" indent="-27305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SzPct val="95000"/>
              <a:buNone/>
            </a:pPr>
            <a:r>
              <a:rPr lang="ru-RU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700" b="1" i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исследования:</a:t>
            </a:r>
            <a:r>
              <a:rPr lang="ru-RU" sz="27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аналитический.</a:t>
            </a:r>
            <a:endParaRPr lang="ru-RU" sz="27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050" lvl="0" indent="-273050" fontAlgn="base">
              <a:lnSpc>
                <a:spcPct val="90000"/>
              </a:lnSpc>
              <a:spcAft>
                <a:spcPct val="0"/>
              </a:spcAft>
              <a:buClr>
                <a:srgbClr val="0BD0D9"/>
              </a:buClr>
              <a:buSzPct val="95000"/>
              <a:buNone/>
            </a:pPr>
            <a:r>
              <a:rPr lang="ru-RU" sz="27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700" b="1" i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</a:t>
            </a:r>
            <a:r>
              <a:rPr lang="ru-RU" sz="2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если я при исследовании данной темы смогу реализовать постановленные мною цель и задачи, то соответственно выйду и на реализацию </a:t>
            </a:r>
            <a:r>
              <a:rPr lang="ru-RU" sz="2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предпрофильной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подготовки в области математического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5839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791200"/>
          </a:xfrm>
        </p:spPr>
        <p:txBody>
          <a:bodyPr>
            <a:normAutofit fontScale="92500" lnSpcReduction="10000"/>
          </a:bodyPr>
          <a:lstStyle/>
          <a:p>
            <a:pPr marL="274320" lvl="0" indent="-274320">
              <a:spcBef>
                <a:spcPts val="600"/>
              </a:spcBef>
              <a:buClr>
                <a:srgbClr val="0BD0D9"/>
              </a:buClr>
              <a:buSzPct val="95000"/>
              <a:buNone/>
              <a:defRPr/>
            </a:pPr>
            <a:r>
              <a:rPr lang="ru-RU" sz="2700" b="1" i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Методы исследования:</a:t>
            </a:r>
          </a:p>
          <a:p>
            <a:pPr marL="274320" lvl="0" indent="-274320">
              <a:spcBef>
                <a:spcPts val="600"/>
              </a:spcBef>
              <a:buClr>
                <a:srgbClr val="0BD0D9"/>
              </a:buClr>
              <a:buSzPct val="95000"/>
              <a:buFont typeface="Wingdings 2"/>
              <a:buChar char=""/>
              <a:defRPr/>
            </a:pP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Работа с учебной и научно-популярной литературой.</a:t>
            </a:r>
          </a:p>
          <a:p>
            <a:pPr marL="274320" lvl="0" indent="-274320">
              <a:spcBef>
                <a:spcPts val="600"/>
              </a:spcBef>
              <a:buClr>
                <a:srgbClr val="0BD0D9"/>
              </a:buClr>
              <a:buSzPct val="95000"/>
              <a:buFont typeface="Wingdings 2"/>
              <a:buChar char=""/>
              <a:defRPr/>
            </a:pP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Наблюдение, сравнение, анализ.</a:t>
            </a:r>
          </a:p>
          <a:p>
            <a:pPr marL="274320" lvl="0" indent="-274320">
              <a:spcBef>
                <a:spcPts val="600"/>
              </a:spcBef>
              <a:buClr>
                <a:srgbClr val="0BD0D9"/>
              </a:buClr>
              <a:buSzPct val="95000"/>
              <a:buFont typeface="Wingdings 2"/>
              <a:buChar char=""/>
              <a:defRPr/>
            </a:pP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Решение задач.</a:t>
            </a:r>
          </a:p>
          <a:p>
            <a:pPr marL="274320" lvl="0" indent="-274320">
              <a:spcBef>
                <a:spcPts val="600"/>
              </a:spcBef>
              <a:buClr>
                <a:srgbClr val="0BD0D9"/>
              </a:buClr>
              <a:buSzPct val="95000"/>
              <a:buNone/>
              <a:defRPr/>
            </a:pP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700" b="1" i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Ожидаемые результаты:</a:t>
            </a:r>
            <a:r>
              <a:rPr lang="ru-RU" sz="27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ходе изучения данной работы, я реально смогу оценить свой интеллектуальный потенциал и соответственно в будущем определиться с профилем обучения, создать проектный продукт по исследуемой теме в форме компьютерной презентации, изучение данного вопроса позволит мне компенсировать недостаточность в знаниях по обозначенной теме.</a:t>
            </a:r>
          </a:p>
          <a:p>
            <a:pPr marL="274320" lvl="0" indent="-274320">
              <a:spcBef>
                <a:spcPts val="600"/>
              </a:spcBef>
              <a:buClr>
                <a:srgbClr val="0BD0D9"/>
              </a:buClr>
              <a:buSzPct val="95000"/>
              <a:buNone/>
              <a:defRPr/>
            </a:pP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Считаю свою работу перспективной, так как в дальнейшем этим материалом могут воспользоваться и ученики, для повышения математической грамотности,  и учителя на факультативных занятиях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1089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1219200"/>
            <a:ext cx="609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История развития квадратных уравнений</a:t>
            </a:r>
            <a:endParaRPr lang="ru-RU" sz="32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pic-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839" y="2819400"/>
            <a:ext cx="8764322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</a:rPr>
              <a:t>Квадратные уравнения в Древнем Вавилоне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990600"/>
            <a:ext cx="8686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+mj-lt"/>
              </a:rPr>
              <a:t>Необходимость решать уравнения  не только первой, но и второй степени ёщё в древности была вызвана потребностью решать задачи, связанные с нахождением площадей земельных участков и с земляными работами военного характера</a:t>
            </a:r>
            <a:r>
              <a:rPr lang="ru-RU" dirty="0" smtClean="0">
                <a:latin typeface="+mj-lt"/>
              </a:rPr>
              <a:t>, а также с развитием астрономии и самой математики. Квадратные уравнения умели решать около 2000 лет до нашей </a:t>
            </a:r>
            <a:r>
              <a:rPr lang="ru-RU" dirty="0" smtClean="0">
                <a:latin typeface="+mj-lt"/>
              </a:rPr>
              <a:t>эры </a:t>
            </a:r>
            <a:r>
              <a:rPr lang="ru-RU" dirty="0" smtClean="0">
                <a:latin typeface="+mj-lt"/>
              </a:rPr>
              <a:t>вавилоняне. Применяя современную алгебраическую запись, можно сказать, что в их  клинописных текстах  встречаются, кроме неполных, и такие, например, полные квадратные уравнения:</a:t>
            </a:r>
          </a:p>
          <a:p>
            <a:endParaRPr lang="ru-RU" dirty="0" smtClean="0">
              <a:latin typeface="+mj-lt"/>
            </a:endParaRPr>
          </a:p>
          <a:p>
            <a:endParaRPr lang="ru-RU" dirty="0" smtClean="0">
              <a:latin typeface="+mj-lt"/>
            </a:endParaRPr>
          </a:p>
          <a:p>
            <a:endParaRPr lang="ru-RU" dirty="0" smtClean="0">
              <a:latin typeface="+mj-lt"/>
            </a:endParaRPr>
          </a:p>
          <a:p>
            <a:endParaRPr lang="ru-RU" dirty="0" smtClean="0">
              <a:latin typeface="+mj-lt"/>
            </a:endParaRPr>
          </a:p>
          <a:p>
            <a:endParaRPr lang="ru-RU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Правило решения этих уравнений, изложенное в вавилонских текстах, совпадает с современным, однако неизвестно, каким образом дошли вавилоняне до этого правила. Почти все найденные до сих пор клинописные тексты приводя только задачи с решениями, изложенными в виде рецептов, без указаний относительно того, каким образом они были найдены. Несмотря на высокий уровень развития алгебры в </a:t>
            </a:r>
            <a:r>
              <a:rPr lang="ru-RU" dirty="0" err="1" smtClean="0">
                <a:latin typeface="+mj-lt"/>
              </a:rPr>
              <a:t>Вавилонии</a:t>
            </a:r>
            <a:r>
              <a:rPr lang="ru-RU" dirty="0" smtClean="0">
                <a:latin typeface="+mj-lt"/>
              </a:rPr>
              <a:t>, </a:t>
            </a:r>
            <a:r>
              <a:rPr lang="ru-RU" dirty="0" err="1" smtClean="0">
                <a:latin typeface="+mj-lt"/>
              </a:rPr>
              <a:t>в</a:t>
            </a:r>
            <a:r>
              <a:rPr lang="ru-RU" dirty="0" smtClean="0">
                <a:latin typeface="+mj-lt"/>
              </a:rPr>
              <a:t> клинописных текстах отсутствуют понятие отрицательного числа и общие методы решения квадратных уравнений.</a:t>
            </a:r>
            <a:endParaRPr lang="ru-RU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276600"/>
            <a:ext cx="1838325" cy="113347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276600"/>
            <a:ext cx="2190750" cy="11430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</a:rPr>
              <a:t>Как составлял и решал Диофант                                       </a:t>
            </a:r>
          </a:p>
          <a:p>
            <a:pPr algn="ctr"/>
            <a:r>
              <a:rPr lang="ru-RU" sz="2800" b="1" i="1" dirty="0" smtClean="0">
                <a:solidFill>
                  <a:srgbClr val="002060"/>
                </a:solidFill>
              </a:rPr>
              <a:t>                                           квадратные уравнения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114800"/>
            <a:ext cx="2095500" cy="2533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609600" y="1447800"/>
            <a:ext cx="5562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«Найти два числа, зная, что их сумма равна 20, а произведение 96»</a:t>
            </a:r>
          </a:p>
          <a:p>
            <a:r>
              <a:rPr lang="ru-RU" dirty="0" smtClean="0"/>
              <a:t>Диофант рассуждает следующим образом: из условия задачи вытекает, что искомые числа </a:t>
            </a:r>
            <a:r>
              <a:rPr lang="ru-RU" i="1" dirty="0" smtClean="0"/>
              <a:t>не</a:t>
            </a:r>
            <a:r>
              <a:rPr lang="ru-RU" dirty="0" smtClean="0"/>
              <a:t> равны, т.к. если бы они равны, то их произведение равнялось бы не 96, а 100. Таким образом, одно из них будет больше половины их суммы , т.е. </a:t>
            </a:r>
            <a:r>
              <a:rPr lang="ru-RU" b="1" i="1" dirty="0" smtClean="0"/>
              <a:t>10+</a:t>
            </a:r>
            <a:r>
              <a:rPr lang="en-US" b="1" i="1" dirty="0" smtClean="0"/>
              <a:t>X </a:t>
            </a:r>
            <a:r>
              <a:rPr lang="ru-RU" i="1" dirty="0" smtClean="0"/>
              <a:t>, </a:t>
            </a:r>
            <a:r>
              <a:rPr lang="ru-RU" dirty="0" smtClean="0"/>
              <a:t>другое же меньше, т.е. </a:t>
            </a:r>
            <a:r>
              <a:rPr lang="ru-RU" b="1" i="1" dirty="0" smtClean="0"/>
              <a:t>10-</a:t>
            </a:r>
            <a:r>
              <a:rPr lang="en-US" b="1" i="1" dirty="0" smtClean="0"/>
              <a:t>X</a:t>
            </a:r>
            <a:r>
              <a:rPr lang="en-US" dirty="0" smtClean="0"/>
              <a:t>. </a:t>
            </a:r>
          </a:p>
          <a:p>
            <a:r>
              <a:rPr lang="ru-RU" dirty="0" smtClean="0"/>
              <a:t>Разность между ними 2</a:t>
            </a:r>
            <a:r>
              <a:rPr lang="ru-RU" i="1" dirty="0" smtClean="0"/>
              <a:t>Х</a:t>
            </a:r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r>
              <a:rPr lang="ru-RU" dirty="0" smtClean="0"/>
              <a:t>Отсюда</a:t>
            </a:r>
            <a:r>
              <a:rPr lang="ru-RU" b="1" i="1" dirty="0" smtClean="0"/>
              <a:t> Х=2</a:t>
            </a:r>
            <a:r>
              <a:rPr lang="ru-RU" dirty="0" smtClean="0"/>
              <a:t>. Одно из искомых чисел равно 12, другое 8. Решение </a:t>
            </a:r>
            <a:r>
              <a:rPr lang="ru-RU" b="1" i="1" dirty="0" smtClean="0"/>
              <a:t>Х = -2 </a:t>
            </a:r>
            <a:r>
              <a:rPr lang="ru-RU" dirty="0" smtClean="0"/>
              <a:t>для Диофанта не существует, так как греческая математика знала только положительные числа.</a:t>
            </a:r>
          </a:p>
          <a:p>
            <a:endParaRPr lang="ru-RU" i="1" dirty="0" smtClean="0"/>
          </a:p>
          <a:p>
            <a:endParaRPr lang="ru-RU" i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248400" y="12192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УРАВНЕНИЕ:</a:t>
            </a:r>
          </a:p>
          <a:p>
            <a:pPr algn="ctr"/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676400"/>
            <a:ext cx="2733675" cy="600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6477000" y="2286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или же:</a:t>
            </a:r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2743200"/>
            <a:ext cx="1676400" cy="1114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</a:rPr>
              <a:t>Квадратные уравнения в Индии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1219200"/>
            <a:ext cx="8610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Задачи на квадратные уравнения встречаются и в астрономическом трактате «</a:t>
            </a:r>
            <a:r>
              <a:rPr lang="ru-RU" dirty="0" err="1" smtClean="0"/>
              <a:t>Ариабхаттиам</a:t>
            </a:r>
            <a:r>
              <a:rPr lang="ru-RU" dirty="0" smtClean="0"/>
              <a:t>», составленном в 499 г. индийским математиком и астрономом </a:t>
            </a:r>
            <a:r>
              <a:rPr lang="ru-RU" dirty="0" err="1" smtClean="0"/>
              <a:t>Ариабхаттой</a:t>
            </a:r>
            <a:r>
              <a:rPr lang="ru-RU" dirty="0" smtClean="0"/>
              <a:t>. Другой индийский ученый, </a:t>
            </a:r>
            <a:r>
              <a:rPr lang="ru-RU" dirty="0" err="1" smtClean="0"/>
              <a:t>Брахмагупта</a:t>
            </a:r>
            <a:r>
              <a:rPr lang="ru-RU" dirty="0" smtClean="0"/>
              <a:t>, изложил общее правило решения квадратных уравнений, приведенных к единой канонической форме:                    </a:t>
            </a:r>
            <a:r>
              <a:rPr lang="en-US" b="1" dirty="0" smtClean="0"/>
              <a:t>ax</a:t>
            </a:r>
            <a:r>
              <a:rPr lang="en-US" b="1" dirty="0" smtClean="0">
                <a:latin typeface="Arial"/>
                <a:cs typeface="Arial"/>
              </a:rPr>
              <a:t>²</a:t>
            </a:r>
            <a:r>
              <a:rPr lang="en-US" b="1" dirty="0" smtClean="0"/>
              <a:t>+bx=c</a:t>
            </a:r>
            <a:r>
              <a:rPr lang="ru-RU" b="1" dirty="0" smtClean="0"/>
              <a:t>, </a:t>
            </a:r>
            <a:r>
              <a:rPr lang="en-US" b="1" dirty="0" smtClean="0"/>
              <a:t>a&gt;0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2400" y="2895601"/>
            <a:ext cx="4724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latin typeface="+mj-lt"/>
              </a:rPr>
              <a:t>Одна из задач знаменитого индийского математика XІІ века </a:t>
            </a:r>
            <a:r>
              <a:rPr lang="ru-RU" sz="2000" i="1" dirty="0" err="1" smtClean="0">
                <a:latin typeface="+mj-lt"/>
              </a:rPr>
              <a:t>Бхаскары</a:t>
            </a:r>
            <a:endParaRPr lang="ru-RU" sz="2000" i="1" dirty="0" smtClean="0">
              <a:latin typeface="+mj-lt"/>
            </a:endParaRPr>
          </a:p>
          <a:p>
            <a:endParaRPr lang="ru-RU" sz="2000" i="1" dirty="0" smtClean="0">
              <a:latin typeface="+mj-lt"/>
            </a:endParaRPr>
          </a:p>
          <a:p>
            <a:pPr>
              <a:buFont typeface="Monotype Sorts" pitchFamily="2" charset="2"/>
              <a:buNone/>
            </a:pP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002060"/>
                </a:solidFill>
                <a:latin typeface="Segoe Print" pitchFamily="2" charset="0"/>
              </a:rPr>
              <a:t>Обезьянок резвых стая</a:t>
            </a:r>
          </a:p>
          <a:p>
            <a:pPr>
              <a:buFont typeface="Monotype Sorts" pitchFamily="2" charset="2"/>
              <a:buNone/>
            </a:pPr>
            <a:r>
              <a:rPr lang="ru-RU" sz="2000" dirty="0" smtClean="0">
                <a:solidFill>
                  <a:srgbClr val="002060"/>
                </a:solidFill>
                <a:latin typeface="Segoe Print" pitchFamily="2" charset="0"/>
              </a:rPr>
              <a:t> Всласть поевши, развлекалась.</a:t>
            </a:r>
          </a:p>
          <a:p>
            <a:pPr>
              <a:buFont typeface="Monotype Sorts" pitchFamily="2" charset="2"/>
              <a:buNone/>
            </a:pPr>
            <a:r>
              <a:rPr lang="ru-RU" sz="2000" dirty="0" smtClean="0">
                <a:solidFill>
                  <a:srgbClr val="002060"/>
                </a:solidFill>
                <a:latin typeface="Segoe Print" pitchFamily="2" charset="0"/>
              </a:rPr>
              <a:t> Их в квадрате часть восьмая</a:t>
            </a:r>
          </a:p>
          <a:p>
            <a:pPr>
              <a:buFont typeface="Monotype Sorts" pitchFamily="2" charset="2"/>
              <a:buNone/>
            </a:pPr>
            <a:r>
              <a:rPr lang="ru-RU" sz="2000" dirty="0" smtClean="0">
                <a:solidFill>
                  <a:srgbClr val="002060"/>
                </a:solidFill>
                <a:latin typeface="Segoe Print" pitchFamily="2" charset="0"/>
              </a:rPr>
              <a:t> На поляне забавлялась.</a:t>
            </a:r>
          </a:p>
          <a:p>
            <a:pPr>
              <a:buFont typeface="Monotype Sorts" pitchFamily="2" charset="2"/>
              <a:buNone/>
            </a:pPr>
            <a:r>
              <a:rPr lang="ru-RU" sz="2000" dirty="0" smtClean="0">
                <a:solidFill>
                  <a:srgbClr val="002060"/>
                </a:solidFill>
                <a:latin typeface="Segoe Print" pitchFamily="2" charset="0"/>
              </a:rPr>
              <a:t> А двенадцать по лианам…</a:t>
            </a:r>
          </a:p>
          <a:p>
            <a:pPr>
              <a:buFont typeface="Monotype Sorts" pitchFamily="2" charset="2"/>
              <a:buNone/>
            </a:pPr>
            <a:r>
              <a:rPr lang="ru-RU" sz="2000" dirty="0" smtClean="0">
                <a:solidFill>
                  <a:srgbClr val="002060"/>
                </a:solidFill>
                <a:latin typeface="Segoe Print" pitchFamily="2" charset="0"/>
              </a:rPr>
              <a:t> Стали прыгать повисая…</a:t>
            </a:r>
          </a:p>
          <a:p>
            <a:pPr>
              <a:buFont typeface="Monotype Sorts" pitchFamily="2" charset="2"/>
              <a:buNone/>
            </a:pPr>
            <a:r>
              <a:rPr lang="ru-RU" sz="2000" dirty="0" smtClean="0">
                <a:solidFill>
                  <a:srgbClr val="002060"/>
                </a:solidFill>
                <a:latin typeface="Segoe Print" pitchFamily="2" charset="0"/>
              </a:rPr>
              <a:t> Сколько было обезьянок</a:t>
            </a:r>
          </a:p>
          <a:p>
            <a:pPr>
              <a:buFont typeface="Monotype Sorts" pitchFamily="2" charset="2"/>
              <a:buNone/>
            </a:pPr>
            <a:r>
              <a:rPr lang="ru-RU" sz="2000" dirty="0" smtClean="0">
                <a:solidFill>
                  <a:srgbClr val="002060"/>
                </a:solidFill>
                <a:latin typeface="Segoe Print" pitchFamily="2" charset="0"/>
              </a:rPr>
              <a:t> Ты скажи мне, в этой стае?.   </a:t>
            </a:r>
            <a:endParaRPr lang="ru-RU" sz="2000" dirty="0">
              <a:solidFill>
                <a:srgbClr val="002060"/>
              </a:solidFill>
              <a:latin typeface="Segoe Print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0600" y="3048000"/>
            <a:ext cx="4191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Соответствующее задачи уравнение:</a:t>
            </a:r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err="1" smtClean="0"/>
              <a:t>Баскара</a:t>
            </a:r>
            <a:r>
              <a:rPr lang="ru-RU" dirty="0" smtClean="0"/>
              <a:t> пишет под видом: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Дополнил левую часть до квадрата, </a:t>
            </a:r>
          </a:p>
          <a:p>
            <a:pPr algn="ctr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3352800"/>
            <a:ext cx="1524000" cy="6096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1200" y="4191000"/>
            <a:ext cx="2133600" cy="381000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38750" y="4876800"/>
            <a:ext cx="3905250" cy="381000"/>
          </a:xfrm>
          <a:prstGeom prst="rect">
            <a:avLst/>
          </a:prstGeom>
          <a:noFill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5334000"/>
            <a:ext cx="1990725" cy="381000"/>
          </a:xfrm>
          <a:prstGeom prst="rect">
            <a:avLst/>
          </a:prstGeom>
          <a:noFill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5791200"/>
            <a:ext cx="1685925" cy="381000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6248400"/>
            <a:ext cx="2543175" cy="38100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981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492</TotalTime>
  <Words>1327</Words>
  <Application>Microsoft Office PowerPoint</Application>
  <PresentationFormat>Экран (4:3)</PresentationFormat>
  <Paragraphs>272</Paragraphs>
  <Slides>26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40" baseType="lpstr">
      <vt:lpstr>Arial</vt:lpstr>
      <vt:lpstr>Bookman Old Style</vt:lpstr>
      <vt:lpstr>Calibri</vt:lpstr>
      <vt:lpstr>Constantia</vt:lpstr>
      <vt:lpstr>Franklin Gothic Book</vt:lpstr>
      <vt:lpstr>Franklin Gothic Medium</vt:lpstr>
      <vt:lpstr>Monotype Corsiva</vt:lpstr>
      <vt:lpstr>Monotype Sorts</vt:lpstr>
      <vt:lpstr>Segoe Print</vt:lpstr>
      <vt:lpstr>Times New Roman</vt:lpstr>
      <vt:lpstr>Wingdings</vt:lpstr>
      <vt:lpstr>Wingdings 2</vt:lpstr>
      <vt:lpstr>Трек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Решение квадратных уравнений по формуле </vt:lpstr>
      <vt:lpstr>Метод разложения на множители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Слава</dc:creator>
  <cp:lastModifiedBy>User</cp:lastModifiedBy>
  <cp:revision>47</cp:revision>
  <dcterms:created xsi:type="dcterms:W3CDTF">2012-02-13T18:33:29Z</dcterms:created>
  <dcterms:modified xsi:type="dcterms:W3CDTF">2017-02-14T11:44:43Z</dcterms:modified>
</cp:coreProperties>
</file>