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282" r:id="rId3"/>
    <p:sldId id="261" r:id="rId4"/>
    <p:sldId id="260" r:id="rId5"/>
    <p:sldId id="292" r:id="rId6"/>
    <p:sldId id="291" r:id="rId7"/>
    <p:sldId id="271" r:id="rId8"/>
    <p:sldId id="293" r:id="rId9"/>
    <p:sldId id="279" r:id="rId10"/>
    <p:sldId id="288" r:id="rId11"/>
    <p:sldId id="263" r:id="rId12"/>
    <p:sldId id="264" r:id="rId13"/>
    <p:sldId id="278" r:id="rId14"/>
    <p:sldId id="269" r:id="rId15"/>
    <p:sldId id="274" r:id="rId16"/>
    <p:sldId id="284" r:id="rId17"/>
    <p:sldId id="285" r:id="rId18"/>
    <p:sldId id="296" r:id="rId19"/>
    <p:sldId id="298" r:id="rId20"/>
    <p:sldId id="266" r:id="rId21"/>
    <p:sldId id="273" r:id="rId22"/>
    <p:sldId id="286" r:id="rId23"/>
    <p:sldId id="267" r:id="rId24"/>
    <p:sldId id="268" r:id="rId25"/>
    <p:sldId id="297" r:id="rId26"/>
    <p:sldId id="272" r:id="rId27"/>
    <p:sldId id="277" r:id="rId28"/>
    <p:sldId id="275" r:id="rId29"/>
    <p:sldId id="262" r:id="rId30"/>
    <p:sldId id="287" r:id="rId31"/>
    <p:sldId id="257" r:id="rId32"/>
    <p:sldId id="294"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F0739E62-E561-4B50-967A-158206AB1374}">
          <p14:sldIdLst>
            <p14:sldId id="259"/>
            <p14:sldId id="282"/>
            <p14:sldId id="261"/>
            <p14:sldId id="260"/>
            <p14:sldId id="292"/>
            <p14:sldId id="291"/>
            <p14:sldId id="271"/>
            <p14:sldId id="293"/>
            <p14:sldId id="279"/>
            <p14:sldId id="288"/>
            <p14:sldId id="263"/>
            <p14:sldId id="264"/>
            <p14:sldId id="278"/>
            <p14:sldId id="269"/>
            <p14:sldId id="274"/>
            <p14:sldId id="284"/>
            <p14:sldId id="285"/>
            <p14:sldId id="296"/>
            <p14:sldId id="298"/>
            <p14:sldId id="266"/>
            <p14:sldId id="273"/>
            <p14:sldId id="286"/>
            <p14:sldId id="267"/>
          </p14:sldIdLst>
        </p14:section>
        <p14:section name="Раздел без заголовка" id="{58D8E52E-2861-4526-8F5C-297FB31D8767}">
          <p14:sldIdLst>
            <p14:sldId id="268"/>
            <p14:sldId id="297"/>
            <p14:sldId id="272"/>
            <p14:sldId id="277"/>
            <p14:sldId id="275"/>
            <p14:sldId id="262"/>
            <p14:sldId id="287"/>
            <p14:sldId id="257"/>
            <p14:sldId id="29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5B106E36-FD25-4E2D-B0AA-010F637433A0}" type="datetimeFigureOut">
              <a:rPr lang="ru-RU" smtClean="0"/>
              <a:pPr/>
              <a:t>24.12.2020</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725C68B6-61C2-468F-89AB-4B9F7531AA68}" type="slidenum">
              <a:rPr lang="ru-RU" smtClean="0"/>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24.12.2020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24.12.2020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24.12.2020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24.12.2020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24.12.2020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24.12.2020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24.12.2020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24.12.2020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24.12.2020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24.12.2020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B106E36-FD25-4E2D-B0AA-010F637433A0}" type="datetimeFigureOut">
              <a:rPr lang="ru-RU" smtClean="0"/>
              <a:pPr/>
              <a:t>24.12.2020</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upload.wikimedia.org/wikipedia/commons/7/77/Preobrazhenskiy_polk._Flag.jpg"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hyperlink" Target="https://ru.wikipedia.org/wiki/%D0%A4%D0%B0%D0%B9%D0%BB:%D0%A0%D1%83%D1%81%D1%81%D0%BA%D0%B0%D1%8F_%D0%B3%D0%B2%D0%B0%D1%80%D0%B4%D0%B8%D1%8F_%D0%B2_%D0%A6%D0%B0%D1%80%D1%81%D0%BA%D0%BE%D0%BC_%D0%A1%D0%B5%D0%BB%D0%B5_%D0%B2_1832_%D0%B3%D0%BE%D0%B4%D1%83_(%D1%84%D1%80%D0%B0%D0%B3%D0%BC%D0%B5%D0%BD%D1%82_1).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ru.wikipedia.org/wiki/%D0%A4%D0%B0%D0%B9%D0%BB:Monument_%D0%812.jpg"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ru.wikipedia.org/wiki/%D0%A4%D0%B0%D0%B9%D0%BB:1000_Karamzin.jpg" TargetMode="Externa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google.ru/imgres?imgurl=http://library.vladimir.ru/wp-content/uploads/2014/03/%D0%BA%D1%80%D0%B0%D0%B5%D0%B2%D0%B5%D0%B4%D0%B0%D0%BC.jpg&amp;imgrefurl=http://library.vladimir.ru/6-9-oktyabrya-2014-g-xv-vserossijskij-nauchno-prakticheskij-seminar-problemy-kraevedcheskoj-deyatelnosti-bibliotek.htm&amp;h=302&amp;w=640&amp;tbnid=4pWeiOIDbWbyeM:&amp;zoom=1&amp;docid=RYHUU5nIyePA-M&amp;ei=xoBMVNKnBYSaygPfhoC4AQ&amp;tbm=isch&amp;ved=0CFAQMygkMCQ&amp;iact=rc&amp;uact=3&amp;dur=570&amp;page=2&amp;start=20&amp;ndsp=27"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jpeg"/><Relationship Id="rId7"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ru.wikipedia.org/wiki/%D0%A4%D0%B0%D0%B9%D0%BB:Monument_Karamzin.jpg" TargetMode="Externa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hyperlink" Target="https://ru.wikipedia.org/wiki/%D0%A4%D0%B0%D0%B9%D0%BB:Monument_Karamzin_bust.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3275856" y="1052736"/>
            <a:ext cx="5040560" cy="2880320"/>
          </a:xfrm>
        </p:spPr>
        <p:txBody>
          <a:bodyPr>
            <a:normAutofit fontScale="90000"/>
          </a:bodyPr>
          <a:lstStyle/>
          <a:p>
            <a:r>
              <a:rPr lang="ru-RU" dirty="0" smtClean="0">
                <a:solidFill>
                  <a:schemeClr val="accent2">
                    <a:lumMod val="50000"/>
                  </a:schemeClr>
                </a:solidFill>
                <a:latin typeface="Arial Black" pitchFamily="34" charset="0"/>
              </a:rPr>
              <a:t>Н.М.КАРАМЗИН – ПИСАТЕЛЬ, историк, патриот</a:t>
            </a:r>
            <a:endParaRPr lang="ru-RU" dirty="0">
              <a:solidFill>
                <a:schemeClr val="accent2">
                  <a:lumMod val="50000"/>
                </a:schemeClr>
              </a:solidFill>
              <a:latin typeface="Arial Black" pitchFamily="34" charset="0"/>
            </a:endParaRPr>
          </a:p>
        </p:txBody>
      </p:sp>
      <p:sp>
        <p:nvSpPr>
          <p:cNvPr id="5" name="Подзаголовок 4"/>
          <p:cNvSpPr>
            <a:spLocks noGrp="1"/>
          </p:cNvSpPr>
          <p:nvPr>
            <p:ph type="subTitle" idx="1"/>
          </p:nvPr>
        </p:nvSpPr>
        <p:spPr>
          <a:xfrm>
            <a:off x="581294" y="4509120"/>
            <a:ext cx="8136904" cy="1944216"/>
          </a:xfrm>
        </p:spPr>
        <p:txBody>
          <a:bodyPr>
            <a:noAutofit/>
          </a:bodyPr>
          <a:lstStyle/>
          <a:p>
            <a:r>
              <a:rPr lang="ru-RU" sz="2400" b="1" dirty="0" smtClean="0"/>
              <a:t>Автор презентации: </a:t>
            </a:r>
            <a:r>
              <a:rPr lang="ru-RU" sz="2400" b="1" dirty="0" err="1" smtClean="0"/>
              <a:t>Хачпанова</a:t>
            </a:r>
            <a:r>
              <a:rPr lang="ru-RU" sz="2400" b="1" dirty="0" smtClean="0"/>
              <a:t> </a:t>
            </a:r>
            <a:r>
              <a:rPr lang="ru-RU" sz="2400" b="1" dirty="0" smtClean="0"/>
              <a:t>Марина Витальевна, зав.школьной библиотекой </a:t>
            </a:r>
            <a:r>
              <a:rPr lang="ru-RU" sz="2400" b="1" dirty="0" smtClean="0"/>
              <a:t>МАОУ </a:t>
            </a:r>
            <a:r>
              <a:rPr lang="ru-RU" sz="2400" b="1" dirty="0" smtClean="0"/>
              <a:t>СОШ № 7 г. Балаково Саратовской области.</a:t>
            </a:r>
          </a:p>
          <a:p>
            <a:r>
              <a:rPr lang="ru-RU" sz="2400" b="1" dirty="0" smtClean="0"/>
              <a:t>2020 </a:t>
            </a:r>
            <a:r>
              <a:rPr lang="ru-RU" sz="2400" b="1" dirty="0" smtClean="0"/>
              <a:t>год  </a:t>
            </a:r>
            <a:endParaRPr lang="ru-RU" sz="2400" b="1" dirty="0"/>
          </a:p>
        </p:txBody>
      </p:sp>
      <p:sp>
        <p:nvSpPr>
          <p:cNvPr id="6" name="Прямоугольник 5"/>
          <p:cNvSpPr/>
          <p:nvPr/>
        </p:nvSpPr>
        <p:spPr>
          <a:xfrm>
            <a:off x="3491880" y="692696"/>
            <a:ext cx="4968552" cy="707886"/>
          </a:xfrm>
          <a:prstGeom prst="rect">
            <a:avLst/>
          </a:prstGeom>
        </p:spPr>
        <p:txBody>
          <a:bodyPr wrap="square">
            <a:spAutoFit/>
          </a:bodyPr>
          <a:lstStyle/>
          <a:p>
            <a:pPr algn="ctr"/>
            <a:r>
              <a:rPr lang="ru-RU" sz="2000" b="1" dirty="0" smtClean="0"/>
              <a:t>Конкурс: Великие люди России.</a:t>
            </a:r>
          </a:p>
          <a:p>
            <a:pPr algn="ctr"/>
            <a:r>
              <a:rPr lang="ru-RU" sz="2000" b="1" dirty="0" smtClean="0"/>
              <a:t>Номинация: великие писатели России</a:t>
            </a:r>
          </a:p>
        </p:txBody>
      </p:sp>
      <p:pic>
        <p:nvPicPr>
          <p:cNvPr id="7" name="Рисунок 6" descr="http://www.kostyor.ru/images0/biogr/karamzin.jpg"/>
          <p:cNvPicPr/>
          <p:nvPr/>
        </p:nvPicPr>
        <p:blipFill>
          <a:blip r:embed="rId2" cstate="print"/>
          <a:srcRect/>
          <a:stretch>
            <a:fillRect/>
          </a:stretch>
        </p:blipFill>
        <p:spPr bwMode="auto">
          <a:xfrm>
            <a:off x="611560" y="764704"/>
            <a:ext cx="2543175" cy="2781300"/>
          </a:xfrm>
          <a:prstGeom prst="rect">
            <a:avLst/>
          </a:prstGeom>
          <a:noFill/>
          <a:ln w="9525">
            <a:noFill/>
            <a:miter lim="800000"/>
            <a:headEnd/>
            <a:tailEnd/>
          </a:ln>
        </p:spPr>
      </p:pic>
      <p:pic>
        <p:nvPicPr>
          <p:cNvPr id="10" name="Picture 2" descr="C:\Documents and Settings\User\Рабочий стол\рамка85.pn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59832" y="548680"/>
            <a:ext cx="5626968" cy="1143000"/>
          </a:xfrm>
        </p:spPr>
        <p:txBody>
          <a:bodyPr>
            <a:normAutofit/>
          </a:bodyPr>
          <a:lstStyle/>
          <a:p>
            <a:r>
              <a:rPr lang="ru-RU" sz="3200" dirty="0" smtClean="0">
                <a:solidFill>
                  <a:srgbClr val="CC9900"/>
                </a:solidFill>
              </a:rPr>
              <a:t>Служба в </a:t>
            </a:r>
            <a:br>
              <a:rPr lang="ru-RU" sz="3200" dirty="0" smtClean="0">
                <a:solidFill>
                  <a:srgbClr val="CC9900"/>
                </a:solidFill>
              </a:rPr>
            </a:br>
            <a:r>
              <a:rPr lang="ru-RU" sz="3200" dirty="0" smtClean="0">
                <a:solidFill>
                  <a:srgbClr val="CC9900"/>
                </a:solidFill>
              </a:rPr>
              <a:t>Преображенском полку</a:t>
            </a:r>
            <a:endParaRPr lang="ru-RU" sz="3200" dirty="0">
              <a:solidFill>
                <a:srgbClr val="CC9900"/>
              </a:solidFill>
            </a:endParaRPr>
          </a:p>
        </p:txBody>
      </p:sp>
      <p:sp>
        <p:nvSpPr>
          <p:cNvPr id="5" name="Содержимое 4"/>
          <p:cNvSpPr>
            <a:spLocks noGrp="1"/>
          </p:cNvSpPr>
          <p:nvPr>
            <p:ph idx="1"/>
          </p:nvPr>
        </p:nvSpPr>
        <p:spPr>
          <a:xfrm>
            <a:off x="3491880" y="1600200"/>
            <a:ext cx="5194920" cy="4781128"/>
          </a:xfrm>
        </p:spPr>
        <p:txBody>
          <a:bodyPr>
            <a:normAutofit/>
          </a:bodyPr>
          <a:lstStyle/>
          <a:p>
            <a:pPr>
              <a:buNone/>
            </a:pPr>
            <a:r>
              <a:rPr lang="ru-RU" dirty="0" smtClean="0"/>
              <a:t>	</a:t>
            </a:r>
            <a:r>
              <a:rPr lang="ru-RU" sz="2400" dirty="0" smtClean="0"/>
              <a:t>В 1774 г. отец записал Николая Карамзина в “армейские полки”. В 1781 г. Карамзин по настоянию отца вступил в действительную службу в гвардейский Преображенский полк в Петербурге, но вскоре в чине поручика вышел в отставку. Ко времени военной службы относятся первые литературные опыты.</a:t>
            </a:r>
            <a:r>
              <a:rPr lang="ru-RU" dirty="0" smtClean="0"/>
              <a:t> </a:t>
            </a:r>
            <a:endParaRPr lang="ru-RU" dirty="0"/>
          </a:p>
        </p:txBody>
      </p:sp>
      <p:pic>
        <p:nvPicPr>
          <p:cNvPr id="43012" name="Picture 4" descr="Файл:Preobrazhenskiy polk. Flag.jpg">
            <a:hlinkClick r:id="rId2"/>
          </p:cNvPr>
          <p:cNvPicPr>
            <a:picLocks noChangeAspect="1" noChangeArrowheads="1"/>
          </p:cNvPicPr>
          <p:nvPr/>
        </p:nvPicPr>
        <p:blipFill>
          <a:blip r:embed="rId3" cstate="print"/>
          <a:srcRect/>
          <a:stretch>
            <a:fillRect/>
          </a:stretch>
        </p:blipFill>
        <p:spPr bwMode="auto">
          <a:xfrm>
            <a:off x="611560" y="260648"/>
            <a:ext cx="1940616" cy="2160240"/>
          </a:xfrm>
          <a:prstGeom prst="rect">
            <a:avLst/>
          </a:prstGeom>
          <a:noFill/>
        </p:spPr>
      </p:pic>
      <p:pic>
        <p:nvPicPr>
          <p:cNvPr id="43016" name="Picture 8" descr="https://upload.wikimedia.org/wikipedia/commons/thumb/f/f8/%D0%A0%D1%83%D1%81%D1%81%D0%BA%D0%B0%D1%8F_%D0%B3%D0%B2%D0%B0%D1%80%D0%B4%D0%B8%D1%8F_%D0%B2_%D0%A6%D0%B0%D1%80%D1%81%D0%BA%D0%BE%D0%BC_%D0%A1%D0%B5%D0%BB%D0%B5_%D0%B2_1832_%D0%B3%D0%BE%D0%B4%D1%83_%28%D1%84%D1%80%D0%B0%D0%B3%D0%BC%D0%B5%D0%BD%D1%82_1%29.jpg/210px-%D0%A0%D1%83%D1%81%D1%81%D0%BA%D0%B0%D1%8F_%D0%B3%D0%B2%D0%B0%D1%80%D0%B4%D0%B8%D1%8F_%D0%B2_%D0%A6%D0%B0%D1%80%D1%81%D0%BA%D0%BE%D0%BC_%D0%A1%D0%B5%D0%BB%D0%B5_%D0%B2_1832_%D0%B3%D0%BE%D0%B4%D1%83_%28%D1%84%D1%80%D0%B0%D0%B3%D0%BC%D0%B5%D0%BD%D1%82_1%29.jpg">
            <a:hlinkClick r:id="rId4"/>
          </p:cNvPr>
          <p:cNvPicPr>
            <a:picLocks noChangeAspect="1" noChangeArrowheads="1"/>
          </p:cNvPicPr>
          <p:nvPr/>
        </p:nvPicPr>
        <p:blipFill>
          <a:blip r:embed="rId5" cstate="print"/>
          <a:srcRect/>
          <a:stretch>
            <a:fillRect/>
          </a:stretch>
        </p:blipFill>
        <p:spPr bwMode="auto">
          <a:xfrm>
            <a:off x="611560" y="2492896"/>
            <a:ext cx="2796128" cy="4047729"/>
          </a:xfrm>
          <a:prstGeom prst="rect">
            <a:avLst/>
          </a:prstGeom>
          <a:noFill/>
        </p:spPr>
      </p:pic>
      <p:pic>
        <p:nvPicPr>
          <p:cNvPr id="9" name="Picture 2" descr="C:\Documents and Settings\User\Рабочий стол\рамка85.png"/>
          <p:cNvPicPr>
            <a:picLocks noChangeAspect="1" noChangeArrowheads="1"/>
          </p:cNvPicPr>
          <p:nvPr/>
        </p:nvPicPr>
        <p:blipFill>
          <a:blip r:embed="rId6" cstate="print"/>
          <a:srcRect/>
          <a:stretch>
            <a:fillRect/>
          </a:stretch>
        </p:blipFill>
        <p:spPr bwMode="auto">
          <a:xfrm>
            <a:off x="0" y="0"/>
            <a:ext cx="9143999" cy="69933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30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24128" y="548680"/>
            <a:ext cx="2602632" cy="1728192"/>
          </a:xfrm>
        </p:spPr>
        <p:txBody>
          <a:bodyPr>
            <a:normAutofit/>
          </a:bodyPr>
          <a:lstStyle/>
          <a:p>
            <a:r>
              <a:rPr lang="ru-RU" sz="3200" dirty="0" smtClean="0">
                <a:solidFill>
                  <a:srgbClr val="CC9900"/>
                </a:solidFill>
              </a:rPr>
              <a:t>Выбор </a:t>
            </a:r>
            <a:br>
              <a:rPr lang="ru-RU" sz="3200" dirty="0" smtClean="0">
                <a:solidFill>
                  <a:srgbClr val="CC9900"/>
                </a:solidFill>
              </a:rPr>
            </a:br>
            <a:r>
              <a:rPr lang="ru-RU" sz="3200" dirty="0" smtClean="0">
                <a:solidFill>
                  <a:srgbClr val="CC9900"/>
                </a:solidFill>
              </a:rPr>
              <a:t>пути</a:t>
            </a:r>
            <a:endParaRPr lang="ru-RU" sz="3200" dirty="0">
              <a:solidFill>
                <a:srgbClr val="CC9900"/>
              </a:solidFill>
            </a:endParaRPr>
          </a:p>
        </p:txBody>
      </p:sp>
      <p:sp>
        <p:nvSpPr>
          <p:cNvPr id="3" name="Содержимое 2"/>
          <p:cNvSpPr>
            <a:spLocks noGrp="1"/>
          </p:cNvSpPr>
          <p:nvPr>
            <p:ph idx="1"/>
          </p:nvPr>
        </p:nvSpPr>
        <p:spPr>
          <a:xfrm>
            <a:off x="467544" y="3933056"/>
            <a:ext cx="8229600" cy="2476872"/>
          </a:xfrm>
        </p:spPr>
        <p:txBody>
          <a:bodyPr>
            <a:normAutofit/>
          </a:bodyPr>
          <a:lstStyle/>
          <a:p>
            <a:pPr lvl="1">
              <a:buNone/>
            </a:pPr>
            <a:r>
              <a:rPr lang="ru-RU" dirty="0" smtClean="0"/>
              <a:t>	Военная служба не пошла — хотелось писать больше: сочинять, переводить. И вот в 17 лет Николай Михайлович уже отставной поручик. Впереди целая жизнь. Чему посвятить ее? Литературе, исключительно литературе — решает Карамзин.</a:t>
            </a:r>
          </a:p>
          <a:p>
            <a:pPr lvl="1">
              <a:buNone/>
            </a:pPr>
            <a:r>
              <a:rPr lang="ru-RU" dirty="0" smtClean="0"/>
              <a:t>	</a:t>
            </a:r>
          </a:p>
        </p:txBody>
      </p:sp>
      <p:pic>
        <p:nvPicPr>
          <p:cNvPr id="5" name="Picture 2" descr="C:\Documents and Settings\User\Рабочий стол\рамка85.png"/>
          <p:cNvPicPr>
            <a:picLocks noChangeAspect="1" noChangeArrowheads="1"/>
          </p:cNvPicPr>
          <p:nvPr/>
        </p:nvPicPr>
        <p:blipFill>
          <a:blip r:embed="rId2" cstate="print"/>
          <a:srcRect/>
          <a:stretch>
            <a:fillRect/>
          </a:stretch>
        </p:blipFill>
        <p:spPr bwMode="auto">
          <a:xfrm>
            <a:off x="0" y="0"/>
            <a:ext cx="9143996" cy="6993395"/>
          </a:xfrm>
          <a:prstGeom prst="rect">
            <a:avLst/>
          </a:prstGeom>
          <a:noFill/>
        </p:spPr>
      </p:pic>
      <p:pic>
        <p:nvPicPr>
          <p:cNvPr id="6" name="Рисунок 5"/>
          <p:cNvPicPr/>
          <p:nvPr/>
        </p:nvPicPr>
        <p:blipFill>
          <a:blip r:embed="rId3" cstate="print"/>
          <a:srcRect l="9528" t="23685" r="28986" b="5680"/>
          <a:stretch>
            <a:fillRect/>
          </a:stretch>
        </p:blipFill>
        <p:spPr bwMode="auto">
          <a:xfrm>
            <a:off x="539552" y="620688"/>
            <a:ext cx="5112568" cy="316835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834880" cy="994122"/>
          </a:xfrm>
        </p:spPr>
        <p:txBody>
          <a:bodyPr>
            <a:normAutofit/>
          </a:bodyPr>
          <a:lstStyle/>
          <a:p>
            <a:r>
              <a:rPr lang="ru-RU" sz="3200" dirty="0" smtClean="0">
                <a:solidFill>
                  <a:schemeClr val="accent2">
                    <a:lumMod val="75000"/>
                  </a:schemeClr>
                </a:solidFill>
              </a:rPr>
              <a:t>Русский душою</a:t>
            </a:r>
            <a:endParaRPr lang="ru-RU" sz="3200" dirty="0">
              <a:solidFill>
                <a:schemeClr val="accent2">
                  <a:lumMod val="75000"/>
                </a:schemeClr>
              </a:solidFill>
            </a:endParaRPr>
          </a:p>
        </p:txBody>
      </p:sp>
      <p:sp>
        <p:nvSpPr>
          <p:cNvPr id="3" name="Содержимое 2"/>
          <p:cNvSpPr>
            <a:spLocks noGrp="1"/>
          </p:cNvSpPr>
          <p:nvPr>
            <p:ph idx="1"/>
          </p:nvPr>
        </p:nvSpPr>
        <p:spPr>
          <a:xfrm>
            <a:off x="251520" y="1268760"/>
            <a:ext cx="4896544" cy="5328592"/>
          </a:xfrm>
        </p:spPr>
        <p:txBody>
          <a:bodyPr>
            <a:noAutofit/>
          </a:bodyPr>
          <a:lstStyle/>
          <a:p>
            <a:pPr lvl="1">
              <a:buNone/>
            </a:pPr>
            <a:r>
              <a:rPr lang="ru-RU" dirty="0" smtClean="0"/>
              <a:t>	В 1789—1790 годы предпринял поездку в Европу. В результате этой поездки были написаны знаменитые «Письма русского путешественника», публикация которых сразу же сделала Карамзина известным литератором. Некоторые филологи считают, что именно с этой книги ведёт свой отсчёт современная русская литература. </a:t>
            </a:r>
            <a:endParaRPr lang="ru-RU" dirty="0"/>
          </a:p>
        </p:txBody>
      </p:sp>
      <p:sp>
        <p:nvSpPr>
          <p:cNvPr id="5" name="Прямоугольник 4"/>
          <p:cNvSpPr/>
          <p:nvPr/>
        </p:nvSpPr>
        <p:spPr>
          <a:xfrm>
            <a:off x="5148064" y="3212976"/>
            <a:ext cx="3635896" cy="3170099"/>
          </a:xfrm>
          <a:prstGeom prst="rect">
            <a:avLst/>
          </a:prstGeom>
        </p:spPr>
        <p:txBody>
          <a:bodyPr wrap="square">
            <a:spAutoFit/>
          </a:bodyPr>
          <a:lstStyle/>
          <a:p>
            <a:pPr algn="ctr"/>
            <a:r>
              <a:rPr lang="ru-RU" sz="2000" i="1" dirty="0" smtClean="0"/>
              <a:t>«Для нас, русских с душою, одна Россия самобытна, одна Россия истинно существует; все иное есть только отношение к ней, мысль, Провидение. Мыслить, мечтать можем в Германии, Франции, Италии, а дело делать единственно в России». </a:t>
            </a:r>
          </a:p>
          <a:p>
            <a:pPr algn="ctr"/>
            <a:r>
              <a:rPr lang="ru-RU" sz="2000" dirty="0" smtClean="0"/>
              <a:t>Н. Карамзин</a:t>
            </a:r>
          </a:p>
        </p:txBody>
      </p:sp>
      <p:pic>
        <p:nvPicPr>
          <p:cNvPr id="17410" name="Picture 2" descr="http://www.mosjour.ru/assets/images/MJ_04_2014/2_21_Karamzin_01_2.jpg"/>
          <p:cNvPicPr>
            <a:picLocks noChangeAspect="1" noChangeArrowheads="1"/>
          </p:cNvPicPr>
          <p:nvPr/>
        </p:nvPicPr>
        <p:blipFill>
          <a:blip r:embed="rId2" cstate="print"/>
          <a:srcRect/>
          <a:stretch>
            <a:fillRect/>
          </a:stretch>
        </p:blipFill>
        <p:spPr bwMode="auto">
          <a:xfrm>
            <a:off x="5868144" y="404664"/>
            <a:ext cx="2232248" cy="2664296"/>
          </a:xfrm>
          <a:prstGeom prst="rect">
            <a:avLst/>
          </a:prstGeom>
          <a:noFill/>
        </p:spPr>
      </p:pic>
      <p:pic>
        <p:nvPicPr>
          <p:cNvPr id="8" name="Picture 2" descr="C:\Documents and Settings\User\Рабочий стол\рамка85.pn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74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3312368" cy="1080120"/>
          </a:xfrm>
        </p:spPr>
        <p:txBody>
          <a:bodyPr>
            <a:normAutofit/>
          </a:bodyPr>
          <a:lstStyle/>
          <a:p>
            <a:r>
              <a:rPr lang="ru-RU" sz="3200" dirty="0" smtClean="0">
                <a:solidFill>
                  <a:srgbClr val="CC9900"/>
                </a:solidFill>
              </a:rPr>
              <a:t>Журналистика</a:t>
            </a:r>
            <a:endParaRPr lang="ru-RU" sz="3200" dirty="0">
              <a:solidFill>
                <a:srgbClr val="CC9900"/>
              </a:solidFill>
            </a:endParaRPr>
          </a:p>
        </p:txBody>
      </p:sp>
      <p:sp>
        <p:nvSpPr>
          <p:cNvPr id="3" name="Содержимое 2"/>
          <p:cNvSpPr>
            <a:spLocks noGrp="1"/>
          </p:cNvSpPr>
          <p:nvPr>
            <p:ph idx="1"/>
          </p:nvPr>
        </p:nvSpPr>
        <p:spPr>
          <a:xfrm>
            <a:off x="3203848" y="332656"/>
            <a:ext cx="5688632" cy="6192688"/>
          </a:xfrm>
        </p:spPr>
        <p:txBody>
          <a:bodyPr>
            <a:normAutofit fontScale="92500" lnSpcReduction="10000"/>
          </a:bodyPr>
          <a:lstStyle/>
          <a:p>
            <a:pPr lvl="1">
              <a:buNone/>
            </a:pPr>
            <a:r>
              <a:rPr lang="ru-RU" dirty="0" smtClean="0"/>
              <a:t>	По возвращении из поездки в Европу Карамзин поселился в Москве и начал деятельность в качестве профессионального писателя и журналиста. 	Карамзин познакомился также с писателями и литераторами, участвовал в издании первого русского журнала для детей — «Детское чтение для сердца и разума» . Также он приступил к изданию «Московского журнала» (1791—1792). Публикация Карамзиным «Писем русского путешественника» (1791—1792) и повести «Бедная Лиза» (1792; отдельное издание 1796) открыли в России эпоху сентиментализма, а их автора – главой этого литературного направления.</a:t>
            </a:r>
          </a:p>
          <a:p>
            <a:pPr lvl="1">
              <a:buNone/>
            </a:pPr>
            <a:endParaRPr lang="ru-RU" dirty="0" smtClean="0"/>
          </a:p>
        </p:txBody>
      </p:sp>
      <p:pic>
        <p:nvPicPr>
          <p:cNvPr id="7" name="Рисунок 6" descr="C:\Documents and Settings\User\Мои документы\Мои рисунки\Obl_MJ_04_2014.jpg"/>
          <p:cNvPicPr/>
          <p:nvPr/>
        </p:nvPicPr>
        <p:blipFill>
          <a:blip r:embed="rId2" cstate="print"/>
          <a:srcRect t="7142" b="13561"/>
          <a:stretch>
            <a:fillRect/>
          </a:stretch>
        </p:blipFill>
        <p:spPr bwMode="auto">
          <a:xfrm>
            <a:off x="395536" y="1484784"/>
            <a:ext cx="3528392" cy="4725144"/>
          </a:xfrm>
          <a:prstGeom prst="rect">
            <a:avLst/>
          </a:prstGeom>
          <a:noFill/>
          <a:ln w="9525">
            <a:noFill/>
            <a:miter lim="800000"/>
            <a:headEnd/>
            <a:tailEnd/>
          </a:ln>
        </p:spPr>
      </p:pic>
      <p:pic>
        <p:nvPicPr>
          <p:cNvPr id="8" name="Picture 2" descr="C:\Documents and Settings\User\Рабочий стол\рамка85.png"/>
          <p:cNvPicPr>
            <a:picLocks noChangeAspect="1" noChangeArrowheads="1"/>
          </p:cNvPicPr>
          <p:nvPr/>
        </p:nvPicPr>
        <p:blipFill>
          <a:blip r:embed="rId3" cstate="print"/>
          <a:srcRect/>
          <a:stretch>
            <a:fillRect/>
          </a:stretch>
        </p:blipFill>
        <p:spPr bwMode="auto">
          <a:xfrm>
            <a:off x="-180528" y="-135396"/>
            <a:ext cx="9324528" cy="6993396"/>
          </a:xfrm>
          <a:prstGeom prst="rect">
            <a:avLst/>
          </a:prstGeom>
          <a:noFill/>
        </p:spPr>
      </p:pic>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66130"/>
          </a:xfrm>
        </p:spPr>
        <p:txBody>
          <a:bodyPr>
            <a:normAutofit fontScale="90000"/>
          </a:bodyPr>
          <a:lstStyle/>
          <a:p>
            <a:r>
              <a:rPr lang="ru-RU" dirty="0" smtClean="0">
                <a:solidFill>
                  <a:schemeClr val="accent2">
                    <a:lumMod val="75000"/>
                  </a:schemeClr>
                </a:solidFill>
              </a:rPr>
              <a:t>Глава сентиментализма в России</a:t>
            </a:r>
            <a:endParaRPr lang="ru-RU" dirty="0">
              <a:solidFill>
                <a:schemeClr val="accent2">
                  <a:lumMod val="75000"/>
                </a:schemeClr>
              </a:solidFill>
            </a:endParaRPr>
          </a:p>
        </p:txBody>
      </p:sp>
      <p:sp>
        <p:nvSpPr>
          <p:cNvPr id="3" name="Содержимое 2"/>
          <p:cNvSpPr>
            <a:spLocks noGrp="1"/>
          </p:cNvSpPr>
          <p:nvPr>
            <p:ph idx="1"/>
          </p:nvPr>
        </p:nvSpPr>
        <p:spPr>
          <a:xfrm>
            <a:off x="0" y="1268760"/>
            <a:ext cx="8686800" cy="5040600"/>
          </a:xfrm>
        </p:spPr>
        <p:txBody>
          <a:bodyPr>
            <a:normAutofit fontScale="92500"/>
          </a:bodyPr>
          <a:lstStyle/>
          <a:p>
            <a:pPr>
              <a:buNone/>
            </a:pPr>
            <a:r>
              <a:rPr lang="ru-RU" sz="2600" dirty="0" smtClean="0"/>
              <a:t>	Доминантой «человеческой природы» сентиментализм объявил чувство, а не разум, что отличало его от классицизма. Сентиментализм идеалом человеческой деятельности полагал не «разумное» переустройство мира, а высвобождение и совершенствование «естественных» чувств. Его герой более индивидуализирован, его внутренний мир обогащается способностью сопереживать, чутко откликаться на происходящее вокруг.</a:t>
            </a:r>
          </a:p>
          <a:p>
            <a:pPr>
              <a:buNone/>
            </a:pPr>
            <a:r>
              <a:rPr lang="ru-RU" sz="2600" dirty="0" smtClean="0"/>
              <a:t>	Публикация этих произведений имела большой успех у читателей того времени, а «Бедная Лиза» вызвала множество подражаний. Сентиментализм Карамзина оказал большое влияние на развитие русской литературы.</a:t>
            </a:r>
          </a:p>
          <a:p>
            <a:endParaRPr lang="ru-RU" sz="2600" dirty="0"/>
          </a:p>
        </p:txBody>
      </p:sp>
      <p:pic>
        <p:nvPicPr>
          <p:cNvPr id="4" name="Picture 2" descr="C:\Documents and Settings\User\Рабочий стол\рамка85.png"/>
          <p:cNvPicPr>
            <a:picLocks noChangeAspect="1" noChangeArrowheads="1"/>
          </p:cNvPicPr>
          <p:nvPr/>
        </p:nvPicPr>
        <p:blipFill>
          <a:blip r:embed="rId2" cstate="print"/>
          <a:srcRect/>
          <a:stretch>
            <a:fillRect/>
          </a:stretch>
        </p:blipFill>
        <p:spPr bwMode="auto">
          <a:xfrm>
            <a:off x="0" y="0"/>
            <a:ext cx="9143999" cy="6993396"/>
          </a:xfrm>
          <a:prstGeom prst="rect">
            <a:avLst/>
          </a:prstGeom>
          <a:noFill/>
        </p:spPr>
      </p:pic>
    </p:spTree>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706090"/>
          </a:xfrm>
        </p:spPr>
        <p:txBody>
          <a:bodyPr>
            <a:normAutofit fontScale="90000"/>
          </a:bodyPr>
          <a:lstStyle/>
          <a:p>
            <a:r>
              <a:rPr lang="ru-RU" dirty="0" smtClean="0">
                <a:solidFill>
                  <a:srgbClr val="CC9900"/>
                </a:solidFill>
              </a:rPr>
              <a:t>Переводчик и гуманист</a:t>
            </a:r>
            <a:endParaRPr lang="ru-RU" dirty="0">
              <a:solidFill>
                <a:srgbClr val="CC9900"/>
              </a:solidFill>
            </a:endParaRPr>
          </a:p>
        </p:txBody>
      </p:sp>
      <p:sp>
        <p:nvSpPr>
          <p:cNvPr id="5" name="Содержимое 4"/>
          <p:cNvSpPr>
            <a:spLocks noGrp="1"/>
          </p:cNvSpPr>
          <p:nvPr>
            <p:ph sz="half" idx="1"/>
          </p:nvPr>
        </p:nvSpPr>
        <p:spPr>
          <a:xfrm>
            <a:off x="0" y="980728"/>
            <a:ext cx="4860032" cy="5472608"/>
          </a:xfrm>
        </p:spPr>
        <p:txBody>
          <a:bodyPr>
            <a:normAutofit fontScale="25000" lnSpcReduction="20000"/>
          </a:bodyPr>
          <a:lstStyle/>
          <a:p>
            <a:pPr>
              <a:buNone/>
            </a:pPr>
            <a:r>
              <a:rPr lang="ru-RU" dirty="0" smtClean="0"/>
              <a:t>	</a:t>
            </a:r>
            <a:r>
              <a:rPr lang="ru-RU" sz="8000" dirty="0" smtClean="0"/>
              <a:t>В 1787 году, увлечённый творчеством Шекспира, Карамзин опубликовал свой перевод оригинального текста трагедии «Юлия Цезаря». Карамзин писал в предисловии:</a:t>
            </a:r>
          </a:p>
          <a:p>
            <a:pPr>
              <a:buNone/>
            </a:pPr>
            <a:r>
              <a:rPr lang="ru-RU" sz="8000" dirty="0" smtClean="0"/>
              <a:t>	«Трагедия, мною переведенная, есть одно из превосходных его творений… Если чтение перевода доставит российским любителям литературы достаточное понятие о Шекспире; если оно принесёт им удовольствие, то переводчик будет награждён за труд его.</a:t>
            </a:r>
          </a:p>
          <a:p>
            <a:pPr>
              <a:buNone/>
            </a:pPr>
            <a:r>
              <a:rPr lang="ru-RU" sz="8000" dirty="0" smtClean="0"/>
              <a:t>	В 1792—1793 годах Н. М. Карамзин перевёл памятник индийской литературы (с английского) — драму «</a:t>
            </a:r>
            <a:r>
              <a:rPr lang="ru-RU" sz="8000" dirty="0" err="1" smtClean="0"/>
              <a:t>Сакунтала</a:t>
            </a:r>
            <a:r>
              <a:rPr lang="ru-RU" sz="8000" dirty="0" smtClean="0"/>
              <a:t>», автором которой является Калидаса В предисловии к переводу он написал:</a:t>
            </a:r>
          </a:p>
          <a:p>
            <a:endParaRPr lang="ru-RU" sz="8000" dirty="0"/>
          </a:p>
        </p:txBody>
      </p:sp>
      <p:sp>
        <p:nvSpPr>
          <p:cNvPr id="6" name="Содержимое 5"/>
          <p:cNvSpPr>
            <a:spLocks noGrp="1"/>
          </p:cNvSpPr>
          <p:nvPr>
            <p:ph sz="half" idx="2"/>
          </p:nvPr>
        </p:nvSpPr>
        <p:spPr>
          <a:xfrm>
            <a:off x="4572000" y="980728"/>
            <a:ext cx="4114800" cy="5145435"/>
          </a:xfrm>
        </p:spPr>
        <p:txBody>
          <a:bodyPr>
            <a:normAutofit fontScale="25000" lnSpcReduction="20000"/>
          </a:bodyPr>
          <a:lstStyle/>
          <a:p>
            <a:pPr>
              <a:buNone/>
            </a:pPr>
            <a:r>
              <a:rPr lang="ru-RU" dirty="0" smtClean="0"/>
              <a:t>	</a:t>
            </a:r>
            <a:endParaRPr lang="ru-RU" sz="8000" dirty="0" smtClean="0"/>
          </a:p>
          <a:p>
            <a:pPr>
              <a:buNone/>
            </a:pPr>
            <a:r>
              <a:rPr lang="ru-RU" sz="8000" dirty="0" smtClean="0"/>
              <a:t>	«Творческий дух обитает не в одной Европе; он есть гражданин вселенной. Человек везде — человек; везде имеет он чувствительное сердце, и в зеркале воображения своего вмещает небеса и землю. Везде Натура есть его наставница и главный источник его удовольствий. Я чувствовал сие весьма живо, читая </a:t>
            </a:r>
            <a:r>
              <a:rPr lang="ru-RU" sz="8000" dirty="0" err="1" smtClean="0"/>
              <a:t>Саконталу</a:t>
            </a:r>
            <a:r>
              <a:rPr lang="ru-RU" sz="8000" dirty="0" smtClean="0"/>
              <a:t>, драму, сочинённую на индейском языке, за 1900 лет перед сим, Азиатским поэтом </a:t>
            </a:r>
            <a:r>
              <a:rPr lang="ru-RU" sz="8000" dirty="0" err="1" smtClean="0"/>
              <a:t>Калидасом</a:t>
            </a:r>
            <a:r>
              <a:rPr lang="ru-RU" sz="8000" dirty="0" smtClean="0"/>
              <a:t>, и недавно переведенную на английской </a:t>
            </a:r>
            <a:r>
              <a:rPr lang="ru-RU" sz="8000" dirty="0" err="1" smtClean="0"/>
              <a:t>Виллиамом</a:t>
            </a:r>
            <a:r>
              <a:rPr lang="ru-RU" sz="8000" dirty="0" smtClean="0"/>
              <a:t> Джонсом, бенгальским судьею…»</a:t>
            </a:r>
          </a:p>
          <a:p>
            <a:pPr>
              <a:buNone/>
            </a:pPr>
            <a:endParaRPr lang="ru-RU" sz="5100" dirty="0"/>
          </a:p>
        </p:txBody>
      </p:sp>
      <p:pic>
        <p:nvPicPr>
          <p:cNvPr id="8" name="Picture 2" descr="C:\Documents and Settings\User\Рабочий стол\рамка85.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a:bodyPr>
          <a:lstStyle/>
          <a:p>
            <a:r>
              <a:rPr lang="ru-RU" sz="3200" dirty="0" smtClean="0">
                <a:solidFill>
                  <a:srgbClr val="CC9900"/>
                </a:solidFill>
              </a:rPr>
              <a:t>Карамзин - патриот</a:t>
            </a:r>
            <a:endParaRPr lang="ru-RU" sz="3200" dirty="0">
              <a:solidFill>
                <a:srgbClr val="CC9900"/>
              </a:solidFill>
            </a:endParaRPr>
          </a:p>
        </p:txBody>
      </p:sp>
      <p:sp>
        <p:nvSpPr>
          <p:cNvPr id="3" name="Содержимое 2"/>
          <p:cNvSpPr>
            <a:spLocks noGrp="1"/>
          </p:cNvSpPr>
          <p:nvPr>
            <p:ph idx="1"/>
          </p:nvPr>
        </p:nvSpPr>
        <p:spPr>
          <a:xfrm>
            <a:off x="457200" y="980728"/>
            <a:ext cx="8229600" cy="3600400"/>
          </a:xfrm>
        </p:spPr>
        <p:txBody>
          <a:bodyPr>
            <a:normAutofit fontScale="92500" lnSpcReduction="20000"/>
          </a:bodyPr>
          <a:lstStyle/>
          <a:p>
            <a:pPr>
              <a:buNone/>
            </a:pPr>
            <a:r>
              <a:rPr lang="ru-RU" dirty="0" smtClean="0"/>
              <a:t>	20 августа 1812 года Н. М. Карамзин писал И. И. Дмитриеву: «Я &lt;...&gt; готов умереть за Москву. &lt;...&gt; Я рад сесть на своего серого коня и вместе с Московскою удалою дружиною примкнуть к нашей Армии». Отправив семью в Ярославль, Николай Михайлович пошел записываться в ополчение в дом московского </a:t>
            </a:r>
            <a:r>
              <a:rPr lang="ru-RU" dirty="0" err="1" smtClean="0"/>
              <a:t>генерал‑губернатора</a:t>
            </a:r>
            <a:r>
              <a:rPr lang="ru-RU" dirty="0" smtClean="0"/>
              <a:t>. Главнокомандующий Москвы Ф. В. </a:t>
            </a:r>
            <a:r>
              <a:rPr lang="ru-RU" dirty="0" err="1" smtClean="0"/>
              <a:t>Ростопчин</a:t>
            </a:r>
            <a:r>
              <a:rPr lang="ru-RU" dirty="0" smtClean="0"/>
              <a:t> «отказал в зачислении, &lt;...&gt; оставил его при своем штабе»</a:t>
            </a:r>
            <a:endParaRPr lang="ru-RU" dirty="0"/>
          </a:p>
        </p:txBody>
      </p:sp>
      <p:pic>
        <p:nvPicPr>
          <p:cNvPr id="7" name="Рисунок 6"/>
          <p:cNvPicPr/>
          <p:nvPr/>
        </p:nvPicPr>
        <p:blipFill>
          <a:blip r:embed="rId2" cstate="print"/>
          <a:srcRect l="14976" t="23685" r="9528" b="23685"/>
          <a:stretch>
            <a:fillRect/>
          </a:stretch>
        </p:blipFill>
        <p:spPr bwMode="auto">
          <a:xfrm>
            <a:off x="323528" y="4149080"/>
            <a:ext cx="6408712" cy="2376264"/>
          </a:xfrm>
          <a:prstGeom prst="rect">
            <a:avLst/>
          </a:prstGeom>
          <a:noFill/>
          <a:ln w="9525">
            <a:noFill/>
            <a:miter lim="800000"/>
            <a:headEnd/>
            <a:tailEnd/>
          </a:ln>
        </p:spPr>
      </p:pic>
      <p:pic>
        <p:nvPicPr>
          <p:cNvPr id="9" name="Picture 2" descr="C:\Documents and Settings\User\Рабочий стол\рамка85.png"/>
          <p:cNvPicPr>
            <a:picLocks noChangeAspect="1" noChangeArrowheads="1"/>
          </p:cNvPicPr>
          <p:nvPr/>
        </p:nvPicPr>
        <p:blipFill>
          <a:blip r:embed="rId3" cstate="print"/>
          <a:srcRect/>
          <a:stretch>
            <a:fillRect/>
          </a:stretch>
        </p:blipFill>
        <p:spPr bwMode="auto">
          <a:xfrm>
            <a:off x="0" y="-32855"/>
            <a:ext cx="9144000" cy="6858000"/>
          </a:xfrm>
          <a:prstGeom prst="rect">
            <a:avLst/>
          </a:prstGeom>
          <a:noFill/>
        </p:spPr>
      </p:pic>
      <p:pic>
        <p:nvPicPr>
          <p:cNvPr id="10" name="Рисунок 9"/>
          <p:cNvPicPr/>
          <p:nvPr/>
        </p:nvPicPr>
        <p:blipFill rotWithShape="1">
          <a:blip r:embed="rId4" cstate="print"/>
          <a:srcRect l="51947" t="27215" r="7972" b="6161"/>
          <a:stretch/>
        </p:blipFill>
        <p:spPr bwMode="auto">
          <a:xfrm>
            <a:off x="5796136" y="4149080"/>
            <a:ext cx="2988243" cy="223224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solidFill>
                  <a:srgbClr val="CC9900"/>
                </a:solidFill>
              </a:rPr>
              <a:t>Сохранившиеся дома в Москве, связанные с именем Н.М.Карамзина</a:t>
            </a:r>
            <a:endParaRPr lang="ru-RU" sz="3200" dirty="0">
              <a:solidFill>
                <a:srgbClr val="CC9900"/>
              </a:solidFill>
            </a:endParaRPr>
          </a:p>
        </p:txBody>
      </p:sp>
      <p:sp>
        <p:nvSpPr>
          <p:cNvPr id="3" name="Содержимое 2"/>
          <p:cNvSpPr>
            <a:spLocks noGrp="1"/>
          </p:cNvSpPr>
          <p:nvPr>
            <p:ph idx="1"/>
          </p:nvPr>
        </p:nvSpPr>
        <p:spPr>
          <a:xfrm>
            <a:off x="0" y="1412776"/>
            <a:ext cx="8892480" cy="3024336"/>
          </a:xfrm>
        </p:spPr>
        <p:txBody>
          <a:bodyPr>
            <a:normAutofit lnSpcReduction="10000"/>
          </a:bodyPr>
          <a:lstStyle/>
          <a:p>
            <a:pPr>
              <a:buNone/>
            </a:pPr>
            <a:r>
              <a:rPr lang="ru-RU" dirty="0" smtClean="0"/>
              <a:t>	Н. М. Карамзин вынужден был в 1814 г. обратиться в московский Воспитательный дом за ссудами в связи с материальными затруднениями семьи, жившей на его пенсию (две тысячи рублей в год) и небольшие доходы от нижегородского имения супруги. Долг был погашен в 1818 году после выхода в свет первых восьми томов «Истории государства Российского».</a:t>
            </a:r>
          </a:p>
          <a:p>
            <a:endParaRPr lang="ru-RU" dirty="0"/>
          </a:p>
        </p:txBody>
      </p:sp>
      <p:pic>
        <p:nvPicPr>
          <p:cNvPr id="7" name="Picture 2" descr="C:\Documents and Settings\User\Рабочий стол\рамка85.png"/>
          <p:cNvPicPr>
            <a:picLocks noChangeAspect="1" noChangeArrowheads="1"/>
          </p:cNvPicPr>
          <p:nvPr/>
        </p:nvPicPr>
        <p:blipFill>
          <a:blip r:embed="rId2" cstate="print"/>
          <a:srcRect/>
          <a:stretch>
            <a:fillRect/>
          </a:stretch>
        </p:blipFill>
        <p:spPr bwMode="auto">
          <a:xfrm>
            <a:off x="17900" y="0"/>
            <a:ext cx="9144000" cy="6858000"/>
          </a:xfrm>
          <a:prstGeom prst="rect">
            <a:avLst/>
          </a:prstGeom>
          <a:noFill/>
        </p:spPr>
      </p:pic>
      <p:pic>
        <p:nvPicPr>
          <p:cNvPr id="9" name="Объект 3"/>
          <p:cNvPicPr>
            <a:picLocks/>
          </p:cNvPicPr>
          <p:nvPr/>
        </p:nvPicPr>
        <p:blipFill rotWithShape="1">
          <a:blip r:embed="rId3" cstate="print"/>
          <a:srcRect l="11895" t="28219" r="8645" b="6505"/>
          <a:stretch/>
        </p:blipFill>
        <p:spPr bwMode="auto">
          <a:xfrm>
            <a:off x="1637572" y="4221088"/>
            <a:ext cx="5531235" cy="21561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3"/>
          <p:cNvPicPr>
            <a:picLocks noGrp="1"/>
          </p:cNvPicPr>
          <p:nvPr>
            <p:ph idx="1"/>
          </p:nvPr>
        </p:nvPicPr>
        <p:blipFill rotWithShape="1">
          <a:blip r:embed="rId2" cstate="print"/>
          <a:srcRect l="13636" t="22025" r="7072" b="6111"/>
          <a:stretch/>
        </p:blipFill>
        <p:spPr bwMode="auto">
          <a:xfrm>
            <a:off x="539552" y="404664"/>
            <a:ext cx="8208912" cy="5917379"/>
          </a:xfrm>
          <a:prstGeom prst="rect">
            <a:avLst/>
          </a:prstGeom>
          <a:noFill/>
          <a:ln w="9525">
            <a:noFill/>
            <a:miter lim="800000"/>
            <a:headEnd/>
            <a:tailEnd/>
          </a:ln>
        </p:spPr>
      </p:pic>
      <p:pic>
        <p:nvPicPr>
          <p:cNvPr id="4" name="Picture 2" descr="C:\Documents and Settings\User\Рабочий стол\рамка85.png"/>
          <p:cNvPicPr>
            <a:picLocks noChangeAspect="1" noChangeArrowheads="1"/>
          </p:cNvPicPr>
          <p:nvPr/>
        </p:nvPicPr>
        <p:blipFill>
          <a:blip r:embed="rId3" cstate="print"/>
          <a:srcRect/>
          <a:stretch>
            <a:fillRect/>
          </a:stretch>
        </p:blipFill>
        <p:spPr bwMode="auto">
          <a:xfrm>
            <a:off x="0" y="7640"/>
            <a:ext cx="9144000" cy="6858000"/>
          </a:xfrm>
          <a:prstGeom prst="rect">
            <a:avLst/>
          </a:prstGeom>
          <a:noFill/>
        </p:spPr>
      </p:pic>
    </p:spTree>
    <p:extLst>
      <p:ext uri="{BB962C8B-B14F-4D97-AF65-F5344CB8AC3E}">
        <p14:creationId xmlns:p14="http://schemas.microsoft.com/office/powerpoint/2010/main" val="4173698807"/>
      </p:ext>
    </p:extLst>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p:cNvPicPr>
          <p:nvPr>
            <p:ph idx="1"/>
          </p:nvPr>
        </p:nvPicPr>
        <p:blipFill rotWithShape="1">
          <a:blip r:embed="rId2" cstate="print"/>
          <a:srcRect l="9260" t="22624" r="8249" b="5811"/>
          <a:stretch/>
        </p:blipFill>
        <p:spPr bwMode="auto">
          <a:xfrm>
            <a:off x="395536" y="532416"/>
            <a:ext cx="8424936" cy="5848912"/>
          </a:xfrm>
          <a:prstGeom prst="rect">
            <a:avLst/>
          </a:prstGeom>
          <a:noFill/>
          <a:ln w="9525">
            <a:noFill/>
            <a:miter lim="800000"/>
            <a:headEnd/>
            <a:tailEnd/>
          </a:ln>
        </p:spPr>
      </p:pic>
      <p:pic>
        <p:nvPicPr>
          <p:cNvPr id="5" name="Picture 2" descr="C:\Documents and Settings\User\Рабочий стол\рамка85.png"/>
          <p:cNvPicPr>
            <a:picLocks noChangeAspect="1" noChangeArrowheads="1"/>
          </p:cNvPicPr>
          <p:nvPr/>
        </p:nvPicPr>
        <p:blipFill>
          <a:blip r:embed="rId3" cstate="print"/>
          <a:srcRect/>
          <a:stretch>
            <a:fillRect/>
          </a:stretch>
        </p:blipFill>
        <p:spPr bwMode="auto">
          <a:xfrm>
            <a:off x="-5764" y="116632"/>
            <a:ext cx="9144000" cy="6840760"/>
          </a:xfrm>
          <a:prstGeom prst="rect">
            <a:avLst/>
          </a:prstGeom>
          <a:noFill/>
        </p:spPr>
      </p:pic>
    </p:spTree>
    <p:extLst>
      <p:ext uri="{BB962C8B-B14F-4D97-AF65-F5344CB8AC3E}">
        <p14:creationId xmlns:p14="http://schemas.microsoft.com/office/powerpoint/2010/main" val="10803254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274638"/>
            <a:ext cx="7787208" cy="850106"/>
          </a:xfrm>
        </p:spPr>
        <p:txBody>
          <a:bodyPr>
            <a:normAutofit/>
          </a:bodyPr>
          <a:lstStyle/>
          <a:p>
            <a:r>
              <a:rPr lang="ru-RU" sz="2800" dirty="0" smtClean="0">
                <a:solidFill>
                  <a:srgbClr val="CC9900"/>
                </a:solidFill>
              </a:rPr>
              <a:t>Обоснование выбора темы</a:t>
            </a:r>
            <a:endParaRPr lang="ru-RU" sz="2800" dirty="0">
              <a:solidFill>
                <a:srgbClr val="CC9900"/>
              </a:solidFill>
            </a:endParaRPr>
          </a:p>
        </p:txBody>
      </p:sp>
      <p:sp>
        <p:nvSpPr>
          <p:cNvPr id="3" name="Содержимое 2"/>
          <p:cNvSpPr>
            <a:spLocks noGrp="1"/>
          </p:cNvSpPr>
          <p:nvPr>
            <p:ph idx="1"/>
          </p:nvPr>
        </p:nvSpPr>
        <p:spPr>
          <a:xfrm>
            <a:off x="251520" y="1052736"/>
            <a:ext cx="8435280" cy="5472608"/>
          </a:xfrm>
        </p:spPr>
        <p:txBody>
          <a:bodyPr>
            <a:normAutofit fontScale="92500" lnSpcReduction="20000"/>
          </a:bodyPr>
          <a:lstStyle/>
          <a:p>
            <a:pPr lvl="1">
              <a:buNone/>
            </a:pPr>
            <a:r>
              <a:rPr lang="ru-RU" dirty="0" smtClean="0"/>
              <a:t>	</a:t>
            </a:r>
            <a:r>
              <a:rPr lang="ru-RU" sz="2200" dirty="0" smtClean="0"/>
              <a:t>Личность Н.М. Карамзина для участия в конкурсе «Великий писатель» была выбрана неслучайно. Именно такая фигура, неординарная, многогранно одаренная, заинтересовала нас – учащихся  10 (11) «А» класса МАОУ СОШ № 7 (члены актива школьной библиотеки. и центра патриотического воспитания). </a:t>
            </a:r>
          </a:p>
          <a:p>
            <a:pPr lvl="1">
              <a:buNone/>
            </a:pPr>
            <a:r>
              <a:rPr lang="ru-RU" sz="2200" dirty="0" smtClean="0"/>
              <a:t>	Н.М.Карамзин – человек широчайшей эрудиции, разносторонних интересов, глубоко любящий свое Отечество, русскую культуру, воспринимаемую им на фоне культуры европейской. </a:t>
            </a:r>
          </a:p>
          <a:p>
            <a:pPr lvl="1">
              <a:buNone/>
            </a:pPr>
            <a:r>
              <a:rPr lang="ru-RU" sz="2200" dirty="0" smtClean="0"/>
              <a:t>	Многие вопросы, которые волновали Н.М.Карамзина, в частности – взаимоотношения России и Европы, по сей день не утратили своего значения. По сей день страны Запада  не оставляют попыток навязать нам свои представления о нашем культурно-историческом наследии, навязывая нам свои морально-нравственные е ценности и пр., «забывая», что наша, русская, российская  история старше европейской, а культура – богата самобытностью множества народов, издревле живущих в едином и до селе непобедимом огромном государстве под названием Россия. Мы любим свою Родину и гордимся своей историей, которую мы знаем во многом благодаря Н.М.Карамзину: писателю, реформатору русского языка, мыслителю и историку, великому патриоту нашего Отечества.</a:t>
            </a:r>
          </a:p>
          <a:p>
            <a:pPr lvl="1">
              <a:buNone/>
            </a:pPr>
            <a:r>
              <a:rPr lang="ru-RU" sz="2200" dirty="0" smtClean="0"/>
              <a:t>	</a:t>
            </a:r>
            <a:endParaRPr lang="ru-RU" sz="2200" dirty="0"/>
          </a:p>
        </p:txBody>
      </p:sp>
      <p:pic>
        <p:nvPicPr>
          <p:cNvPr id="4" name="Picture 2" descr="C:\Documents and Settings\User\Рабочий стол\рамка85.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692696"/>
            <a:ext cx="2520280" cy="1872208"/>
          </a:xfrm>
        </p:spPr>
        <p:txBody>
          <a:bodyPr>
            <a:normAutofit fontScale="90000"/>
          </a:bodyPr>
          <a:lstStyle/>
          <a:p>
            <a:r>
              <a:rPr lang="ru-RU" dirty="0" smtClean="0">
                <a:solidFill>
                  <a:srgbClr val="CC9900"/>
                </a:solidFill>
              </a:rPr>
              <a:t>Исто</a:t>
            </a:r>
            <a:br>
              <a:rPr lang="ru-RU" dirty="0" smtClean="0">
                <a:solidFill>
                  <a:srgbClr val="CC9900"/>
                </a:solidFill>
              </a:rPr>
            </a:br>
            <a:r>
              <a:rPr lang="ru-RU" dirty="0" err="1" smtClean="0">
                <a:solidFill>
                  <a:srgbClr val="CC9900"/>
                </a:solidFill>
              </a:rPr>
              <a:t>рио</a:t>
            </a:r>
            <a:r>
              <a:rPr lang="ru-RU" dirty="0" smtClean="0">
                <a:solidFill>
                  <a:srgbClr val="CC9900"/>
                </a:solidFill>
              </a:rPr>
              <a:t>-</a:t>
            </a:r>
            <a:r>
              <a:rPr lang="ru-RU" dirty="0" smtClean="0">
                <a:solidFill>
                  <a:srgbClr val="CC9900"/>
                </a:solidFill>
              </a:rPr>
              <a:t/>
            </a:r>
            <a:br>
              <a:rPr lang="ru-RU" dirty="0" smtClean="0">
                <a:solidFill>
                  <a:srgbClr val="CC9900"/>
                </a:solidFill>
              </a:rPr>
            </a:br>
            <a:r>
              <a:rPr lang="ru-RU" dirty="0" smtClean="0">
                <a:solidFill>
                  <a:srgbClr val="CC9900"/>
                </a:solidFill>
              </a:rPr>
              <a:t>граф</a:t>
            </a:r>
            <a:endParaRPr lang="ru-RU" dirty="0">
              <a:solidFill>
                <a:srgbClr val="CC9900"/>
              </a:solidFill>
            </a:endParaRPr>
          </a:p>
        </p:txBody>
      </p:sp>
      <p:sp>
        <p:nvSpPr>
          <p:cNvPr id="3" name="Содержимое 2"/>
          <p:cNvSpPr>
            <a:spLocks noGrp="1"/>
          </p:cNvSpPr>
          <p:nvPr>
            <p:ph idx="1"/>
          </p:nvPr>
        </p:nvSpPr>
        <p:spPr>
          <a:xfrm>
            <a:off x="1979712" y="332656"/>
            <a:ext cx="6707088" cy="5976704"/>
          </a:xfrm>
        </p:spPr>
        <p:txBody>
          <a:bodyPr>
            <a:normAutofit fontScale="92500"/>
          </a:bodyPr>
          <a:lstStyle/>
          <a:p>
            <a:pPr lvl="1">
              <a:buNone/>
            </a:pPr>
            <a:r>
              <a:rPr lang="ru-RU" dirty="0" smtClean="0"/>
              <a:t>	</a:t>
            </a:r>
          </a:p>
          <a:p>
            <a:pPr lvl="1">
              <a:buNone/>
            </a:pPr>
            <a:r>
              <a:rPr lang="ru-RU" dirty="0" smtClean="0"/>
              <a:t>	Интерес к истории возник у Карамзина с середины 1790-х годов. Он написал повесть на историческую тему — «Марфа-посадница, или Покорение </a:t>
            </a:r>
            <a:r>
              <a:rPr lang="ru-RU" dirty="0" err="1" smtClean="0"/>
              <a:t>Новагорода</a:t>
            </a:r>
            <a:r>
              <a:rPr lang="ru-RU" dirty="0" smtClean="0"/>
              <a:t>» (опубликовано в 1803). С 1804 г., будучи назначенным Александром I на должность историографа, он прекратил всякую литературную работу, «постригся в историки». В связи с этим он даже отказывался от предлагавшихся ему государственных постов. </a:t>
            </a:r>
          </a:p>
          <a:p>
            <a:pPr lvl="1">
              <a:buNone/>
            </a:pPr>
            <a:r>
              <a:rPr lang="ru-RU" dirty="0" smtClean="0"/>
              <a:t>	В 1811 году Карамзин написал «Записку о древней и новой России в её политическом и гражданском отношениях»,  которая сыграла роль набросков к последующему огромному труду Николая Михайловича по русской истории.</a:t>
            </a:r>
          </a:p>
          <a:p>
            <a:endParaRPr lang="ru-RU" dirty="0" smtClean="0"/>
          </a:p>
          <a:p>
            <a:endParaRPr lang="ru-RU" dirty="0" smtClean="0"/>
          </a:p>
        </p:txBody>
      </p:sp>
      <p:pic>
        <p:nvPicPr>
          <p:cNvPr id="4" name="Рисунок 3" descr="Николай Михайлович Карамзин"/>
          <p:cNvPicPr/>
          <p:nvPr/>
        </p:nvPicPr>
        <p:blipFill>
          <a:blip r:embed="rId2" cstate="print"/>
          <a:srcRect/>
          <a:stretch>
            <a:fillRect/>
          </a:stretch>
        </p:blipFill>
        <p:spPr bwMode="auto">
          <a:xfrm>
            <a:off x="395536" y="2564904"/>
            <a:ext cx="2376264" cy="2880320"/>
          </a:xfrm>
          <a:prstGeom prst="rect">
            <a:avLst/>
          </a:prstGeom>
          <a:noFill/>
          <a:ln w="9525">
            <a:noFill/>
            <a:miter lim="800000"/>
            <a:headEnd/>
            <a:tailEnd/>
          </a:ln>
        </p:spPr>
      </p:pic>
      <p:pic>
        <p:nvPicPr>
          <p:cNvPr id="5" name="Picture 2" descr="C:\Documents and Settings\User\Рабочий стол\рамка85.pn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a:bodyPr>
          <a:lstStyle/>
          <a:p>
            <a:r>
              <a:rPr lang="ru-RU" sz="3200" dirty="0" smtClean="0">
                <a:solidFill>
                  <a:srgbClr val="CC9900"/>
                </a:solidFill>
              </a:rPr>
              <a:t>«История государства Российского»</a:t>
            </a:r>
            <a:endParaRPr lang="ru-RU" sz="3200" dirty="0">
              <a:solidFill>
                <a:srgbClr val="CC9900"/>
              </a:solidFill>
            </a:endParaRPr>
          </a:p>
        </p:txBody>
      </p:sp>
      <p:sp>
        <p:nvSpPr>
          <p:cNvPr id="3" name="Содержимое 2"/>
          <p:cNvSpPr>
            <a:spLocks noGrp="1"/>
          </p:cNvSpPr>
          <p:nvPr>
            <p:ph idx="1"/>
          </p:nvPr>
        </p:nvSpPr>
        <p:spPr>
          <a:xfrm>
            <a:off x="0" y="1124744"/>
            <a:ext cx="8686800" cy="5544616"/>
          </a:xfrm>
        </p:spPr>
        <p:txBody>
          <a:bodyPr>
            <a:normAutofit fontScale="92500"/>
          </a:bodyPr>
          <a:lstStyle/>
          <a:p>
            <a:pPr marL="585216" lvl="1" indent="0">
              <a:buNone/>
            </a:pPr>
            <a:r>
              <a:rPr lang="ru-RU" dirty="0" smtClean="0"/>
              <a:t>	«История государства Российского» Карамзина не была первым описанием истории России, до него были труды В. Н. Татищева и М. М. Щербатова. Но именно Карамзин открыл историю России для широкой образованной публики. По словам А. С. Пушкина, «Все, даже светские женщины, бросились читать историю своего отечества, дотоле им неизвестную. Она была для них новым открытием. Древняя Россия, казалось, найдена Карамзиным, как Америка — Колумбом». </a:t>
            </a:r>
          </a:p>
          <a:p>
            <a:pPr marL="585216" lvl="1" indent="0">
              <a:buNone/>
            </a:pPr>
            <a:r>
              <a:rPr lang="ru-RU" dirty="0" smtClean="0"/>
              <a:t>	</a:t>
            </a:r>
            <a:r>
              <a:rPr lang="ru-RU" b="1" dirty="0" smtClean="0"/>
              <a:t>В своём труде Карамзин выступал больше как писатель, чем историк — описывая исторические факты, он заботился о красоте языка, менее всего стараясь делать какие-либо выводы из описываемых им событий</a:t>
            </a:r>
            <a:r>
              <a:rPr lang="ru-RU" dirty="0" smtClean="0"/>
              <a:t>. Тем не менее, высокую научную ценность представляют его комментарии, которые содержат множество выписок из рукописей, большей частью впервые опубликованных Карамзиным</a:t>
            </a:r>
          </a:p>
          <a:p>
            <a:pPr lvl="1">
              <a:buNone/>
            </a:pPr>
            <a:endParaRPr lang="ru-RU" dirty="0"/>
          </a:p>
        </p:txBody>
      </p:sp>
      <p:pic>
        <p:nvPicPr>
          <p:cNvPr id="4" name="Picture 2" descr="C:\Documents and Settings\User\Рабочий стол\рамка85.png"/>
          <p:cNvPicPr>
            <a:picLocks noChangeAspect="1" noChangeArrowheads="1"/>
          </p:cNvPicPr>
          <p:nvPr/>
        </p:nvPicPr>
        <p:blipFill>
          <a:blip r:embed="rId2" cstate="print"/>
          <a:srcRect/>
          <a:stretch>
            <a:fillRect/>
          </a:stretch>
        </p:blipFill>
        <p:spPr bwMode="auto">
          <a:xfrm>
            <a:off x="0" y="-21913"/>
            <a:ext cx="9144000" cy="6858000"/>
          </a:xfrm>
          <a:prstGeom prst="rect">
            <a:avLst/>
          </a:prstGeom>
          <a:noFill/>
        </p:spPr>
      </p:pic>
    </p:spTree>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492896"/>
            <a:ext cx="8229600" cy="1570186"/>
          </a:xfrm>
        </p:spPr>
        <p:txBody>
          <a:bodyPr>
            <a:noAutofit/>
          </a:bodyPr>
          <a:lstStyle/>
          <a:p>
            <a:r>
              <a:rPr lang="ru-RU" sz="2800" dirty="0" smtClean="0">
                <a:solidFill>
                  <a:srgbClr val="CC9900"/>
                </a:solidFill>
              </a:rPr>
              <a:t>Усадьба князя А. И. Вяземского </a:t>
            </a:r>
            <a:r>
              <a:rPr lang="ru-RU" sz="2800" dirty="0" err="1" smtClean="0">
                <a:solidFill>
                  <a:srgbClr val="CC9900"/>
                </a:solidFill>
              </a:rPr>
              <a:t>Остафьево</a:t>
            </a:r>
            <a:r>
              <a:rPr lang="ru-RU" sz="2800" dirty="0" smtClean="0">
                <a:solidFill>
                  <a:srgbClr val="CC9900"/>
                </a:solidFill>
              </a:rPr>
              <a:t> (современный адрес: Москва, поселение </a:t>
            </a:r>
            <a:r>
              <a:rPr lang="ru-RU" sz="2800" dirty="0" err="1" smtClean="0">
                <a:solidFill>
                  <a:srgbClr val="CC9900"/>
                </a:solidFill>
              </a:rPr>
              <a:t>Рязановское</a:t>
            </a:r>
            <a:r>
              <a:rPr lang="ru-RU" sz="2800" dirty="0" smtClean="0">
                <a:solidFill>
                  <a:srgbClr val="CC9900"/>
                </a:solidFill>
              </a:rPr>
              <a:t>, село </a:t>
            </a:r>
            <a:r>
              <a:rPr lang="ru-RU" sz="2800" dirty="0" err="1" smtClean="0">
                <a:solidFill>
                  <a:srgbClr val="CC9900"/>
                </a:solidFill>
              </a:rPr>
              <a:t>Остафьево</a:t>
            </a:r>
            <a:r>
              <a:rPr lang="ru-RU" sz="2800" dirty="0" smtClean="0">
                <a:solidFill>
                  <a:srgbClr val="CC9900"/>
                </a:solidFill>
              </a:rPr>
              <a:t>)</a:t>
            </a:r>
            <a:endParaRPr lang="ru-RU" sz="2800" dirty="0">
              <a:solidFill>
                <a:srgbClr val="CC9900"/>
              </a:solidFill>
            </a:endParaRPr>
          </a:p>
        </p:txBody>
      </p:sp>
      <p:sp>
        <p:nvSpPr>
          <p:cNvPr id="7" name="Прямоугольник 6"/>
          <p:cNvSpPr/>
          <p:nvPr/>
        </p:nvSpPr>
        <p:spPr>
          <a:xfrm>
            <a:off x="683568" y="4653136"/>
            <a:ext cx="7956376" cy="1569660"/>
          </a:xfrm>
          <a:prstGeom prst="rect">
            <a:avLst/>
          </a:prstGeom>
        </p:spPr>
        <p:txBody>
          <a:bodyPr wrap="square">
            <a:spAutoFit/>
          </a:bodyPr>
          <a:lstStyle/>
          <a:p>
            <a:pPr algn="ctr"/>
            <a:r>
              <a:rPr lang="ru-RU" sz="2400" dirty="0" smtClean="0"/>
              <a:t>С лета 1804 года по 1815‑й Н. М. Карамзин с семьей проводил в Остафьеве теплые месяцы. </a:t>
            </a:r>
          </a:p>
          <a:p>
            <a:pPr algn="ctr"/>
            <a:r>
              <a:rPr lang="ru-RU" sz="2400" dirty="0" smtClean="0"/>
              <a:t>Здесь он трудился над «Историей государства Российского»</a:t>
            </a:r>
            <a:endParaRPr lang="ru-RU" sz="2400" dirty="0"/>
          </a:p>
        </p:txBody>
      </p:sp>
      <p:pic>
        <p:nvPicPr>
          <p:cNvPr id="41986" name="Picture 2" descr="http://www.mosjour.ru/assets/images/MJ_04_2014/2_21_Karamzin_03_0.jpg"/>
          <p:cNvPicPr>
            <a:picLocks noChangeAspect="1" noChangeArrowheads="1"/>
          </p:cNvPicPr>
          <p:nvPr/>
        </p:nvPicPr>
        <p:blipFill>
          <a:blip r:embed="rId2" cstate="print"/>
          <a:srcRect/>
          <a:stretch>
            <a:fillRect/>
          </a:stretch>
        </p:blipFill>
        <p:spPr bwMode="auto">
          <a:xfrm>
            <a:off x="251520" y="1988840"/>
            <a:ext cx="8652716" cy="2304256"/>
          </a:xfrm>
          <a:prstGeom prst="rect">
            <a:avLst/>
          </a:prstGeom>
          <a:noFill/>
        </p:spPr>
      </p:pic>
      <p:sp>
        <p:nvSpPr>
          <p:cNvPr id="9" name="Прямоугольник 8"/>
          <p:cNvSpPr/>
          <p:nvPr/>
        </p:nvSpPr>
        <p:spPr>
          <a:xfrm>
            <a:off x="467544" y="332656"/>
            <a:ext cx="8064896" cy="1384995"/>
          </a:xfrm>
          <a:prstGeom prst="rect">
            <a:avLst/>
          </a:prstGeom>
        </p:spPr>
        <p:txBody>
          <a:bodyPr wrap="square">
            <a:spAutoFit/>
          </a:bodyPr>
          <a:lstStyle/>
          <a:p>
            <a:pPr algn="ctr"/>
            <a:r>
              <a:rPr lang="ru-RU" sz="2800" b="1" dirty="0" smtClean="0">
                <a:solidFill>
                  <a:srgbClr val="CC9900"/>
                </a:solidFill>
              </a:rPr>
              <a:t>Усадебный дом князя А. И. Вяземского у Колымажного двора (современный адрес: Малый Знаменский переулок, 5)</a:t>
            </a:r>
            <a:endParaRPr lang="ru-RU" sz="2800" b="1" dirty="0">
              <a:solidFill>
                <a:srgbClr val="CC9900"/>
              </a:solidFill>
            </a:endParaRPr>
          </a:p>
        </p:txBody>
      </p:sp>
      <p:pic>
        <p:nvPicPr>
          <p:cNvPr id="10" name="Picture 2" descr="C:\Documents and Settings\User\Рабочий стол\рамка85.pn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3682752" cy="2434282"/>
          </a:xfrm>
        </p:spPr>
        <p:txBody>
          <a:bodyPr>
            <a:normAutofit fontScale="90000"/>
          </a:bodyPr>
          <a:lstStyle/>
          <a:p>
            <a:r>
              <a:rPr lang="ru-RU" dirty="0" smtClean="0">
                <a:solidFill>
                  <a:srgbClr val="CC9900"/>
                </a:solidFill>
              </a:rPr>
              <a:t>12-ть томов, подаривших россиянам их Историю </a:t>
            </a:r>
            <a:endParaRPr lang="ru-RU" dirty="0">
              <a:solidFill>
                <a:srgbClr val="CC9900"/>
              </a:solidFill>
            </a:endParaRPr>
          </a:p>
        </p:txBody>
      </p:sp>
      <p:sp>
        <p:nvSpPr>
          <p:cNvPr id="3" name="Содержимое 2"/>
          <p:cNvSpPr>
            <a:spLocks noGrp="1"/>
          </p:cNvSpPr>
          <p:nvPr>
            <p:ph idx="1"/>
          </p:nvPr>
        </p:nvSpPr>
        <p:spPr>
          <a:xfrm>
            <a:off x="3419872" y="260648"/>
            <a:ext cx="5400600" cy="6048672"/>
          </a:xfrm>
        </p:spPr>
        <p:txBody>
          <a:bodyPr>
            <a:normAutofit lnSpcReduction="10000"/>
          </a:bodyPr>
          <a:lstStyle/>
          <a:p>
            <a:pPr lvl="2">
              <a:buNone/>
            </a:pPr>
            <a:r>
              <a:rPr lang="ru-RU" sz="1800" dirty="0" smtClean="0"/>
              <a:t>	</a:t>
            </a:r>
            <a:r>
              <a:rPr lang="ru-RU" sz="2400" dirty="0" smtClean="0"/>
              <a:t>В начале </a:t>
            </a:r>
            <a:r>
              <a:rPr lang="ru-RU" sz="2400" u="sng" dirty="0" smtClean="0"/>
              <a:t>1818 года</a:t>
            </a:r>
            <a:r>
              <a:rPr lang="ru-RU" sz="2400" baseline="30000" dirty="0" smtClean="0"/>
              <a:t> </a:t>
            </a:r>
            <a:r>
              <a:rPr lang="ru-RU" sz="2400" dirty="0" smtClean="0"/>
              <a:t>Карамзин вышли первые восемь томов «Истории государства российского», трёхтысячный тираж которых разошёлся в течение месяца. В последующие годы вышли ещё три тома «Истории», появился ряд переводов её на главнейшие европейские языки. Освещение русского исторического процесса сблизило Карамзина с двором и царём, поселившим его подле себя в Царском селе. Незаконченный 12-й том был издан после его смерти.</a:t>
            </a:r>
          </a:p>
          <a:p>
            <a:endParaRPr lang="ru-RU" dirty="0"/>
          </a:p>
        </p:txBody>
      </p:sp>
      <p:pic>
        <p:nvPicPr>
          <p:cNvPr id="4" name="Picture 2" descr="http://sch1106uz.mskobr.ru/images/Screenshot_2.png"/>
          <p:cNvPicPr>
            <a:picLocks noChangeAspect="1" noChangeArrowheads="1"/>
          </p:cNvPicPr>
          <p:nvPr/>
        </p:nvPicPr>
        <p:blipFill>
          <a:blip r:embed="rId2" cstate="print"/>
          <a:srcRect l="54527" t="20348" r="9902" b="13521"/>
          <a:stretch>
            <a:fillRect/>
          </a:stretch>
        </p:blipFill>
        <p:spPr bwMode="auto">
          <a:xfrm>
            <a:off x="395536" y="3068960"/>
            <a:ext cx="4049456" cy="2952328"/>
          </a:xfrm>
          <a:prstGeom prst="rect">
            <a:avLst/>
          </a:prstGeom>
          <a:noFill/>
        </p:spPr>
      </p:pic>
      <p:pic>
        <p:nvPicPr>
          <p:cNvPr id="5" name="Picture 2" descr="C:\Documents and Settings\User\Рабочий стол\рамка85.pn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p:nvPr/>
        </p:nvPicPr>
        <p:blipFill rotWithShape="1">
          <a:blip r:embed="rId2" cstate="print"/>
          <a:srcRect l="7786" t="21773" r="26924" b="6006"/>
          <a:stretch/>
        </p:blipFill>
        <p:spPr bwMode="auto">
          <a:xfrm>
            <a:off x="467543" y="332656"/>
            <a:ext cx="8154907" cy="5984380"/>
          </a:xfrm>
          <a:prstGeom prst="rect">
            <a:avLst/>
          </a:prstGeom>
          <a:noFill/>
          <a:ln w="9525">
            <a:noFill/>
            <a:miter lim="800000"/>
            <a:headEnd/>
            <a:tailEnd/>
          </a:ln>
        </p:spPr>
      </p:pic>
      <p:pic>
        <p:nvPicPr>
          <p:cNvPr id="4" name="Picture 2" descr="C:\Documents and Settings\User\Рабочий стол\рамка85.png"/>
          <p:cNvPicPr>
            <a:picLocks noChangeAspect="1" noChangeArrowheads="1"/>
          </p:cNvPicPr>
          <p:nvPr/>
        </p:nvPicPr>
        <p:blipFill>
          <a:blip r:embed="rId3" cstate="print"/>
          <a:srcRect/>
          <a:stretch>
            <a:fillRect/>
          </a:stretch>
        </p:blipFill>
        <p:spPr bwMode="auto">
          <a:xfrm>
            <a:off x="0" y="1"/>
            <a:ext cx="9144001" cy="6857999"/>
          </a:xfrm>
          <a:prstGeom prst="rect">
            <a:avLst/>
          </a:prstGeom>
          <a:noFill/>
        </p:spPr>
      </p:pic>
      <p:pic>
        <p:nvPicPr>
          <p:cNvPr id="5" name="Picture 2" descr="http://go.imgsmail.ru/imgpreview?u=http%3A//vippodarki.su/images/88143.jpeg&amp;mb=75">
            <a:hlinkClick r:id=""/>
          </p:cNvPr>
          <p:cNvPicPr>
            <a:picLocks noChangeAspect="1" noChangeArrowheads="1"/>
          </p:cNvPicPr>
          <p:nvPr/>
        </p:nvPicPr>
        <p:blipFill>
          <a:blip r:embed="rId4" cstate="print"/>
          <a:srcRect/>
          <a:stretch>
            <a:fillRect/>
          </a:stretch>
        </p:blipFill>
        <p:spPr bwMode="auto">
          <a:xfrm>
            <a:off x="7158502" y="4365104"/>
            <a:ext cx="1463949" cy="1951932"/>
          </a:xfrm>
          <a:prstGeom prst="rect">
            <a:avLst/>
          </a:prstGeom>
          <a:noFill/>
          <a:ln>
            <a:solidFill>
              <a:srgbClr val="C00000"/>
            </a:solidFill>
          </a:ln>
        </p:spPr>
      </p:pic>
      <p:pic>
        <p:nvPicPr>
          <p:cNvPr id="10" name="Объект 3"/>
          <p:cNvPicPr>
            <a:picLocks noGrp="1"/>
          </p:cNvPicPr>
          <p:nvPr>
            <p:ph idx="1"/>
          </p:nvPr>
        </p:nvPicPr>
        <p:blipFill rotWithShape="1">
          <a:blip r:embed="rId5" cstate="print"/>
          <a:srcRect l="9259" t="27415" r="10943" b="6111"/>
          <a:stretch/>
        </p:blipFill>
        <p:spPr bwMode="auto">
          <a:xfrm>
            <a:off x="467543" y="476672"/>
            <a:ext cx="8064897" cy="388843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p:cNvPicPr>
          <p:nvPr>
            <p:ph idx="1"/>
          </p:nvPr>
        </p:nvPicPr>
        <p:blipFill rotWithShape="1">
          <a:blip r:embed="rId2" cstate="print"/>
          <a:srcRect l="27273" t="22923" r="15993" b="8207"/>
          <a:stretch/>
        </p:blipFill>
        <p:spPr bwMode="auto">
          <a:xfrm>
            <a:off x="467544" y="332656"/>
            <a:ext cx="4680520" cy="3024335"/>
          </a:xfrm>
          <a:prstGeom prst="rect">
            <a:avLst/>
          </a:prstGeom>
          <a:noFill/>
          <a:ln w="9525">
            <a:noFill/>
            <a:miter lim="800000"/>
            <a:headEnd/>
            <a:tailEnd/>
          </a:ln>
        </p:spPr>
      </p:pic>
      <p:pic>
        <p:nvPicPr>
          <p:cNvPr id="7" name="Рисунок 6"/>
          <p:cNvPicPr/>
          <p:nvPr/>
        </p:nvPicPr>
        <p:blipFill rotWithShape="1">
          <a:blip r:embed="rId3" cstate="print"/>
          <a:srcRect l="17655" t="24282" r="16307" b="6162"/>
          <a:stretch/>
        </p:blipFill>
        <p:spPr bwMode="auto">
          <a:xfrm>
            <a:off x="3059832" y="3356992"/>
            <a:ext cx="5619268" cy="3111981"/>
          </a:xfrm>
          <a:prstGeom prst="rect">
            <a:avLst/>
          </a:prstGeom>
          <a:noFill/>
          <a:ln w="9525">
            <a:noFill/>
            <a:miter lim="800000"/>
            <a:headEnd/>
            <a:tailEnd/>
          </a:ln>
        </p:spPr>
      </p:pic>
      <p:pic>
        <p:nvPicPr>
          <p:cNvPr id="8" name="Picture 2" descr="C:\Documents and Settings\User\Рабочий стол\рамка85.pn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8465029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74638"/>
            <a:ext cx="2592288" cy="2002234"/>
          </a:xfrm>
        </p:spPr>
        <p:txBody>
          <a:bodyPr>
            <a:normAutofit/>
          </a:bodyPr>
          <a:lstStyle/>
          <a:p>
            <a:r>
              <a:rPr lang="ru-RU" sz="2800" dirty="0" smtClean="0">
                <a:solidFill>
                  <a:srgbClr val="CC9900"/>
                </a:solidFill>
              </a:rPr>
              <a:t>Реформатор русского языка</a:t>
            </a:r>
            <a:endParaRPr lang="ru-RU" sz="2800" dirty="0">
              <a:solidFill>
                <a:srgbClr val="CC9900"/>
              </a:solidFill>
            </a:endParaRPr>
          </a:p>
        </p:txBody>
      </p:sp>
      <p:sp>
        <p:nvSpPr>
          <p:cNvPr id="5" name="Содержимое 4"/>
          <p:cNvSpPr>
            <a:spLocks noGrp="1"/>
          </p:cNvSpPr>
          <p:nvPr>
            <p:ph idx="1"/>
          </p:nvPr>
        </p:nvSpPr>
        <p:spPr>
          <a:xfrm>
            <a:off x="2195736" y="476672"/>
            <a:ext cx="6696744" cy="6048672"/>
          </a:xfrm>
        </p:spPr>
        <p:txBody>
          <a:bodyPr>
            <a:normAutofit fontScale="92500" lnSpcReduction="10000"/>
          </a:bodyPr>
          <a:lstStyle/>
          <a:p>
            <a:pPr lvl="1">
              <a:buNone/>
            </a:pPr>
            <a:r>
              <a:rPr lang="ru-RU" dirty="0" smtClean="0"/>
              <a:t>	Проза и поэзия Карамзина оказали решительное влияние на развитие русского литературного языка. Карамзин целенаправленно отказывался от использования церковнославянской лексики и грамматики, приводя язык своих произведений к обиходному языку своей эпохи.</a:t>
            </a:r>
          </a:p>
          <a:p>
            <a:pPr lvl="1">
              <a:buNone/>
            </a:pPr>
            <a:r>
              <a:rPr lang="ru-RU" dirty="0" smtClean="0"/>
              <a:t>	Карамзин ввёл в русский язык множество новых слов — как неологизмов («благотворительность», «влюблённость», «вольнодумство», «достопримечательность», «ответственность», «подозрительность», «промышленность», «утончённость», «первоклассный», «человечный»)</a:t>
            </a:r>
            <a:r>
              <a:rPr lang="ru-RU" baseline="30000" dirty="0" smtClean="0"/>
              <a:t>,</a:t>
            </a:r>
            <a:r>
              <a:rPr lang="ru-RU" dirty="0" smtClean="0"/>
              <a:t> так и варваризмов («тротуар», «кучер»). Также он одним из первых начал использовать букву Ё. </a:t>
            </a:r>
          </a:p>
          <a:p>
            <a:pPr lvl="1">
              <a:buNone/>
            </a:pPr>
            <a:r>
              <a:rPr lang="ru-RU" dirty="0" smtClean="0"/>
              <a:t>	Карамзин в 1818 году был избран членом Российской академии. В том же году он стал членом Императорской Академии наук.</a:t>
            </a:r>
          </a:p>
          <a:p>
            <a:endParaRPr lang="ru-RU" dirty="0" smtClean="0"/>
          </a:p>
          <a:p>
            <a:endParaRPr lang="ru-RU" dirty="0"/>
          </a:p>
        </p:txBody>
      </p:sp>
      <p:pic>
        <p:nvPicPr>
          <p:cNvPr id="11266" name="Picture 2" descr="Monument Ё2.jpg">
            <a:hlinkClick r:id="rId2"/>
          </p:cNvPr>
          <p:cNvPicPr>
            <a:picLocks noChangeAspect="1" noChangeArrowheads="1"/>
          </p:cNvPicPr>
          <p:nvPr/>
        </p:nvPicPr>
        <p:blipFill>
          <a:blip r:embed="rId3" cstate="print"/>
          <a:srcRect/>
          <a:stretch>
            <a:fillRect/>
          </a:stretch>
        </p:blipFill>
        <p:spPr bwMode="auto">
          <a:xfrm>
            <a:off x="251520" y="2348880"/>
            <a:ext cx="2625779" cy="2016224"/>
          </a:xfrm>
          <a:prstGeom prst="rect">
            <a:avLst/>
          </a:prstGeom>
          <a:noFill/>
        </p:spPr>
      </p:pic>
      <p:sp>
        <p:nvSpPr>
          <p:cNvPr id="6" name="Прямоугольник 5"/>
          <p:cNvSpPr/>
          <p:nvPr/>
        </p:nvSpPr>
        <p:spPr>
          <a:xfrm>
            <a:off x="251520" y="4581128"/>
            <a:ext cx="2520280" cy="1631216"/>
          </a:xfrm>
          <a:prstGeom prst="rect">
            <a:avLst/>
          </a:prstGeom>
        </p:spPr>
        <p:txBody>
          <a:bodyPr wrap="square">
            <a:spAutoFit/>
          </a:bodyPr>
          <a:lstStyle/>
          <a:p>
            <a:pPr algn="ctr"/>
            <a:r>
              <a:rPr lang="ru-RU" sz="2000" b="1" dirty="0" smtClean="0"/>
              <a:t>Памятник букве «ё»</a:t>
            </a:r>
            <a:r>
              <a:rPr lang="ru-RU" sz="2000" dirty="0" smtClean="0"/>
              <a:t> в Ульяновске.  Открыт осенью 2005 г., в честь 205-летия применения литеры.</a:t>
            </a:r>
            <a:endParaRPr lang="ru-RU" sz="2000" dirty="0"/>
          </a:p>
        </p:txBody>
      </p:sp>
      <p:pic>
        <p:nvPicPr>
          <p:cNvPr id="7" name="Picture 2" descr="C:\Documents and Settings\User\Рабочий стол\рамка85.pn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12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70186"/>
          </a:xfrm>
        </p:spPr>
        <p:txBody>
          <a:bodyPr>
            <a:noAutofit/>
          </a:bodyPr>
          <a:lstStyle/>
          <a:p>
            <a:r>
              <a:rPr lang="ru-RU" sz="2800" dirty="0" smtClean="0">
                <a:solidFill>
                  <a:srgbClr val="CC9900"/>
                </a:solidFill>
              </a:rPr>
              <a:t>Усадьба князя А. И. Вяземского </a:t>
            </a:r>
            <a:r>
              <a:rPr lang="ru-RU" sz="2800" dirty="0" err="1" smtClean="0">
                <a:solidFill>
                  <a:srgbClr val="CC9900"/>
                </a:solidFill>
              </a:rPr>
              <a:t>Остафьево</a:t>
            </a:r>
            <a:r>
              <a:rPr lang="ru-RU" sz="2800" dirty="0" smtClean="0">
                <a:solidFill>
                  <a:srgbClr val="CC9900"/>
                </a:solidFill>
              </a:rPr>
              <a:t> (современный адрес: Москва, поселение </a:t>
            </a:r>
            <a:r>
              <a:rPr lang="ru-RU" sz="2800" dirty="0" err="1" smtClean="0">
                <a:solidFill>
                  <a:srgbClr val="CC9900"/>
                </a:solidFill>
              </a:rPr>
              <a:t>Рязановское</a:t>
            </a:r>
            <a:r>
              <a:rPr lang="ru-RU" sz="2800" dirty="0" smtClean="0">
                <a:solidFill>
                  <a:srgbClr val="CC9900"/>
                </a:solidFill>
              </a:rPr>
              <a:t>, село </a:t>
            </a:r>
            <a:r>
              <a:rPr lang="ru-RU" sz="2800" dirty="0" err="1" smtClean="0">
                <a:solidFill>
                  <a:srgbClr val="CC9900"/>
                </a:solidFill>
              </a:rPr>
              <a:t>Остафьево</a:t>
            </a:r>
            <a:r>
              <a:rPr lang="ru-RU" sz="2800" dirty="0" smtClean="0">
                <a:solidFill>
                  <a:srgbClr val="CC9900"/>
                </a:solidFill>
              </a:rPr>
              <a:t>)</a:t>
            </a:r>
            <a:endParaRPr lang="ru-RU" sz="2800" dirty="0">
              <a:solidFill>
                <a:srgbClr val="CC9900"/>
              </a:solidFill>
            </a:endParaRPr>
          </a:p>
        </p:txBody>
      </p:sp>
      <p:pic>
        <p:nvPicPr>
          <p:cNvPr id="34818" name="Picture 2" descr="http://ostafyevomuseum.ru/upload/iblock/5cf/5cfd8ba8878b427c4c4322ca2468510e.jpg"/>
          <p:cNvPicPr>
            <a:picLocks noChangeAspect="1" noChangeArrowheads="1"/>
          </p:cNvPicPr>
          <p:nvPr/>
        </p:nvPicPr>
        <p:blipFill>
          <a:blip r:embed="rId2" cstate="print"/>
          <a:srcRect/>
          <a:stretch>
            <a:fillRect/>
          </a:stretch>
        </p:blipFill>
        <p:spPr bwMode="auto">
          <a:xfrm>
            <a:off x="683568" y="1844824"/>
            <a:ext cx="3600400" cy="4568007"/>
          </a:xfrm>
          <a:prstGeom prst="rect">
            <a:avLst/>
          </a:prstGeom>
          <a:noFill/>
        </p:spPr>
      </p:pic>
      <p:pic>
        <p:nvPicPr>
          <p:cNvPr id="6" name="Picture 2" descr="http://ostafyevomuseum.ru/upload/iblock/f76/f76f6eaa7faeee1a85f1e5b8d15ce5fe.jpg"/>
          <p:cNvPicPr>
            <a:picLocks noGrp="1" noChangeAspect="1" noChangeArrowheads="1"/>
          </p:cNvPicPr>
          <p:nvPr>
            <p:ph sz="half" idx="2"/>
          </p:nvPr>
        </p:nvPicPr>
        <p:blipFill>
          <a:blip r:embed="rId3" cstate="print"/>
          <a:srcRect/>
          <a:stretch>
            <a:fillRect/>
          </a:stretch>
        </p:blipFill>
        <p:spPr bwMode="auto">
          <a:xfrm>
            <a:off x="4716016" y="4005064"/>
            <a:ext cx="3960440" cy="2426310"/>
          </a:xfrm>
          <a:prstGeom prst="rect">
            <a:avLst/>
          </a:prstGeom>
          <a:noFill/>
        </p:spPr>
      </p:pic>
      <p:sp>
        <p:nvSpPr>
          <p:cNvPr id="5" name="Прямоугольник 4"/>
          <p:cNvSpPr/>
          <p:nvPr/>
        </p:nvSpPr>
        <p:spPr>
          <a:xfrm>
            <a:off x="4716016" y="2132856"/>
            <a:ext cx="3997120" cy="1754326"/>
          </a:xfrm>
          <a:prstGeom prst="rect">
            <a:avLst/>
          </a:prstGeom>
          <a:solidFill>
            <a:schemeClr val="bg2">
              <a:lumMod val="25000"/>
            </a:schemeClr>
          </a:solidFill>
        </p:spPr>
        <p:txBody>
          <a:bodyPr wrap="none" lIns="91440" tIns="45720" rIns="91440" bIns="45720">
            <a:spAutoFit/>
          </a:bodyPr>
          <a:lstStyle/>
          <a:p>
            <a:pPr algn="ctr"/>
            <a:r>
              <a:rPr lang="ru-RU" b="1" cap="none" spc="0" dirty="0" smtClean="0">
                <a:ln w="17780" cmpd="sng">
                  <a:solidFill>
                    <a:srgbClr val="FFFFFF"/>
                  </a:solidFill>
                  <a:prstDash val="solid"/>
                  <a:miter lim="800000"/>
                </a:ln>
                <a:effectLst>
                  <a:outerShdw blurRad="50800" algn="tl" rotWithShape="0">
                    <a:srgbClr val="000000"/>
                  </a:outerShdw>
                </a:effectLst>
              </a:rPr>
              <a:t>Около 15 лет провел в доме князя </a:t>
            </a:r>
          </a:p>
          <a:p>
            <a:pPr algn="ctr"/>
            <a:r>
              <a:rPr lang="ru-RU" b="1" cap="none" spc="0" dirty="0" smtClean="0">
                <a:ln w="17780" cmpd="sng">
                  <a:solidFill>
                    <a:srgbClr val="FFFFFF"/>
                  </a:solidFill>
                  <a:prstDash val="solid"/>
                  <a:miter lim="800000"/>
                </a:ln>
                <a:effectLst>
                  <a:outerShdw blurRad="50800" algn="tl" rotWithShape="0">
                    <a:srgbClr val="000000"/>
                  </a:outerShdw>
                </a:effectLst>
              </a:rPr>
              <a:t>А.И.Вяземского, </a:t>
            </a:r>
          </a:p>
          <a:p>
            <a:pPr algn="ctr"/>
            <a:r>
              <a:rPr lang="ru-RU" b="1" cap="none" spc="0" dirty="0" smtClean="0">
                <a:ln w="17780" cmpd="sng">
                  <a:solidFill>
                    <a:srgbClr val="FFFFFF"/>
                  </a:solidFill>
                  <a:prstDash val="solid"/>
                  <a:miter lim="800000"/>
                </a:ln>
                <a:effectLst>
                  <a:outerShdw blurRad="50800" algn="tl" rotWithShape="0">
                    <a:srgbClr val="000000"/>
                  </a:outerShdw>
                </a:effectLst>
              </a:rPr>
              <a:t>в </a:t>
            </a:r>
            <a:r>
              <a:rPr lang="ru-RU" b="1" cap="none" spc="0" dirty="0" err="1" smtClean="0">
                <a:ln w="17780" cmpd="sng">
                  <a:solidFill>
                    <a:srgbClr val="FFFFFF"/>
                  </a:solidFill>
                  <a:prstDash val="solid"/>
                  <a:miter lim="800000"/>
                </a:ln>
                <a:effectLst>
                  <a:outerShdw blurRad="50800" algn="tl" rotWithShape="0">
                    <a:srgbClr val="000000"/>
                  </a:outerShdw>
                </a:effectLst>
              </a:rPr>
              <a:t>Остафьево</a:t>
            </a:r>
            <a:r>
              <a:rPr lang="ru-RU" b="1" cap="none" spc="0" dirty="0" smtClean="0">
                <a:ln w="17780" cmpd="sng">
                  <a:solidFill>
                    <a:srgbClr val="FFFFFF"/>
                  </a:solidFill>
                  <a:prstDash val="solid"/>
                  <a:miter lim="800000"/>
                </a:ln>
                <a:effectLst>
                  <a:outerShdw blurRad="50800" algn="tl" rotWithShape="0">
                    <a:srgbClr val="000000"/>
                  </a:outerShdw>
                </a:effectLst>
              </a:rPr>
              <a:t>,</a:t>
            </a:r>
          </a:p>
          <a:p>
            <a:pPr algn="ctr"/>
            <a:r>
              <a:rPr lang="ru-RU" b="1" cap="none" spc="0" dirty="0" smtClean="0">
                <a:ln w="17780" cmpd="sng">
                  <a:solidFill>
                    <a:srgbClr val="FFFFFF"/>
                  </a:solidFill>
                  <a:prstDash val="solid"/>
                  <a:miter lim="800000"/>
                </a:ln>
                <a:effectLst>
                  <a:outerShdw blurRad="50800" algn="tl" rotWithShape="0">
                    <a:srgbClr val="000000"/>
                  </a:outerShdw>
                </a:effectLst>
              </a:rPr>
              <a:t> Н.М.Карамзин.</a:t>
            </a:r>
          </a:p>
          <a:p>
            <a:pPr algn="ctr"/>
            <a:r>
              <a:rPr lang="ru-RU" b="1" cap="none" spc="0" dirty="0" smtClean="0">
                <a:ln w="17780" cmpd="sng">
                  <a:solidFill>
                    <a:srgbClr val="FFFFFF"/>
                  </a:solidFill>
                  <a:prstDash val="solid"/>
                  <a:miter lim="800000"/>
                </a:ln>
                <a:effectLst>
                  <a:outerShdw blurRad="50800" algn="tl" rotWithShape="0">
                    <a:srgbClr val="000000"/>
                  </a:outerShdw>
                </a:effectLst>
              </a:rPr>
              <a:t> Здесь написаны </a:t>
            </a:r>
            <a:r>
              <a:rPr lang="ru-RU" b="1" cap="none" spc="0" dirty="0" err="1" smtClean="0">
                <a:ln w="17780" cmpd="sng">
                  <a:solidFill>
                    <a:srgbClr val="FFFFFF"/>
                  </a:solidFill>
                  <a:prstDash val="solid"/>
                  <a:miter lim="800000"/>
                </a:ln>
                <a:effectLst>
                  <a:outerShdw blurRad="50800" algn="tl" rotWithShape="0">
                    <a:srgbClr val="000000"/>
                  </a:outerShdw>
                </a:effectLst>
              </a:rPr>
              <a:t>певые</a:t>
            </a:r>
            <a:r>
              <a:rPr lang="ru-RU" b="1" cap="none" spc="0" dirty="0" smtClean="0">
                <a:ln w="17780" cmpd="sng">
                  <a:solidFill>
                    <a:srgbClr val="FFFFFF"/>
                  </a:solidFill>
                  <a:prstDash val="solid"/>
                  <a:miter lim="800000"/>
                </a:ln>
                <a:effectLst>
                  <a:outerShdw blurRad="50800" algn="tl" rotWithShape="0">
                    <a:srgbClr val="000000"/>
                  </a:outerShdw>
                </a:effectLst>
              </a:rPr>
              <a:t> 8 томов его «</a:t>
            </a:r>
          </a:p>
          <a:p>
            <a:pPr algn="ctr"/>
            <a:r>
              <a:rPr lang="ru-RU" b="1" cap="none" spc="0" dirty="0" smtClean="0">
                <a:ln w="17780" cmpd="sng">
                  <a:solidFill>
                    <a:srgbClr val="FFFFFF"/>
                  </a:solidFill>
                  <a:prstDash val="solid"/>
                  <a:miter lim="800000"/>
                </a:ln>
                <a:effectLst>
                  <a:outerShdw blurRad="50800" algn="tl" rotWithShape="0">
                    <a:srgbClr val="000000"/>
                  </a:outerShdw>
                </a:effectLst>
              </a:rPr>
              <a:t>Истории государства Российского</a:t>
            </a:r>
            <a:r>
              <a:rPr lang="ru-RU"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ru-RU"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7" name="Picture 2" descr="C:\Documents and Settings\User\Рабочий стол\рамка85.png"/>
          <p:cNvPicPr>
            <a:picLocks noChangeAspect="1" noChangeArrowheads="1"/>
          </p:cNvPicPr>
          <p:nvPr/>
        </p:nvPicPr>
        <p:blipFill>
          <a:blip r:embed="rId4" cstate="print"/>
          <a:srcRect/>
          <a:stretch>
            <a:fillRect/>
          </a:stretch>
        </p:blipFill>
        <p:spPr bwMode="auto">
          <a:xfrm>
            <a:off x="0" y="0"/>
            <a:ext cx="9144001" cy="6858000"/>
          </a:xfrm>
          <a:prstGeom prst="rect">
            <a:avLst/>
          </a:prstGeom>
          <a:noFill/>
        </p:spPr>
      </p:pic>
    </p:spTree>
  </p:cSld>
  <p:clrMapOvr>
    <a:masterClrMapping/>
  </p:clrMapOvr>
  <p:transition>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932040" y="1988840"/>
            <a:ext cx="3672408" cy="1143000"/>
          </a:xfrm>
        </p:spPr>
        <p:txBody>
          <a:bodyPr>
            <a:normAutofit/>
          </a:bodyPr>
          <a:lstStyle/>
          <a:p>
            <a:r>
              <a:rPr lang="ru-RU" sz="3200" dirty="0" smtClean="0">
                <a:solidFill>
                  <a:srgbClr val="CC9900"/>
                </a:solidFill>
              </a:rPr>
              <a:t>Общественный </a:t>
            </a:r>
            <a:br>
              <a:rPr lang="ru-RU" sz="3200" dirty="0" smtClean="0">
                <a:solidFill>
                  <a:srgbClr val="CC9900"/>
                </a:solidFill>
              </a:rPr>
            </a:br>
            <a:r>
              <a:rPr lang="ru-RU" sz="3200" dirty="0" smtClean="0">
                <a:solidFill>
                  <a:srgbClr val="CC9900"/>
                </a:solidFill>
              </a:rPr>
              <a:t>деятель</a:t>
            </a:r>
            <a:endParaRPr lang="ru-RU" sz="3200" dirty="0">
              <a:solidFill>
                <a:srgbClr val="CC9900"/>
              </a:solidFill>
            </a:endParaRPr>
          </a:p>
        </p:txBody>
      </p:sp>
      <p:pic>
        <p:nvPicPr>
          <p:cNvPr id="4" name="Содержимое 3" descr="Н. М. Карамзин был инициатором установления памятников выдающимся деятелям истории, в частности Минину и Пожарскому"/>
          <p:cNvPicPr>
            <a:picLocks noGrp="1"/>
          </p:cNvPicPr>
          <p:nvPr>
            <p:ph sz="half" idx="1"/>
          </p:nvPr>
        </p:nvPicPr>
        <p:blipFill>
          <a:blip r:embed="rId2" cstate="print"/>
          <a:stretch>
            <a:fillRect/>
          </a:stretch>
        </p:blipFill>
        <p:spPr bwMode="auto">
          <a:xfrm>
            <a:off x="395536" y="1988840"/>
            <a:ext cx="4536504" cy="2952328"/>
          </a:xfrm>
          <a:prstGeom prst="rect">
            <a:avLst/>
          </a:prstGeom>
          <a:noFill/>
          <a:ln w="9525">
            <a:noFill/>
            <a:miter lim="800000"/>
            <a:headEnd/>
            <a:tailEnd/>
          </a:ln>
        </p:spPr>
      </p:pic>
      <p:sp>
        <p:nvSpPr>
          <p:cNvPr id="6" name="Содержимое 5"/>
          <p:cNvSpPr>
            <a:spLocks noGrp="1"/>
          </p:cNvSpPr>
          <p:nvPr>
            <p:ph sz="half" idx="2"/>
          </p:nvPr>
        </p:nvSpPr>
        <p:spPr>
          <a:xfrm>
            <a:off x="611560" y="4941168"/>
            <a:ext cx="8003232" cy="1617043"/>
          </a:xfrm>
        </p:spPr>
        <p:txBody>
          <a:bodyPr>
            <a:normAutofit/>
          </a:bodyPr>
          <a:lstStyle/>
          <a:p>
            <a:pPr algn="ctr">
              <a:buNone/>
            </a:pPr>
            <a:r>
              <a:rPr lang="ru-RU" dirty="0" smtClean="0"/>
              <a:t>	</a:t>
            </a:r>
            <a:r>
              <a:rPr lang="ru-RU" sz="2400" dirty="0" smtClean="0"/>
              <a:t>Н. М. Карамзин был инициатором установления памятников выдающимся деятелям истории, </a:t>
            </a:r>
          </a:p>
          <a:p>
            <a:pPr algn="ctr">
              <a:buNone/>
            </a:pPr>
            <a:r>
              <a:rPr lang="ru-RU" sz="2400" dirty="0" smtClean="0"/>
              <a:t>в частности Минину и Пожарскому</a:t>
            </a:r>
          </a:p>
          <a:p>
            <a:endParaRPr lang="ru-RU" dirty="0"/>
          </a:p>
        </p:txBody>
      </p:sp>
      <p:pic>
        <p:nvPicPr>
          <p:cNvPr id="7" name="Рисунок 6"/>
          <p:cNvPicPr/>
          <p:nvPr/>
        </p:nvPicPr>
        <p:blipFill>
          <a:blip r:embed="rId3" cstate="print"/>
          <a:srcRect l="17632" t="18826" r="19523" b="65526"/>
          <a:stretch>
            <a:fillRect/>
          </a:stretch>
        </p:blipFill>
        <p:spPr bwMode="auto">
          <a:xfrm>
            <a:off x="0" y="0"/>
            <a:ext cx="9144000" cy="1772816"/>
          </a:xfrm>
          <a:prstGeom prst="rect">
            <a:avLst/>
          </a:prstGeom>
          <a:noFill/>
          <a:ln w="9525">
            <a:noFill/>
            <a:miter lim="800000"/>
            <a:headEnd/>
            <a:tailEnd/>
          </a:ln>
        </p:spPr>
      </p:pic>
      <p:pic>
        <p:nvPicPr>
          <p:cNvPr id="8" name="Picture 2" descr="C:\Documents and Settings\User\Рабочий стол\рамка85.png"/>
          <p:cNvPicPr>
            <a:picLocks noChangeAspect="1" noChangeArrowheads="1"/>
          </p:cNvPicPr>
          <p:nvPr/>
        </p:nvPicPr>
        <p:blipFill>
          <a:blip r:embed="rId4" cstate="print"/>
          <a:srcRect/>
          <a:stretch>
            <a:fillRect/>
          </a:stretch>
        </p:blipFill>
        <p:spPr bwMode="auto">
          <a:xfrm>
            <a:off x="0" y="1628800"/>
            <a:ext cx="9144000" cy="5472608"/>
          </a:xfrm>
          <a:prstGeom prst="rect">
            <a:avLst/>
          </a:prstGeom>
          <a:noFill/>
        </p:spPr>
      </p:pic>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solidFill>
                  <a:srgbClr val="CC9900"/>
                </a:solidFill>
              </a:rPr>
              <a:t>Благодарность потомков</a:t>
            </a:r>
            <a:endParaRPr lang="ru-RU" dirty="0">
              <a:solidFill>
                <a:srgbClr val="CC9900"/>
              </a:solidFill>
            </a:endParaRPr>
          </a:p>
        </p:txBody>
      </p:sp>
      <p:sp>
        <p:nvSpPr>
          <p:cNvPr id="5" name="Содержимое 4"/>
          <p:cNvSpPr>
            <a:spLocks noGrp="1"/>
          </p:cNvSpPr>
          <p:nvPr>
            <p:ph sz="half" idx="1"/>
          </p:nvPr>
        </p:nvSpPr>
        <p:spPr>
          <a:xfrm>
            <a:off x="395536" y="5373216"/>
            <a:ext cx="8136904" cy="1112987"/>
          </a:xfrm>
        </p:spPr>
        <p:txBody>
          <a:bodyPr>
            <a:normAutofit/>
          </a:bodyPr>
          <a:lstStyle/>
          <a:p>
            <a:pPr algn="ctr">
              <a:buNone/>
            </a:pPr>
            <a:r>
              <a:rPr lang="ru-RU" sz="2400" dirty="0" smtClean="0"/>
              <a:t>Н. М. Карамзин на памятнике «1000-летие России» </a:t>
            </a:r>
          </a:p>
          <a:p>
            <a:pPr algn="ctr">
              <a:buNone/>
            </a:pPr>
            <a:r>
              <a:rPr lang="ru-RU" sz="2400" dirty="0" smtClean="0"/>
              <a:t>в Великом Новгороде</a:t>
            </a:r>
          </a:p>
          <a:p>
            <a:endParaRPr lang="ru-RU" sz="1800" dirty="0"/>
          </a:p>
        </p:txBody>
      </p:sp>
      <p:pic>
        <p:nvPicPr>
          <p:cNvPr id="18434" name="Picture 2" descr="https://upload.wikimedia.org/wikipedia/commons/thumb/e/e3/1000_Karamzin.jpg/160px-1000_Karamzin.jpg">
            <a:hlinkClick r:id="rId2"/>
          </p:cNvPr>
          <p:cNvPicPr>
            <a:picLocks noChangeAspect="1" noChangeArrowheads="1"/>
          </p:cNvPicPr>
          <p:nvPr/>
        </p:nvPicPr>
        <p:blipFill>
          <a:blip r:embed="rId3" cstate="print"/>
          <a:srcRect/>
          <a:stretch>
            <a:fillRect/>
          </a:stretch>
        </p:blipFill>
        <p:spPr bwMode="auto">
          <a:xfrm>
            <a:off x="6012160" y="1399273"/>
            <a:ext cx="2465215" cy="3928937"/>
          </a:xfrm>
          <a:prstGeom prst="rect">
            <a:avLst/>
          </a:prstGeom>
          <a:noFill/>
        </p:spPr>
      </p:pic>
      <p:pic>
        <p:nvPicPr>
          <p:cNvPr id="8" name="Рисунок 7" descr="В сентябре 1862 года в Новгородском кремле был торжественно открыт памятник «Тысячелетие России»."/>
          <p:cNvPicPr/>
          <p:nvPr/>
        </p:nvPicPr>
        <p:blipFill>
          <a:blip r:embed="rId4" cstate="print"/>
          <a:srcRect/>
          <a:stretch>
            <a:fillRect/>
          </a:stretch>
        </p:blipFill>
        <p:spPr bwMode="auto">
          <a:xfrm>
            <a:off x="899592" y="1340768"/>
            <a:ext cx="3168352" cy="3960440"/>
          </a:xfrm>
          <a:prstGeom prst="rect">
            <a:avLst/>
          </a:prstGeom>
          <a:noFill/>
          <a:ln w="9525">
            <a:noFill/>
            <a:miter lim="800000"/>
            <a:headEnd/>
            <a:tailEnd/>
          </a:ln>
        </p:spPr>
      </p:pic>
      <p:pic>
        <p:nvPicPr>
          <p:cNvPr id="6" name="Picture 2" descr="C:\Documents and Settings\User\Рабочий стол\рамка85.png"/>
          <p:cNvPicPr>
            <a:picLocks noChangeAspect="1" noChangeArrowheads="1"/>
          </p:cNvPicPr>
          <p:nvPr/>
        </p:nvPicPr>
        <p:blipFill>
          <a:blip r:embed="rId5" cstate="print"/>
          <a:srcRect/>
          <a:stretch>
            <a:fillRect/>
          </a:stretch>
        </p:blipFill>
        <p:spPr bwMode="auto">
          <a:xfrm>
            <a:off x="0" y="0"/>
            <a:ext cx="9144001" cy="6858000"/>
          </a:xfrm>
          <a:prstGeom prst="rect">
            <a:avLst/>
          </a:prstGeom>
          <a:noFill/>
        </p:spPr>
      </p:pic>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419872" y="692696"/>
            <a:ext cx="5277272" cy="5472608"/>
          </a:xfrm>
        </p:spPr>
        <p:txBody>
          <a:bodyPr>
            <a:normAutofit fontScale="92500" lnSpcReduction="20000"/>
          </a:bodyPr>
          <a:lstStyle/>
          <a:p>
            <a:pPr>
              <a:buNone/>
            </a:pPr>
            <a:r>
              <a:rPr lang="ru-RU" b="1" dirty="0" smtClean="0"/>
              <a:t>	</a:t>
            </a:r>
            <a:r>
              <a:rPr lang="ru-RU" sz="2600" b="1" dirty="0" err="1" smtClean="0"/>
              <a:t>Никола́й</a:t>
            </a:r>
            <a:r>
              <a:rPr lang="ru-RU" sz="2600" b="1" dirty="0" smtClean="0"/>
              <a:t> </a:t>
            </a:r>
            <a:r>
              <a:rPr lang="ru-RU" sz="2600" b="1" dirty="0" err="1" smtClean="0"/>
              <a:t>Миха́йлович</a:t>
            </a:r>
            <a:r>
              <a:rPr lang="ru-RU" sz="2600" b="1" dirty="0" smtClean="0"/>
              <a:t> </a:t>
            </a:r>
            <a:r>
              <a:rPr lang="ru-RU" sz="2600" b="1" dirty="0" err="1" smtClean="0"/>
              <a:t>Карамзи́н</a:t>
            </a:r>
            <a:r>
              <a:rPr lang="ru-RU" sz="2600" dirty="0" smtClean="0"/>
              <a:t>  —</a:t>
            </a:r>
            <a:r>
              <a:rPr lang="ru-RU" sz="2600" b="1" dirty="0" smtClean="0"/>
              <a:t>писатель (крупней литератор эпохи сентиментализма),  историк, журналист, критик, почётный член Петербургской Академии наук. </a:t>
            </a:r>
            <a:endParaRPr lang="ru-RU" sz="2600" dirty="0" smtClean="0"/>
          </a:p>
          <a:p>
            <a:pPr>
              <a:buNone/>
            </a:pPr>
            <a:r>
              <a:rPr lang="ru-RU" sz="2600" dirty="0" smtClean="0"/>
              <a:t>	Создатель «Истории государства Российского» (тома 1—12, 1803—1826) — одного из первых обобщающих трудов по истории России. Редактор «Московского журнала» (1791—1792) и «Вестника Европы» (1802—1803). Карамзин также вошёл в историю как реформатор русского языка. </a:t>
            </a:r>
          </a:p>
          <a:p>
            <a:pPr>
              <a:buNone/>
            </a:pPr>
            <a:r>
              <a:rPr lang="ru-RU" sz="2600" dirty="0" smtClean="0"/>
              <a:t> </a:t>
            </a:r>
            <a:endParaRPr lang="ru-RU" sz="2600" dirty="0"/>
          </a:p>
        </p:txBody>
      </p:sp>
      <p:pic>
        <p:nvPicPr>
          <p:cNvPr id="4" name="Рисунок 3" descr="https://encrypted-tbn2.gstatic.com/images?q=tbn:ANd9GcQJGhnEKK27KYWN5hPM_Z4C6towP7WBtm5gvBIoXRXMTgiotEoo">
            <a:hlinkClick r:id="rId2" tgtFrame="&quot;_blank&quot;"/>
          </p:cNvPr>
          <p:cNvPicPr/>
          <p:nvPr/>
        </p:nvPicPr>
        <p:blipFill>
          <a:blip r:embed="rId3" cstate="print"/>
          <a:srcRect/>
          <a:stretch>
            <a:fillRect/>
          </a:stretch>
        </p:blipFill>
        <p:spPr bwMode="auto">
          <a:xfrm>
            <a:off x="539552" y="4581128"/>
            <a:ext cx="3096344" cy="1728192"/>
          </a:xfrm>
          <a:prstGeom prst="rect">
            <a:avLst/>
          </a:prstGeom>
          <a:noFill/>
          <a:ln w="9525">
            <a:noFill/>
            <a:miter lim="800000"/>
            <a:headEnd/>
            <a:tailEnd/>
          </a:ln>
        </p:spPr>
      </p:pic>
      <p:pic>
        <p:nvPicPr>
          <p:cNvPr id="5" name="Picture 2" descr="C:\Documents and Settings\User\Рабочий стол\рамка85.pn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6" name="Picture 3"/>
          <p:cNvPicPr>
            <a:picLocks noChangeAspect="1" noChangeArrowheads="1"/>
          </p:cNvPicPr>
          <p:nvPr/>
        </p:nvPicPr>
        <p:blipFill>
          <a:blip r:embed="rId5" cstate="print"/>
          <a:srcRect/>
          <a:stretch>
            <a:fillRect/>
          </a:stretch>
        </p:blipFill>
        <p:spPr bwMode="auto">
          <a:xfrm>
            <a:off x="467544" y="548680"/>
            <a:ext cx="3096344" cy="3969672"/>
          </a:xfrm>
          <a:prstGeom prst="rect">
            <a:avLst/>
          </a:prstGeom>
          <a:noFill/>
          <a:ln w="9525">
            <a:solidFill>
              <a:srgbClr val="C00000"/>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31232" y="244205"/>
            <a:ext cx="6733256" cy="1569402"/>
          </a:xfrm>
        </p:spPr>
        <p:txBody>
          <a:bodyPr>
            <a:normAutofit fontScale="90000"/>
          </a:bodyPr>
          <a:lstStyle/>
          <a:p>
            <a:r>
              <a:rPr lang="ru-RU" dirty="0" smtClean="0">
                <a:solidFill>
                  <a:srgbClr val="CC9900"/>
                </a:solidFill>
              </a:rPr>
              <a:t>Уважая славное прошлое и учитывая его уроки, строить светлое будущее</a:t>
            </a:r>
            <a:endParaRPr lang="ru-RU" dirty="0">
              <a:solidFill>
                <a:srgbClr val="CC9900"/>
              </a:solidFill>
            </a:endParaRPr>
          </a:p>
        </p:txBody>
      </p:sp>
      <p:sp>
        <p:nvSpPr>
          <p:cNvPr id="3" name="Содержимое 2"/>
          <p:cNvSpPr>
            <a:spLocks noGrp="1"/>
          </p:cNvSpPr>
          <p:nvPr>
            <p:ph idx="1"/>
          </p:nvPr>
        </p:nvSpPr>
        <p:spPr>
          <a:xfrm>
            <a:off x="0" y="1772816"/>
            <a:ext cx="8686800" cy="4536544"/>
          </a:xfrm>
        </p:spPr>
        <p:txBody>
          <a:bodyPr>
            <a:normAutofit lnSpcReduction="10000"/>
          </a:bodyPr>
          <a:lstStyle/>
          <a:p>
            <a:pPr>
              <a:buNone/>
            </a:pPr>
            <a:r>
              <a:rPr lang="ru-RU" sz="2200" dirty="0" smtClean="0"/>
              <a:t>	В 2016 году Россия отмечает знаменательную дату: 250-летие историка, писателя, публициста, общественного деятеля, историографа государства Российского Николая Михайловича Карамзина. Никакой другой русский писатель не пользовался до него такой любовью и популярностью в России, какая выпала на долю Карамзина. Его книги читали представители разных сословий и всех возрастов. «История государства Российского» – одна из наших любимых книг, мы довольно часто пользуемся ею для подготовки к урокам истории. Хотелось бы, чтобы современные россияне знали о том вкладе, который привнёс в развитие нашего национального самосознания патриот и гражданин Н.М.Карамзин, читали его литературные и исторические труды, учились на них уважать своё великое прошлое и строить, с учётом его уроков, своё будущее. </a:t>
            </a:r>
          </a:p>
          <a:p>
            <a:endParaRPr lang="ru-RU" dirty="0"/>
          </a:p>
        </p:txBody>
      </p:sp>
      <p:pic>
        <p:nvPicPr>
          <p:cNvPr id="4" name="Picture 2" descr="http://sch1106uz.mskobr.ru/images/FTNpvSRXsAM.jpg"/>
          <p:cNvPicPr>
            <a:picLocks noChangeAspect="1" noChangeArrowheads="1"/>
          </p:cNvPicPr>
          <p:nvPr/>
        </p:nvPicPr>
        <p:blipFill>
          <a:blip r:embed="rId2" cstate="print"/>
          <a:srcRect l="8619" t="36719" r="15288" b="6584"/>
          <a:stretch>
            <a:fillRect/>
          </a:stretch>
        </p:blipFill>
        <p:spPr bwMode="auto">
          <a:xfrm>
            <a:off x="179512" y="218483"/>
            <a:ext cx="2051720" cy="1583392"/>
          </a:xfrm>
          <a:prstGeom prst="rect">
            <a:avLst/>
          </a:prstGeom>
          <a:noFill/>
        </p:spPr>
      </p:pic>
      <p:pic>
        <p:nvPicPr>
          <p:cNvPr id="5" name="Picture 2" descr="C:\Documents and Settings\User\Рабочий стол\рамка85.png"/>
          <p:cNvPicPr>
            <a:picLocks noChangeAspect="1" noChangeArrowheads="1"/>
          </p:cNvPicPr>
          <p:nvPr/>
        </p:nvPicPr>
        <p:blipFill>
          <a:blip r:embed="rId3" cstate="print"/>
          <a:srcRect/>
          <a:stretch>
            <a:fillRect/>
          </a:stretch>
        </p:blipFill>
        <p:spPr bwMode="auto">
          <a:xfrm>
            <a:off x="0" y="-171400"/>
            <a:ext cx="9144000" cy="7029400"/>
          </a:xfrm>
          <a:prstGeom prst="rect">
            <a:avLst/>
          </a:prstGeom>
          <a:noFill/>
        </p:spPr>
      </p:pic>
    </p:spTree>
  </p:cSld>
  <p:clrMapOvr>
    <a:masterClrMapping/>
  </p:clrMapOvr>
  <p:transition>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8229600" cy="706090"/>
          </a:xfrm>
        </p:spPr>
        <p:txBody>
          <a:bodyPr>
            <a:normAutofit/>
          </a:bodyPr>
          <a:lstStyle/>
          <a:p>
            <a:r>
              <a:rPr lang="ru-RU" sz="2800" dirty="0" smtClean="0">
                <a:solidFill>
                  <a:schemeClr val="accent2">
                    <a:lumMod val="75000"/>
                  </a:schemeClr>
                </a:solidFill>
              </a:rPr>
              <a:t>Источники информации</a:t>
            </a:r>
            <a:endParaRPr lang="ru-RU" sz="2800" dirty="0">
              <a:solidFill>
                <a:schemeClr val="accent2">
                  <a:lumMod val="75000"/>
                </a:schemeClr>
              </a:solidFill>
            </a:endParaRPr>
          </a:p>
        </p:txBody>
      </p:sp>
      <p:sp>
        <p:nvSpPr>
          <p:cNvPr id="6" name="Содержимое 5"/>
          <p:cNvSpPr>
            <a:spLocks noGrp="1"/>
          </p:cNvSpPr>
          <p:nvPr>
            <p:ph sz="half" idx="1"/>
          </p:nvPr>
        </p:nvSpPr>
        <p:spPr>
          <a:xfrm>
            <a:off x="457200" y="1124744"/>
            <a:ext cx="3322712" cy="5328592"/>
          </a:xfrm>
        </p:spPr>
        <p:txBody>
          <a:bodyPr>
            <a:normAutofit fontScale="25000" lnSpcReduction="20000"/>
          </a:bodyPr>
          <a:lstStyle/>
          <a:p>
            <a:pPr>
              <a:buNone/>
            </a:pPr>
            <a:r>
              <a:rPr lang="ru-RU" b="1" i="1" dirty="0" smtClean="0"/>
              <a:t>	</a:t>
            </a:r>
            <a:r>
              <a:rPr lang="ru-RU" sz="6400" b="1" i="1" dirty="0" smtClean="0"/>
              <a:t>Электронные ресурсы:</a:t>
            </a:r>
            <a:endParaRPr lang="ru-RU" sz="6400" dirty="0" smtClean="0"/>
          </a:p>
          <a:p>
            <a:pPr>
              <a:buNone/>
            </a:pPr>
            <a:r>
              <a:rPr lang="ru-RU" sz="6400" b="1" dirty="0" smtClean="0"/>
              <a:t>Колумб российской истории Н.М. Карамзин</a:t>
            </a:r>
            <a:r>
              <a:rPr lang="ru-RU" sz="6400" dirty="0" smtClean="0"/>
              <a:t> [Электронный ресурс] / МУК "Централизованная библ. система г. Ульяновска». – Ульяновск : Централизованная библиотечная система, 2007. – 1 электрон. опт. диск (CD–ROM).</a:t>
            </a:r>
          </a:p>
          <a:p>
            <a:pPr>
              <a:buNone/>
            </a:pPr>
            <a:r>
              <a:rPr lang="ru-RU" sz="6400" b="1" dirty="0" err="1" smtClean="0"/>
              <a:t>Сапченко</a:t>
            </a:r>
            <a:r>
              <a:rPr lang="ru-RU" sz="6400" b="1" dirty="0" smtClean="0"/>
              <a:t> Л. А. Наследие Н. М. Карамзина в историко-литературном и культурном контексте</a:t>
            </a:r>
            <a:r>
              <a:rPr lang="ru-RU" sz="6400" dirty="0" smtClean="0"/>
              <a:t> [Электронный ресурс] : электрон. учеб. курс. – Ульяновск : [б. и.], 2014. – 1 электрон. опт. диск (CD–ROM) : ил.</a:t>
            </a:r>
          </a:p>
          <a:p>
            <a:pPr>
              <a:buNone/>
            </a:pPr>
            <a:r>
              <a:rPr lang="ru-RU" sz="6400" b="1" dirty="0" err="1" smtClean="0"/>
              <a:t>Сапченко</a:t>
            </a:r>
            <a:r>
              <a:rPr lang="ru-RU" sz="6400" b="1" dirty="0" smtClean="0"/>
              <a:t> Л. А. Эпистолярное наследие Н. М. Карамзина </a:t>
            </a:r>
            <a:r>
              <a:rPr lang="ru-RU" sz="6400" dirty="0" smtClean="0"/>
              <a:t>[Электронный ресурс] : электрон. учеб. курс. – Ульяновск : [б. и.], 2014. – 1 электрон. опт. диск (CD–ROM) : ил.</a:t>
            </a:r>
          </a:p>
          <a:p>
            <a:pPr>
              <a:buNone/>
            </a:pPr>
            <a:r>
              <a:rPr lang="ru-RU" sz="6400" dirty="0" smtClean="0"/>
              <a:t>  </a:t>
            </a:r>
          </a:p>
          <a:p>
            <a:pPr>
              <a:buNone/>
            </a:pPr>
            <a:endParaRPr lang="ru-RU" sz="6400" dirty="0"/>
          </a:p>
        </p:txBody>
      </p:sp>
      <p:sp>
        <p:nvSpPr>
          <p:cNvPr id="7" name="Содержимое 6"/>
          <p:cNvSpPr>
            <a:spLocks noGrp="1"/>
          </p:cNvSpPr>
          <p:nvPr>
            <p:ph sz="half" idx="2"/>
          </p:nvPr>
        </p:nvSpPr>
        <p:spPr>
          <a:xfrm>
            <a:off x="3707904" y="1124744"/>
            <a:ext cx="4978896" cy="5001419"/>
          </a:xfrm>
        </p:spPr>
        <p:txBody>
          <a:bodyPr>
            <a:normAutofit fontScale="25000" lnSpcReduction="20000"/>
          </a:bodyPr>
          <a:lstStyle/>
          <a:p>
            <a:pPr algn="ctr">
              <a:buNone/>
            </a:pPr>
            <a:r>
              <a:rPr lang="ru-RU" sz="6400" b="1" i="1" dirty="0" err="1" smtClean="0"/>
              <a:t>Библиографи\</a:t>
            </a:r>
            <a:endParaRPr lang="ru-RU" sz="6400" b="1" i="1" dirty="0" smtClean="0"/>
          </a:p>
          <a:p>
            <a:pPr>
              <a:buNone/>
            </a:pPr>
            <a:r>
              <a:rPr lang="ru-RU" sz="6400" b="1" dirty="0" err="1" smtClean="0"/>
              <a:t>Бухаркин</a:t>
            </a:r>
            <a:r>
              <a:rPr lang="ru-RU" sz="6400" b="1" dirty="0" smtClean="0"/>
              <a:t> П. Е. Н. М. Карамзин – человек и писатель – в истории русской литературы</a:t>
            </a:r>
            <a:r>
              <a:rPr lang="ru-RU" sz="6400" dirty="0" smtClean="0"/>
              <a:t> : </a:t>
            </a:r>
            <a:r>
              <a:rPr lang="ru-RU" sz="6400" dirty="0" err="1" smtClean="0"/>
              <a:t>науч</a:t>
            </a:r>
            <a:r>
              <a:rPr lang="ru-RU" sz="6400" dirty="0" smtClean="0"/>
              <a:t>. </a:t>
            </a:r>
            <a:r>
              <a:rPr lang="ru-RU" sz="6400" dirty="0" err="1" smtClean="0"/>
              <a:t>докл</a:t>
            </a:r>
            <a:r>
              <a:rPr lang="ru-RU" sz="6400" dirty="0" smtClean="0"/>
              <a:t>. – СПб. : Изд-во СПб. ун-та, 1999. – 28 с.</a:t>
            </a:r>
          </a:p>
          <a:p>
            <a:pPr>
              <a:buNone/>
            </a:pPr>
            <a:r>
              <a:rPr lang="ru-RU" sz="6400" b="1" dirty="0" smtClean="0"/>
              <a:t>Венок Карамзину</a:t>
            </a:r>
            <a:r>
              <a:rPr lang="ru-RU" sz="6400" dirty="0" smtClean="0"/>
              <a:t> / ред.-сост. С. О. Шмидт. – М. : ACADEMIA, 1992. – 112 с. : ил.</a:t>
            </a:r>
          </a:p>
          <a:p>
            <a:pPr>
              <a:buNone/>
            </a:pPr>
            <a:r>
              <a:rPr lang="ru-RU" sz="6400" b="1" dirty="0" err="1" smtClean="0"/>
              <a:t>Заболотских</a:t>
            </a:r>
            <a:r>
              <a:rPr lang="ru-RU" sz="6400" b="1" dirty="0" smtClean="0"/>
              <a:t> Б. В. Карамзин. Российский Тацит</a:t>
            </a:r>
            <a:r>
              <a:rPr lang="ru-RU" sz="6400" dirty="0" smtClean="0"/>
              <a:t> : роман-хроника. – М. : Классика, 2000. – 672 с.</a:t>
            </a:r>
          </a:p>
          <a:p>
            <a:pPr>
              <a:buNone/>
            </a:pPr>
            <a:r>
              <a:rPr lang="ru-RU" sz="6400" b="1" dirty="0" smtClean="0"/>
              <a:t>«И будет имя жить его в России вечно…»</a:t>
            </a:r>
            <a:r>
              <a:rPr lang="ru-RU" sz="6400" dirty="0" smtClean="0"/>
              <a:t> : [повествование-сценарий / авт.-сост. Н. И. Васильева]. – Ульяновск : ГАРТ, 2013. – 28 с. – (История государства Российского).</a:t>
            </a:r>
          </a:p>
          <a:p>
            <a:pPr>
              <a:buNone/>
            </a:pPr>
            <a:r>
              <a:rPr lang="ru-RU" sz="6400" b="1" dirty="0" smtClean="0"/>
              <a:t>История государства Российского: Жизнеописания : XIX век: первая половина</a:t>
            </a:r>
            <a:r>
              <a:rPr lang="ru-RU" sz="6400" dirty="0" smtClean="0"/>
              <a:t> / РНБ ; </a:t>
            </a:r>
            <a:r>
              <a:rPr lang="ru-RU" sz="6400" dirty="0" err="1" smtClean="0"/>
              <a:t>авт</a:t>
            </a:r>
            <a:r>
              <a:rPr lang="ru-RU" sz="6400" dirty="0" smtClean="0"/>
              <a:t> -сост. М. А. </a:t>
            </a:r>
            <a:r>
              <a:rPr lang="ru-RU" sz="6400" dirty="0" err="1" smtClean="0"/>
              <a:t>Опалинская</a:t>
            </a:r>
            <a:r>
              <a:rPr lang="ru-RU" sz="6400" dirty="0" smtClean="0"/>
              <a:t>, С. Н. </a:t>
            </a:r>
            <a:r>
              <a:rPr lang="ru-RU" sz="6400" dirty="0" err="1" smtClean="0"/>
              <a:t>Синегубов</a:t>
            </a:r>
            <a:r>
              <a:rPr lang="ru-RU" sz="6400" dirty="0" smtClean="0"/>
              <a:t>, А. В. Шевцов. – М. : Книжная палата, 1997. – 784 с.</a:t>
            </a:r>
          </a:p>
          <a:p>
            <a:pPr>
              <a:buNone/>
            </a:pPr>
            <a:r>
              <a:rPr lang="ru-RU" sz="6400" i="1" dirty="0" smtClean="0"/>
              <a:t>Среди личностей, сыгравших заметную роль в отечественной истории первой половины XIX века – Н. М. Карамзин.</a:t>
            </a:r>
            <a:endParaRPr lang="ru-RU" sz="6400" dirty="0" smtClean="0"/>
          </a:p>
          <a:p>
            <a:pPr>
              <a:buNone/>
            </a:pPr>
            <a:r>
              <a:rPr lang="ru-RU" sz="6400" b="1" dirty="0" smtClean="0"/>
              <a:t>Карамзин. Пушкин. Гоголь. Аксаковы. Достоевский</a:t>
            </a:r>
            <a:r>
              <a:rPr lang="ru-RU" sz="6400" dirty="0" smtClean="0"/>
              <a:t> : </a:t>
            </a:r>
            <a:r>
              <a:rPr lang="ru-RU" sz="6400" dirty="0" err="1" smtClean="0"/>
              <a:t>биогр</a:t>
            </a:r>
            <a:r>
              <a:rPr lang="ru-RU" sz="6400" dirty="0" smtClean="0"/>
              <a:t>. </a:t>
            </a:r>
            <a:r>
              <a:rPr lang="ru-RU" sz="6400" dirty="0" err="1" smtClean="0"/>
              <a:t>повеств</a:t>
            </a:r>
            <a:r>
              <a:rPr lang="ru-RU" sz="6400" dirty="0" smtClean="0"/>
              <a:t>. / сост. Н. Ф. </a:t>
            </a:r>
            <a:r>
              <a:rPr lang="ru-RU" sz="6400" dirty="0" err="1" smtClean="0"/>
              <a:t>Болдырев</a:t>
            </a:r>
            <a:r>
              <a:rPr lang="ru-RU" sz="6400" dirty="0" smtClean="0"/>
              <a:t>. – Челябинск : Урал LTD, 1997. – 480 с.</a:t>
            </a:r>
          </a:p>
          <a:p>
            <a:pPr>
              <a:buNone/>
            </a:pPr>
            <a:endParaRPr lang="ru-RU" sz="6400" dirty="0"/>
          </a:p>
        </p:txBody>
      </p:sp>
      <p:pic>
        <p:nvPicPr>
          <p:cNvPr id="2050" name="Picture 2" descr="C:\Documents and Settings\User\Рабочий стол\рамка85.png"/>
          <p:cNvPicPr>
            <a:picLocks noChangeAspect="1" noChangeArrowheads="1"/>
          </p:cNvPicPr>
          <p:nvPr/>
        </p:nvPicPr>
        <p:blipFill>
          <a:blip r:embed="rId2" cstate="print"/>
          <a:srcRect/>
          <a:stretch>
            <a:fillRect/>
          </a:stretch>
        </p:blipFill>
        <p:spPr bwMode="auto">
          <a:xfrm>
            <a:off x="1" y="-94573"/>
            <a:ext cx="9270098" cy="6952573"/>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Images\Фото-0009.jpg"/>
          <p:cNvPicPr>
            <a:picLocks noGrp="1" noChangeAspect="1" noChangeArrowheads="1"/>
          </p:cNvPicPr>
          <p:nvPr>
            <p:ph sz="half" idx="1"/>
          </p:nvPr>
        </p:nvPicPr>
        <p:blipFill>
          <a:blip r:embed="rId2" cstate="print"/>
          <a:srcRect/>
          <a:stretch>
            <a:fillRect/>
          </a:stretch>
        </p:blipFill>
        <p:spPr bwMode="auto">
          <a:xfrm rot="5400000">
            <a:off x="110927" y="761281"/>
            <a:ext cx="3429000" cy="2571750"/>
          </a:xfrm>
          <a:prstGeom prst="rect">
            <a:avLst/>
          </a:prstGeom>
          <a:noFill/>
        </p:spPr>
      </p:pic>
      <p:pic>
        <p:nvPicPr>
          <p:cNvPr id="1028" name="Picture 4" descr="F:\Images\Фото-0005.jpg"/>
          <p:cNvPicPr>
            <a:picLocks noGrp="1" noChangeAspect="1" noChangeArrowheads="1"/>
          </p:cNvPicPr>
          <p:nvPr>
            <p:ph sz="half" idx="2"/>
          </p:nvPr>
        </p:nvPicPr>
        <p:blipFill>
          <a:blip r:embed="rId3" cstate="print"/>
          <a:srcRect/>
          <a:stretch>
            <a:fillRect/>
          </a:stretch>
        </p:blipFill>
        <p:spPr bwMode="auto">
          <a:xfrm>
            <a:off x="2627784" y="3933056"/>
            <a:ext cx="3429000" cy="2571750"/>
          </a:xfrm>
          <a:prstGeom prst="rect">
            <a:avLst/>
          </a:prstGeom>
          <a:noFill/>
        </p:spPr>
      </p:pic>
      <p:pic>
        <p:nvPicPr>
          <p:cNvPr id="16" name="Picture 2" descr="F:\Images\Фото-0008.jpg"/>
          <p:cNvPicPr>
            <a:picLocks noChangeAspect="1" noChangeArrowheads="1"/>
          </p:cNvPicPr>
          <p:nvPr/>
        </p:nvPicPr>
        <p:blipFill>
          <a:blip r:embed="rId4" cstate="print"/>
          <a:srcRect/>
          <a:stretch>
            <a:fillRect/>
          </a:stretch>
        </p:blipFill>
        <p:spPr bwMode="auto">
          <a:xfrm rot="5400000">
            <a:off x="2893504" y="787016"/>
            <a:ext cx="3429000" cy="2664296"/>
          </a:xfrm>
          <a:prstGeom prst="rect">
            <a:avLst/>
          </a:prstGeom>
          <a:noFill/>
          <a:ln w="44450" cap="flat" cmpd="sng" algn="ctr">
            <a:noFill/>
            <a:prstDash val="solid"/>
          </a:ln>
          <a:effectLst/>
        </p:spPr>
      </p:pic>
      <p:pic>
        <p:nvPicPr>
          <p:cNvPr id="6" name="Picture 2" descr="F:\Images\Фото-0007.jpg"/>
          <p:cNvPicPr>
            <a:picLocks noChangeAspect="1" noChangeArrowheads="1"/>
          </p:cNvPicPr>
          <p:nvPr/>
        </p:nvPicPr>
        <p:blipFill>
          <a:blip r:embed="rId5" cstate="print"/>
          <a:srcRect l="2100" t="21601"/>
          <a:stretch>
            <a:fillRect/>
          </a:stretch>
        </p:blipFill>
        <p:spPr bwMode="auto">
          <a:xfrm rot="5400000">
            <a:off x="-130832" y="3811352"/>
            <a:ext cx="3356992" cy="2016224"/>
          </a:xfrm>
          <a:prstGeom prst="rect">
            <a:avLst/>
          </a:prstGeom>
          <a:noFill/>
          <a:ln w="44450" cap="flat" cmpd="sng" algn="ctr">
            <a:noFill/>
            <a:prstDash val="solid"/>
          </a:ln>
          <a:effectLst/>
        </p:spPr>
      </p:pic>
      <p:pic>
        <p:nvPicPr>
          <p:cNvPr id="7" name="Picture 2" descr="F:\Images\Фото-0006.jpg"/>
          <p:cNvPicPr>
            <a:picLocks noChangeAspect="1" noChangeArrowheads="1"/>
          </p:cNvPicPr>
          <p:nvPr/>
        </p:nvPicPr>
        <p:blipFill>
          <a:blip r:embed="rId6" cstate="print"/>
          <a:srcRect l="4200" b="2800"/>
          <a:stretch>
            <a:fillRect/>
          </a:stretch>
        </p:blipFill>
        <p:spPr bwMode="auto">
          <a:xfrm rot="5400000">
            <a:off x="5835563" y="941301"/>
            <a:ext cx="3284984" cy="2499742"/>
          </a:xfrm>
          <a:prstGeom prst="rect">
            <a:avLst/>
          </a:prstGeom>
          <a:noFill/>
          <a:ln w="44450" cap="flat" cmpd="sng" algn="ctr">
            <a:noFill/>
            <a:prstDash val="solid"/>
          </a:ln>
          <a:effectLst/>
        </p:spPr>
      </p:pic>
      <p:pic>
        <p:nvPicPr>
          <p:cNvPr id="8" name="Picture 2" descr="C:\Documents and Settings\User\Рабочий стол\рамка85.png"/>
          <p:cNvPicPr>
            <a:picLocks noChangeAspect="1" noChangeArrowheads="1"/>
          </p:cNvPicPr>
          <p:nvPr/>
        </p:nvPicPr>
        <p:blipFill>
          <a:blip r:embed="rId7" cstate="print"/>
          <a:srcRect/>
          <a:stretch>
            <a:fillRect/>
          </a:stretch>
        </p:blipFill>
        <p:spPr bwMode="auto">
          <a:xfrm>
            <a:off x="0" y="0"/>
            <a:ext cx="9143999" cy="6858000"/>
          </a:xfrm>
          <a:prstGeom prst="rect">
            <a:avLst/>
          </a:prstGeom>
          <a:noFill/>
        </p:spPr>
      </p:pic>
      <p:pic>
        <p:nvPicPr>
          <p:cNvPr id="9" name="Picture 2" descr="C:\Documents and Settings\Марина Витальевна\Рабочий стол\DSC01924.JPG"/>
          <p:cNvPicPr>
            <a:picLocks noChangeAspect="1" noChangeArrowheads="1"/>
          </p:cNvPicPr>
          <p:nvPr/>
        </p:nvPicPr>
        <p:blipFill>
          <a:blip r:embed="rId8" cstate="print"/>
          <a:srcRect l="9192" t="1915" r="20950" b="2338"/>
          <a:stretch>
            <a:fillRect/>
          </a:stretch>
        </p:blipFill>
        <p:spPr bwMode="auto">
          <a:xfrm>
            <a:off x="5940152" y="2852936"/>
            <a:ext cx="2736304" cy="3600400"/>
          </a:xfrm>
          <a:prstGeom prst="rect">
            <a:avLst/>
          </a:prstGeom>
          <a:noFill/>
          <a:ln>
            <a:solidFill>
              <a:srgbClr val="C00000"/>
            </a:solidFill>
          </a:ln>
        </p:spPr>
      </p:pic>
      <p:sp>
        <p:nvSpPr>
          <p:cNvPr id="11" name="Прямоугольник 10"/>
          <p:cNvSpPr/>
          <p:nvPr/>
        </p:nvSpPr>
        <p:spPr>
          <a:xfrm>
            <a:off x="2699792" y="3960638"/>
            <a:ext cx="3240360" cy="181588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Ученицы нашей школы, рассказывают о </a:t>
            </a:r>
            <a:r>
              <a:rPr lang="ru-RU" sz="28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Н.М.Карамзине</a:t>
            </a:r>
            <a:endParaRPr lang="ru-RU"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60032" y="332656"/>
            <a:ext cx="3744416" cy="864096"/>
          </a:xfrm>
        </p:spPr>
        <p:txBody>
          <a:bodyPr>
            <a:normAutofit/>
          </a:bodyPr>
          <a:lstStyle/>
          <a:p>
            <a:r>
              <a:rPr lang="ru-RU" sz="3200" dirty="0" smtClean="0">
                <a:solidFill>
                  <a:schemeClr val="accent2">
                    <a:lumMod val="75000"/>
                  </a:schemeClr>
                </a:solidFill>
              </a:rPr>
              <a:t>Карамзины</a:t>
            </a:r>
            <a:endParaRPr lang="ru-RU" sz="3200" dirty="0">
              <a:solidFill>
                <a:schemeClr val="accent2">
                  <a:lumMod val="75000"/>
                </a:schemeClr>
              </a:solidFill>
            </a:endParaRPr>
          </a:p>
        </p:txBody>
      </p:sp>
      <p:sp>
        <p:nvSpPr>
          <p:cNvPr id="3" name="Содержимое 2"/>
          <p:cNvSpPr>
            <a:spLocks noGrp="1"/>
          </p:cNvSpPr>
          <p:nvPr>
            <p:ph idx="1"/>
          </p:nvPr>
        </p:nvSpPr>
        <p:spPr>
          <a:xfrm>
            <a:off x="395536" y="476672"/>
            <a:ext cx="4320480" cy="6192688"/>
          </a:xfrm>
        </p:spPr>
        <p:txBody>
          <a:bodyPr>
            <a:normAutofit fontScale="77500" lnSpcReduction="20000"/>
          </a:bodyPr>
          <a:lstStyle/>
          <a:p>
            <a:pPr>
              <a:buNone/>
            </a:pPr>
            <a:r>
              <a:rPr lang="ru-RU" dirty="0" smtClean="0"/>
              <a:t>	</a:t>
            </a:r>
            <a:r>
              <a:rPr lang="ru-RU" sz="3100" dirty="0" smtClean="0"/>
              <a:t>Карамзин Николай Михайлович родился 12 декабря 1766 г. в селе Михайловка </a:t>
            </a:r>
            <a:r>
              <a:rPr lang="ru-RU" sz="3100" dirty="0" err="1" smtClean="0"/>
              <a:t>Симбирской</a:t>
            </a:r>
            <a:r>
              <a:rPr lang="ru-RU" sz="3100" dirty="0" smtClean="0"/>
              <a:t> губернии в семье помещика. Происходил из крымско-татарского рода, известного с XVI в. </a:t>
            </a:r>
          </a:p>
          <a:p>
            <a:pPr>
              <a:buNone/>
            </a:pPr>
            <a:r>
              <a:rPr lang="ru-RU" sz="3100" dirty="0" smtClean="0"/>
              <a:t>	Отец писателя – </a:t>
            </a:r>
            <a:r>
              <a:rPr lang="ru-RU" sz="3100" dirty="0" err="1" smtClean="0"/>
              <a:t>симбирский</a:t>
            </a:r>
            <a:r>
              <a:rPr lang="ru-RU" sz="3100" dirty="0" smtClean="0"/>
              <a:t> помещик среднего достатка, отставной гвардии капитан Михаил Егорович Карамзин, мать – Екатерина Петровна (урождённая </a:t>
            </a:r>
            <a:r>
              <a:rPr lang="ru-RU" sz="3100" dirty="0" err="1" smtClean="0"/>
              <a:t>Пазухина</a:t>
            </a:r>
            <a:r>
              <a:rPr lang="ru-RU" sz="3100" dirty="0" smtClean="0"/>
              <a:t>). </a:t>
            </a:r>
          </a:p>
          <a:p>
            <a:pPr>
              <a:buNone/>
            </a:pPr>
            <a:r>
              <a:rPr lang="ru-RU" sz="3100" dirty="0" smtClean="0"/>
              <a:t>	В возрасте 2-х лет Н. М. Карамзин лишился матери.</a:t>
            </a:r>
          </a:p>
          <a:p>
            <a:pPr>
              <a:buNone/>
            </a:pPr>
            <a:endParaRPr lang="ru-RU" dirty="0" smtClean="0"/>
          </a:p>
          <a:p>
            <a:pPr>
              <a:buNone/>
            </a:pPr>
            <a:r>
              <a:rPr lang="ru-RU" dirty="0" smtClean="0"/>
              <a:t>	</a:t>
            </a:r>
            <a:endParaRPr lang="ru-RU" dirty="0"/>
          </a:p>
        </p:txBody>
      </p:sp>
      <p:pic>
        <p:nvPicPr>
          <p:cNvPr id="11" name="Picture 2" descr="http://sch1106uz.mskobr.ru/images/HZonjkkqzM8.jpg"/>
          <p:cNvPicPr>
            <a:picLocks noChangeAspect="1" noChangeArrowheads="1"/>
          </p:cNvPicPr>
          <p:nvPr/>
        </p:nvPicPr>
        <p:blipFill>
          <a:blip r:embed="rId2" cstate="print"/>
          <a:srcRect t="30937" r="1308" b="4765"/>
          <a:stretch>
            <a:fillRect/>
          </a:stretch>
        </p:blipFill>
        <p:spPr bwMode="auto">
          <a:xfrm>
            <a:off x="4932040" y="1628800"/>
            <a:ext cx="3744416" cy="3816424"/>
          </a:xfrm>
          <a:prstGeom prst="rect">
            <a:avLst/>
          </a:prstGeom>
          <a:noFill/>
        </p:spPr>
      </p:pic>
      <p:pic>
        <p:nvPicPr>
          <p:cNvPr id="12" name="Picture 2" descr="C:\Documents and Settings\User\Рабочий стол\рамка85.png"/>
          <p:cNvPicPr>
            <a:picLocks noChangeAspect="1" noChangeArrowheads="1"/>
          </p:cNvPicPr>
          <p:nvPr/>
        </p:nvPicPr>
        <p:blipFill>
          <a:blip r:embed="rId3" cstate="print"/>
          <a:srcRect/>
          <a:stretch>
            <a:fillRect/>
          </a:stretch>
        </p:blipFill>
        <p:spPr bwMode="auto">
          <a:xfrm>
            <a:off x="1" y="0"/>
            <a:ext cx="9143998"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67544" y="476672"/>
            <a:ext cx="8229600" cy="922114"/>
          </a:xfrm>
        </p:spPr>
        <p:txBody>
          <a:bodyPr>
            <a:normAutofit/>
          </a:bodyPr>
          <a:lstStyle/>
          <a:p>
            <a:r>
              <a:rPr lang="ru-RU" sz="3200" dirty="0" smtClean="0">
                <a:solidFill>
                  <a:srgbClr val="CC9900"/>
                </a:solidFill>
              </a:rPr>
              <a:t>Родной Симбирск</a:t>
            </a:r>
            <a:endParaRPr lang="ru-RU" sz="3200" dirty="0">
              <a:solidFill>
                <a:srgbClr val="CC9900"/>
              </a:solidFill>
            </a:endParaRPr>
          </a:p>
        </p:txBody>
      </p:sp>
      <p:sp>
        <p:nvSpPr>
          <p:cNvPr id="5" name="Содержимое 4"/>
          <p:cNvSpPr>
            <a:spLocks noGrp="1"/>
          </p:cNvSpPr>
          <p:nvPr>
            <p:ph sz="half" idx="1"/>
          </p:nvPr>
        </p:nvSpPr>
        <p:spPr/>
        <p:txBody>
          <a:bodyPr>
            <a:normAutofit fontScale="77500" lnSpcReduction="20000"/>
          </a:bodyPr>
          <a:lstStyle/>
          <a:p>
            <a:pPr>
              <a:buNone/>
            </a:pPr>
            <a:r>
              <a:rPr lang="ru-RU" sz="2800" dirty="0" smtClean="0"/>
              <a:t>	</a:t>
            </a:r>
            <a:r>
              <a:rPr lang="ru-RU" sz="3100" dirty="0" smtClean="0"/>
              <a:t>Детские годы Н. М. Карамзина прошли в родовом имении Знаменское (</a:t>
            </a:r>
            <a:r>
              <a:rPr lang="ru-RU" sz="3100" dirty="0" err="1" smtClean="0"/>
              <a:t>Карамзино</a:t>
            </a:r>
            <a:r>
              <a:rPr lang="ru-RU" sz="3100" dirty="0" smtClean="0"/>
              <a:t> </a:t>
            </a:r>
            <a:r>
              <a:rPr lang="ru-RU" sz="3100" dirty="0" err="1" smtClean="0"/>
              <a:t>тож</a:t>
            </a:r>
            <a:r>
              <a:rPr lang="ru-RU" sz="3100" dirty="0" smtClean="0"/>
              <a:t>).  Именно Знаменское оказало огромное влияние на воспитание будущего писателя, привило любовь к родине, к человеку, его мыслям и чувствам как самому ценному, что есть на Земле. </a:t>
            </a:r>
          </a:p>
          <a:p>
            <a:endParaRPr lang="ru-RU" dirty="0"/>
          </a:p>
        </p:txBody>
      </p:sp>
      <p:sp>
        <p:nvSpPr>
          <p:cNvPr id="6" name="Содержимое 5"/>
          <p:cNvSpPr>
            <a:spLocks noGrp="1"/>
          </p:cNvSpPr>
          <p:nvPr>
            <p:ph sz="half" idx="2"/>
          </p:nvPr>
        </p:nvSpPr>
        <p:spPr>
          <a:xfrm>
            <a:off x="4283968" y="1600200"/>
            <a:ext cx="4402832" cy="4525963"/>
          </a:xfrm>
        </p:spPr>
        <p:txBody>
          <a:bodyPr>
            <a:normAutofit fontScale="77500" lnSpcReduction="20000"/>
          </a:bodyPr>
          <a:lstStyle/>
          <a:p>
            <a:pPr>
              <a:buNone/>
            </a:pPr>
            <a:r>
              <a:rPr lang="ru-RU" sz="2800" dirty="0" smtClean="0"/>
              <a:t>	</a:t>
            </a:r>
            <a:r>
              <a:rPr lang="ru-RU" sz="3100" dirty="0" smtClean="0"/>
              <a:t>Первоначальное образование получил дома. В Знаменском он познакомился с лучшими образцами европейской классики, с книгами по древней и новой истории, с жизнеописаниями великих людей.</a:t>
            </a:r>
          </a:p>
          <a:p>
            <a:pPr>
              <a:buNone/>
            </a:pPr>
            <a:r>
              <a:rPr lang="ru-RU" sz="3100" dirty="0" smtClean="0"/>
              <a:t>	После получения домашнего образования Карамзин учился в частном пансионе </a:t>
            </a:r>
            <a:r>
              <a:rPr lang="ru-RU" sz="3100" dirty="0" err="1" smtClean="0"/>
              <a:t>Фовеля</a:t>
            </a:r>
            <a:r>
              <a:rPr lang="ru-RU" sz="3100" dirty="0" smtClean="0"/>
              <a:t> в Симбирске.</a:t>
            </a:r>
            <a:endParaRPr lang="ru-RU" sz="3100" dirty="0"/>
          </a:p>
        </p:txBody>
      </p:sp>
      <p:pic>
        <p:nvPicPr>
          <p:cNvPr id="7" name="Picture 2" descr="C:\Documents and Settings\User\Рабочий стол\рамка85.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a:bodyPr>
          <a:lstStyle/>
          <a:p>
            <a:r>
              <a:rPr lang="ru-RU" sz="3200" dirty="0" smtClean="0">
                <a:solidFill>
                  <a:srgbClr val="CC9900"/>
                </a:solidFill>
              </a:rPr>
              <a:t>Связь с малой родиной</a:t>
            </a:r>
            <a:endParaRPr lang="ru-RU" sz="3200" dirty="0">
              <a:solidFill>
                <a:srgbClr val="CC9900"/>
              </a:solidFill>
            </a:endParaRPr>
          </a:p>
        </p:txBody>
      </p:sp>
      <p:sp>
        <p:nvSpPr>
          <p:cNvPr id="3" name="Содержимое 2"/>
          <p:cNvSpPr>
            <a:spLocks noGrp="1"/>
          </p:cNvSpPr>
          <p:nvPr>
            <p:ph idx="1"/>
          </p:nvPr>
        </p:nvSpPr>
        <p:spPr>
          <a:xfrm>
            <a:off x="457200" y="1052736"/>
            <a:ext cx="8229600" cy="5256624"/>
          </a:xfrm>
        </p:spPr>
        <p:txBody>
          <a:bodyPr>
            <a:normAutofit fontScale="62500" lnSpcReduction="20000"/>
          </a:bodyPr>
          <a:lstStyle/>
          <a:p>
            <a:pPr>
              <a:buNone/>
            </a:pPr>
            <a:r>
              <a:rPr lang="ru-RU" dirty="0" smtClean="0"/>
              <a:t>	Творческая жизнь Н. М. Карамзина проходила в Москве и Санкт-Петербурге, однако воспоминания о Симбирском крае, любовь к отчизне пропитывали всё его творчество. Свидетельством сыновней любви Карамзина к Симбирску, волжской природе, к родным, друзьям детства и юности являются 140 его писем к старшему брату Василию Михайловичу (1751–1827 ), И. И. Дмитриеву, А. И. Тургеневу.</a:t>
            </a:r>
          </a:p>
          <a:p>
            <a:pPr>
              <a:buNone/>
            </a:pPr>
            <a:r>
              <a:rPr lang="ru-RU" dirty="0" smtClean="0"/>
              <a:t>	В московском и петербургском домах Карамзина часто гостили </a:t>
            </a:r>
            <a:r>
              <a:rPr lang="ru-RU" dirty="0" err="1" smtClean="0"/>
              <a:t>симбирские</a:t>
            </a:r>
            <a:r>
              <a:rPr lang="ru-RU" dirty="0" smtClean="0"/>
              <a:t> родственники и земляки: братья Фёдор и Александр Карамзины, племянники Александр и Николай </a:t>
            </a:r>
            <a:r>
              <a:rPr lang="ru-RU" dirty="0" err="1" smtClean="0"/>
              <a:t>Кушниковы</a:t>
            </a:r>
            <a:r>
              <a:rPr lang="ru-RU" dirty="0" smtClean="0"/>
              <a:t>, И. П. Тургенев и его сыновья Александр и Николай и др. В июле 1824 г. для императора Александра I, накануне его поездки в Поволжье, Н. М. Карамзин составил «Краткую историческую записку», в которой написал о Симбирске и его окрестностях, героях народных легенд, исторических событиях края. По мнению Н. М. Карамзина, «</a:t>
            </a:r>
            <a:r>
              <a:rPr lang="ru-RU" dirty="0" err="1" smtClean="0"/>
              <a:t>симбирские</a:t>
            </a:r>
            <a:r>
              <a:rPr lang="ru-RU" dirty="0" smtClean="0"/>
              <a:t> виды уступают в красоте немногим в Европе». Симбирску, Венцу, </a:t>
            </a:r>
            <a:r>
              <a:rPr lang="ru-RU" dirty="0" err="1" smtClean="0"/>
              <a:t>Свияге</a:t>
            </a:r>
            <a:r>
              <a:rPr lang="ru-RU" dirty="0" smtClean="0"/>
              <a:t>, Волге посвящено немало поэтических и эпистолярных строк.</a:t>
            </a:r>
          </a:p>
          <a:p>
            <a:pPr>
              <a:buNone/>
            </a:pPr>
            <a:r>
              <a:rPr lang="ru-RU" dirty="0" smtClean="0"/>
              <a:t>	Н. М. Карамзин во многом способствовал просвещению </a:t>
            </a:r>
            <a:r>
              <a:rPr lang="ru-RU" dirty="0" err="1" smtClean="0"/>
              <a:t>симбирской</a:t>
            </a:r>
            <a:r>
              <a:rPr lang="ru-RU" dirty="0" smtClean="0"/>
              <a:t> земли. На протяжении трёх десятилетий он высылал брату в Симбирск наиболее интересные книги, газеты и журналы на русском, французском, немецком языках. Через В. М. Карамзина в Симбирске проводилась подписка на журналы и альманахи, издаваемые писателем. В каждой усадебной библиотеке </a:t>
            </a:r>
            <a:r>
              <a:rPr lang="ru-RU" dirty="0" err="1" smtClean="0"/>
              <a:t>симбирских</a:t>
            </a:r>
            <a:r>
              <a:rPr lang="ru-RU" dirty="0" smtClean="0"/>
              <a:t> дворян присутствовали книги Н. М. Карамзина</a:t>
            </a:r>
          </a:p>
          <a:p>
            <a:endParaRPr lang="ru-RU" dirty="0"/>
          </a:p>
        </p:txBody>
      </p:sp>
      <p:pic>
        <p:nvPicPr>
          <p:cNvPr id="4" name="Picture 2" descr="C:\Documents and Settings\User\Рабочий стол\рамка85.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ru-RU" sz="3200" dirty="0" smtClean="0">
                <a:solidFill>
                  <a:schemeClr val="accent2">
                    <a:lumMod val="75000"/>
                  </a:schemeClr>
                </a:solidFill>
              </a:rPr>
              <a:t>Стихотворное посвящение великой русской реке - Волге</a:t>
            </a:r>
            <a:endParaRPr lang="ru-RU" sz="3200" dirty="0">
              <a:solidFill>
                <a:schemeClr val="accent2">
                  <a:lumMod val="75000"/>
                </a:schemeClr>
              </a:solidFill>
            </a:endParaRPr>
          </a:p>
        </p:txBody>
      </p:sp>
      <p:sp>
        <p:nvSpPr>
          <p:cNvPr id="6" name="Содержимое 5"/>
          <p:cNvSpPr>
            <a:spLocks noGrp="1"/>
          </p:cNvSpPr>
          <p:nvPr>
            <p:ph sz="half" idx="1"/>
          </p:nvPr>
        </p:nvSpPr>
        <p:spPr>
          <a:xfrm>
            <a:off x="457200" y="1600200"/>
            <a:ext cx="3970784" cy="4525963"/>
          </a:xfrm>
        </p:spPr>
        <p:txBody>
          <a:bodyPr>
            <a:noAutofit/>
          </a:bodyPr>
          <a:lstStyle/>
          <a:p>
            <a:pPr>
              <a:buNone/>
            </a:pPr>
            <a:r>
              <a:rPr lang="ru-RU" sz="2400" i="1" dirty="0" smtClean="0"/>
              <a:t>Река священнейшая в мире,</a:t>
            </a:r>
          </a:p>
          <a:p>
            <a:pPr>
              <a:buNone/>
            </a:pPr>
            <a:r>
              <a:rPr lang="ru-RU" sz="2400" i="1" dirty="0" smtClean="0"/>
              <a:t>Кристальных вод царица, мать!</a:t>
            </a:r>
          </a:p>
          <a:p>
            <a:pPr>
              <a:buNone/>
            </a:pPr>
            <a:r>
              <a:rPr lang="ru-RU" sz="2400" i="1" dirty="0" smtClean="0"/>
              <a:t>Дерзну ли я на слабой лире</a:t>
            </a:r>
          </a:p>
          <a:p>
            <a:pPr>
              <a:buNone/>
            </a:pPr>
            <a:r>
              <a:rPr lang="ru-RU" sz="2400" i="1" dirty="0" smtClean="0"/>
              <a:t>Тебя, о Волга! величать,</a:t>
            </a:r>
          </a:p>
          <a:p>
            <a:pPr>
              <a:buNone/>
            </a:pPr>
            <a:r>
              <a:rPr lang="ru-RU" sz="2400" i="1" dirty="0" smtClean="0"/>
              <a:t>Богиней песни вдохновенный,</a:t>
            </a:r>
          </a:p>
          <a:p>
            <a:pPr>
              <a:buNone/>
            </a:pPr>
            <a:r>
              <a:rPr lang="ru-RU" sz="2400" i="1" dirty="0" smtClean="0"/>
              <a:t>Твоею славой удивленный?</a:t>
            </a:r>
          </a:p>
          <a:p>
            <a:pPr>
              <a:buNone/>
            </a:pPr>
            <a:r>
              <a:rPr lang="ru-RU" sz="2400" i="1" dirty="0" smtClean="0"/>
              <a:t>Дерзну ль игрою струн </a:t>
            </a:r>
          </a:p>
          <a:p>
            <a:pPr>
              <a:buNone/>
            </a:pPr>
            <a:r>
              <a:rPr lang="ru-RU" sz="2400" i="1" dirty="0" smtClean="0"/>
              <a:t>       моих,</a:t>
            </a:r>
          </a:p>
          <a:p>
            <a:pPr>
              <a:buNone/>
            </a:pPr>
            <a:endParaRPr lang="ru-RU" sz="2000" dirty="0" smtClean="0"/>
          </a:p>
        </p:txBody>
      </p:sp>
      <p:sp>
        <p:nvSpPr>
          <p:cNvPr id="8" name="Содержимое 7"/>
          <p:cNvSpPr>
            <a:spLocks noGrp="1"/>
          </p:cNvSpPr>
          <p:nvPr>
            <p:ph sz="half" idx="2"/>
          </p:nvPr>
        </p:nvSpPr>
        <p:spPr>
          <a:xfrm>
            <a:off x="4644008" y="1600200"/>
            <a:ext cx="4042792" cy="4525963"/>
          </a:xfrm>
        </p:spPr>
        <p:txBody>
          <a:bodyPr>
            <a:normAutofit fontScale="85000" lnSpcReduction="10000"/>
          </a:bodyPr>
          <a:lstStyle/>
          <a:p>
            <a:pPr>
              <a:buNone/>
            </a:pPr>
            <a:r>
              <a:rPr lang="ru-RU" sz="2800" i="1" dirty="0" smtClean="0"/>
              <a:t>Под шумом гордых волн твоих -</a:t>
            </a:r>
          </a:p>
          <a:p>
            <a:pPr>
              <a:buNone/>
            </a:pPr>
            <a:r>
              <a:rPr lang="ru-RU" sz="2800" i="1" dirty="0" smtClean="0"/>
              <a:t>Их тонкой пеней орошаясь,</a:t>
            </a:r>
          </a:p>
          <a:p>
            <a:pPr>
              <a:buNone/>
            </a:pPr>
            <a:r>
              <a:rPr lang="ru-RU" sz="2800" i="1" dirty="0" smtClean="0"/>
              <a:t>Прохладой в сердце освежаясь -</a:t>
            </a:r>
          </a:p>
          <a:p>
            <a:pPr>
              <a:buNone/>
            </a:pPr>
            <a:r>
              <a:rPr lang="ru-RU" sz="2800" i="1" dirty="0" smtClean="0"/>
              <a:t>Хвалить красу твоих брегов,</a:t>
            </a:r>
          </a:p>
          <a:p>
            <a:pPr>
              <a:buNone/>
            </a:pPr>
            <a:r>
              <a:rPr lang="ru-RU" sz="2800" i="1" dirty="0" smtClean="0"/>
              <a:t>Где грады, веси процветают,</a:t>
            </a:r>
          </a:p>
          <a:p>
            <a:pPr>
              <a:buNone/>
            </a:pPr>
            <a:r>
              <a:rPr lang="ru-RU" sz="2800" i="1" dirty="0" smtClean="0"/>
              <a:t>Поля волнистые сияют</a:t>
            </a:r>
          </a:p>
          <a:p>
            <a:pPr>
              <a:buNone/>
            </a:pPr>
            <a:r>
              <a:rPr lang="ru-RU" sz="2800" i="1" dirty="0" smtClean="0"/>
              <a:t>Под </a:t>
            </a:r>
            <a:r>
              <a:rPr lang="ru-RU" sz="2800" i="1" dirty="0" err="1" smtClean="0"/>
              <a:t>тению</a:t>
            </a:r>
            <a:r>
              <a:rPr lang="ru-RU" sz="2800" i="1" dirty="0" smtClean="0"/>
              <a:t> густых лесов…</a:t>
            </a:r>
            <a:endParaRPr lang="ru-RU" i="1" dirty="0"/>
          </a:p>
        </p:txBody>
      </p:sp>
      <p:pic>
        <p:nvPicPr>
          <p:cNvPr id="9" name="Picture 2" descr="C:\Documents and Settings\User\Рабочий стол\рамка85.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122912" cy="1143000"/>
          </a:xfrm>
        </p:spPr>
        <p:txBody>
          <a:bodyPr>
            <a:normAutofit/>
          </a:bodyPr>
          <a:lstStyle/>
          <a:p>
            <a:r>
              <a:rPr lang="ru-RU" sz="3200" dirty="0" smtClean="0">
                <a:solidFill>
                  <a:srgbClr val="CC9900"/>
                </a:solidFill>
              </a:rPr>
              <a:t>Память о великом земляке</a:t>
            </a:r>
            <a:endParaRPr lang="ru-RU" sz="3200" dirty="0">
              <a:solidFill>
                <a:srgbClr val="CC9900"/>
              </a:solidFill>
            </a:endParaRPr>
          </a:p>
        </p:txBody>
      </p:sp>
      <p:sp>
        <p:nvSpPr>
          <p:cNvPr id="3" name="Содержимое 2"/>
          <p:cNvSpPr>
            <a:spLocks noGrp="1"/>
          </p:cNvSpPr>
          <p:nvPr>
            <p:ph sz="half" idx="1"/>
          </p:nvPr>
        </p:nvSpPr>
        <p:spPr>
          <a:xfrm>
            <a:off x="251520" y="1412776"/>
            <a:ext cx="5184576" cy="4713387"/>
          </a:xfrm>
        </p:spPr>
        <p:txBody>
          <a:bodyPr>
            <a:normAutofit fontScale="70000" lnSpcReduction="20000"/>
          </a:bodyPr>
          <a:lstStyle/>
          <a:p>
            <a:pPr>
              <a:buNone/>
            </a:pPr>
            <a:r>
              <a:rPr lang="ru-RU" dirty="0" smtClean="0"/>
              <a:t>	</a:t>
            </a:r>
            <a:r>
              <a:rPr lang="ru-RU" sz="3100" dirty="0" smtClean="0"/>
              <a:t>Земляки с большим уважением относились к личности Н. М. Карамзина и его творчеству. В декабре 1825 г. Собрание </a:t>
            </a:r>
            <a:r>
              <a:rPr lang="ru-RU" sz="3100" dirty="0" err="1" smtClean="0"/>
              <a:t>симбирских</a:t>
            </a:r>
            <a:r>
              <a:rPr lang="ru-RU" sz="3100" dirty="0" smtClean="0"/>
              <a:t> дворян решило в знак уважения заслуг историографа установить в зале Собрания портрет Н.М. Карамзина. В 1845 г. в Симбирске был открыт памятник Н. М. Карамзину. Средства на памятник были собраны по всероссийской подписке, наиболее значительный вклад сделали </a:t>
            </a:r>
            <a:r>
              <a:rPr lang="ru-RU" sz="3100" dirty="0" err="1" smtClean="0"/>
              <a:t>симбиряне</a:t>
            </a:r>
            <a:r>
              <a:rPr lang="ru-RU" sz="3100" dirty="0" smtClean="0"/>
              <a:t>. В 1866 г. около памятника был заложен </a:t>
            </a:r>
            <a:r>
              <a:rPr lang="ru-RU" sz="3100" dirty="0" err="1" smtClean="0"/>
              <a:t>Карамзинский</a:t>
            </a:r>
            <a:r>
              <a:rPr lang="ru-RU" sz="3100" dirty="0" smtClean="0"/>
              <a:t> сквер, ныне – охраняемый памятник природы регионального значения.</a:t>
            </a:r>
          </a:p>
          <a:p>
            <a:pPr>
              <a:buNone/>
            </a:pPr>
            <a:endParaRPr lang="ru-RU" dirty="0"/>
          </a:p>
        </p:txBody>
      </p:sp>
      <p:pic>
        <p:nvPicPr>
          <p:cNvPr id="5" name="Picture 2" descr="https://upload.wikimedia.org/wikipedia/commons/thumb/4/47/Monument_Karamzin.jpg/250px-Monument_Karamzin.jpg">
            <a:hlinkClick r:id="rId2"/>
          </p:cNvPr>
          <p:cNvPicPr>
            <a:picLocks noGrp="1" noChangeAspect="1" noChangeArrowheads="1"/>
          </p:cNvPicPr>
          <p:nvPr>
            <p:ph sz="half" idx="2"/>
          </p:nvPr>
        </p:nvPicPr>
        <p:blipFill>
          <a:blip r:embed="rId3" cstate="print"/>
          <a:srcRect/>
          <a:stretch>
            <a:fillRect/>
          </a:stretch>
        </p:blipFill>
        <p:spPr bwMode="auto">
          <a:xfrm>
            <a:off x="5508104" y="2348880"/>
            <a:ext cx="3175000" cy="4229100"/>
          </a:xfrm>
          <a:prstGeom prst="rect">
            <a:avLst/>
          </a:prstGeom>
          <a:noFill/>
        </p:spPr>
      </p:pic>
      <p:pic>
        <p:nvPicPr>
          <p:cNvPr id="6" name="Picture 4" descr="Monument Karamzin bust.jpg">
            <a:hlinkClick r:id="rId4"/>
          </p:cNvPr>
          <p:cNvPicPr>
            <a:picLocks noChangeAspect="1" noChangeArrowheads="1"/>
          </p:cNvPicPr>
          <p:nvPr/>
        </p:nvPicPr>
        <p:blipFill>
          <a:blip r:embed="rId5" cstate="print"/>
          <a:srcRect/>
          <a:stretch>
            <a:fillRect/>
          </a:stretch>
        </p:blipFill>
        <p:spPr bwMode="auto">
          <a:xfrm>
            <a:off x="5940152" y="260648"/>
            <a:ext cx="2223775" cy="2016224"/>
          </a:xfrm>
          <a:prstGeom prst="rect">
            <a:avLst/>
          </a:prstGeom>
          <a:noFill/>
        </p:spPr>
      </p:pic>
      <p:pic>
        <p:nvPicPr>
          <p:cNvPr id="7" name="Picture 2" descr="C:\Documents and Settings\User\Рабочий стол\рамка85.png"/>
          <p:cNvPicPr>
            <a:picLocks noChangeAspect="1" noChangeArrowheads="1"/>
          </p:cNvPicPr>
          <p:nvPr/>
        </p:nvPicPr>
        <p:blipFill>
          <a:blip r:embed="rId6"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91264" cy="1498178"/>
          </a:xfrm>
        </p:spPr>
        <p:txBody>
          <a:bodyPr>
            <a:normAutofit/>
          </a:bodyPr>
          <a:lstStyle/>
          <a:p>
            <a:r>
              <a:rPr lang="ru-RU" sz="2800" dirty="0" smtClean="0">
                <a:solidFill>
                  <a:schemeClr val="accent2">
                    <a:lumMod val="75000"/>
                  </a:schemeClr>
                </a:solidFill>
              </a:rPr>
              <a:t>Москва – город, который он любил </a:t>
            </a:r>
            <a:br>
              <a:rPr lang="ru-RU" sz="2800" dirty="0" smtClean="0">
                <a:solidFill>
                  <a:schemeClr val="accent2">
                    <a:lumMod val="75000"/>
                  </a:schemeClr>
                </a:solidFill>
              </a:rPr>
            </a:br>
            <a:r>
              <a:rPr lang="ru-RU" sz="2800" dirty="0" smtClean="0">
                <a:solidFill>
                  <a:schemeClr val="accent2">
                    <a:lumMod val="75000"/>
                  </a:schemeClr>
                </a:solidFill>
              </a:rPr>
              <a:t>всем сердцем</a:t>
            </a:r>
            <a:endParaRPr lang="ru-RU" sz="2800" dirty="0">
              <a:solidFill>
                <a:schemeClr val="accent2">
                  <a:lumMod val="75000"/>
                </a:schemeClr>
              </a:solidFill>
            </a:endParaRPr>
          </a:p>
        </p:txBody>
      </p:sp>
      <p:sp>
        <p:nvSpPr>
          <p:cNvPr id="6" name="Прямоугольник 5"/>
          <p:cNvSpPr/>
          <p:nvPr/>
        </p:nvSpPr>
        <p:spPr>
          <a:xfrm>
            <a:off x="395536" y="1628800"/>
            <a:ext cx="4896544" cy="4154984"/>
          </a:xfrm>
          <a:prstGeom prst="rect">
            <a:avLst/>
          </a:prstGeom>
        </p:spPr>
        <p:txBody>
          <a:bodyPr wrap="square">
            <a:spAutoFit/>
          </a:bodyPr>
          <a:lstStyle/>
          <a:p>
            <a:r>
              <a:rPr lang="ru-RU" sz="2400" dirty="0" smtClean="0"/>
              <a:t>Отец отдал Николая Карамзина учиться в частный московский пансион профессора Московского университета И. И. </a:t>
            </a:r>
            <a:r>
              <a:rPr lang="ru-RU" sz="2400" dirty="0" err="1" smtClean="0"/>
              <a:t>Шадена</a:t>
            </a:r>
            <a:r>
              <a:rPr lang="ru-RU" sz="2400" dirty="0" smtClean="0"/>
              <a:t> (1778), где Карамзин изучал литературу, историю, философию, поэтику, иностранные языки. Одновременно (с 1780 по 1783) Н. М. Карамзин посещал лекции в Московском университете.</a:t>
            </a:r>
          </a:p>
          <a:p>
            <a:endParaRPr lang="ru-RU" sz="2400" dirty="0"/>
          </a:p>
        </p:txBody>
      </p:sp>
      <p:pic>
        <p:nvPicPr>
          <p:cNvPr id="1026" name="Picture 2" descr="http://sch1106uz.mskobr.ru/images/tgYjv9Pj0uk.jpg"/>
          <p:cNvPicPr>
            <a:picLocks noChangeAspect="1" noChangeArrowheads="1"/>
          </p:cNvPicPr>
          <p:nvPr/>
        </p:nvPicPr>
        <p:blipFill>
          <a:blip r:embed="rId2" cstate="print"/>
          <a:srcRect l="2065" t="4377" r="9294" b="6617"/>
          <a:stretch>
            <a:fillRect/>
          </a:stretch>
        </p:blipFill>
        <p:spPr bwMode="auto">
          <a:xfrm>
            <a:off x="5292080" y="1844824"/>
            <a:ext cx="3600400" cy="2711412"/>
          </a:xfrm>
          <a:prstGeom prst="rect">
            <a:avLst/>
          </a:prstGeom>
          <a:noFill/>
        </p:spPr>
      </p:pic>
      <p:pic>
        <p:nvPicPr>
          <p:cNvPr id="10" name="Picture 2" descr="C:\Documents and Settings\User\Рабочий стол\рамка85.pn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782</TotalTime>
  <Words>593</Words>
  <Application>Microsoft Office PowerPoint</Application>
  <PresentationFormat>Экран (4:3)</PresentationFormat>
  <Paragraphs>119</Paragraphs>
  <Slides>32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Апекс</vt:lpstr>
      <vt:lpstr>Н.М.КАРАМЗИН – ПИСАТЕЛЬ, историк, патриот</vt:lpstr>
      <vt:lpstr>Обоснование выбора темы</vt:lpstr>
      <vt:lpstr>Презентация PowerPoint</vt:lpstr>
      <vt:lpstr>Карамзины</vt:lpstr>
      <vt:lpstr>Родной Симбирск</vt:lpstr>
      <vt:lpstr>Связь с малой родиной</vt:lpstr>
      <vt:lpstr>Стихотворное посвящение великой русской реке - Волге</vt:lpstr>
      <vt:lpstr>Память о великом земляке</vt:lpstr>
      <vt:lpstr>Москва – город, который он любил  всем сердцем</vt:lpstr>
      <vt:lpstr>Служба в  Преображенском полку</vt:lpstr>
      <vt:lpstr>Выбор  пути</vt:lpstr>
      <vt:lpstr>Русский душою</vt:lpstr>
      <vt:lpstr>Журналистика</vt:lpstr>
      <vt:lpstr>Глава сентиментализма в России</vt:lpstr>
      <vt:lpstr>Переводчик и гуманист</vt:lpstr>
      <vt:lpstr>Карамзин - патриот</vt:lpstr>
      <vt:lpstr>Сохранившиеся дома в Москве, связанные с именем Н.М.Карамзина</vt:lpstr>
      <vt:lpstr>Презентация PowerPoint</vt:lpstr>
      <vt:lpstr>Презентация PowerPoint</vt:lpstr>
      <vt:lpstr>Исто рио- граф</vt:lpstr>
      <vt:lpstr>«История государства Российского»</vt:lpstr>
      <vt:lpstr>Усадьба князя А. И. Вяземского Остафьево (современный адрес: Москва, поселение Рязановское, село Остафьево)</vt:lpstr>
      <vt:lpstr>12-ть томов, подаривших россиянам их Историю </vt:lpstr>
      <vt:lpstr>Презентация PowerPoint</vt:lpstr>
      <vt:lpstr>Презентация PowerPoint</vt:lpstr>
      <vt:lpstr>Реформатор русского языка</vt:lpstr>
      <vt:lpstr>Усадьба князя А. И. Вяземского Остафьево (современный адрес: Москва, поселение Рязановское, село Остафьево)</vt:lpstr>
      <vt:lpstr>Общественный  деятель</vt:lpstr>
      <vt:lpstr>Благодарность потомков</vt:lpstr>
      <vt:lpstr>Уважая славное прошлое и учитывая его уроки, строить светлое будущее</vt:lpstr>
      <vt:lpstr>Источники информации</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Библиотека</cp:lastModifiedBy>
  <cp:revision>131</cp:revision>
  <dcterms:modified xsi:type="dcterms:W3CDTF">2020-12-24T11:23:26Z</dcterms:modified>
</cp:coreProperties>
</file>