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6" r:id="rId4"/>
    <p:sldId id="301" r:id="rId5"/>
    <p:sldId id="304" r:id="rId6"/>
    <p:sldId id="262" r:id="rId7"/>
    <p:sldId id="302" r:id="rId8"/>
    <p:sldId id="261" r:id="rId9"/>
    <p:sldId id="265" r:id="rId10"/>
    <p:sldId id="260" r:id="rId11"/>
    <p:sldId id="311" r:id="rId12"/>
    <p:sldId id="314" r:id="rId13"/>
    <p:sldId id="315" r:id="rId14"/>
    <p:sldId id="316" r:id="rId15"/>
    <p:sldId id="312" r:id="rId16"/>
    <p:sldId id="313" r:id="rId17"/>
    <p:sldId id="267" r:id="rId18"/>
    <p:sldId id="317" r:id="rId19"/>
    <p:sldId id="264" r:id="rId20"/>
    <p:sldId id="269" r:id="rId21"/>
    <p:sldId id="323" r:id="rId22"/>
    <p:sldId id="318" r:id="rId23"/>
    <p:sldId id="319" r:id="rId24"/>
    <p:sldId id="320" r:id="rId25"/>
    <p:sldId id="321" r:id="rId26"/>
    <p:sldId id="322" r:id="rId27"/>
    <p:sldId id="263" r:id="rId28"/>
    <p:sldId id="270" r:id="rId29"/>
    <p:sldId id="268" r:id="rId30"/>
    <p:sldId id="276" r:id="rId31"/>
    <p:sldId id="271" r:id="rId32"/>
    <p:sldId id="277" r:id="rId33"/>
    <p:sldId id="275" r:id="rId34"/>
    <p:sldId id="279" r:id="rId35"/>
    <p:sldId id="283" r:id="rId36"/>
    <p:sldId id="273" r:id="rId37"/>
    <p:sldId id="274" r:id="rId38"/>
    <p:sldId id="272" r:id="rId39"/>
    <p:sldId id="284" r:id="rId40"/>
    <p:sldId id="287" r:id="rId41"/>
    <p:sldId id="305" r:id="rId42"/>
    <p:sldId id="290" r:id="rId43"/>
    <p:sldId id="288" r:id="rId44"/>
    <p:sldId id="298" r:id="rId45"/>
    <p:sldId id="289" r:id="rId46"/>
    <p:sldId id="294" r:id="rId47"/>
    <p:sldId id="292" r:id="rId48"/>
    <p:sldId id="293" r:id="rId49"/>
    <p:sldId id="291" r:id="rId50"/>
    <p:sldId id="308" r:id="rId51"/>
    <p:sldId id="307" r:id="rId52"/>
    <p:sldId id="309" r:id="rId53"/>
    <p:sldId id="296" r:id="rId54"/>
    <p:sldId id="310" r:id="rId55"/>
    <p:sldId id="299" r:id="rId56"/>
    <p:sldId id="295" r:id="rId57"/>
    <p:sldId id="280" r:id="rId58"/>
    <p:sldId id="300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D1E1B"/>
    <a:srgbClr val="993300"/>
    <a:srgbClr val="BE2824"/>
    <a:srgbClr val="F90B05"/>
    <a:srgbClr val="740000"/>
    <a:srgbClr val="BC08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te4estvo.ru/uploads/1396442953_10.82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u.wikipedia.org/wiki/%D0%A4%D0%B0%D0%B9%D0%BB:Bateson2_(cropped)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7/Vavilovs_office_(3420451719)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2%D1%81%D0%B5%D1%80%D0%BE%D1%81%D1%81%D0%B8%D0%B9%D1%81%D0%BA%D0%B8%D0%B9_%D0%B8%D0%BD%D1%81%D1%82%D0%B8%D1%82%D1%83%D1%82_%D1%80%D0%B0%D1%81%D1%82%D0%B5%D0%BD%D0%B8%D0%B5%D0%B2%D0%BE%D0%B4%D1%81%D1%82%D0%B2%D0%B0_%D0%B8%D0%BC._%D0%9D._%D0%98._%D0%92%D0%B0%D0%B2%D0%B8%D0%BB%D0%BE%D0%B2%D0%B0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9/98/Maize_diversity_in_Vavilovs_office_(3421259242)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0/0e/Vavilovs_notebooks_(3421294520)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2/24/Vavilov_family2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0/0e/Vavilovs_notebooks_(3421294520)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BD%D1%81%D1%82%D0%B8%D1%82%D1%83%D1%82_%D0%BE%D0%B1%D1%89%D0%B5%D0%B9_%D0%B3%D0%B5%D0%BD%D0%B5%D1%82%D0%B8%D0%BA%D0%B8_%D0%B8%D0%BC%D0%B5%D0%BD%D0%B8_%D0%9D._%D0%98._%D0%92%D0%B0%D0%B2%D0%B8%D0%BB%D0%BE%D0%B2%D0%B0_%D0%A0%D0%90%D0%9D" TargetMode="External"/><Relationship Id="rId3" Type="http://schemas.openxmlformats.org/officeDocument/2006/relationships/hyperlink" Target="https://ru.wikipedia.org/wiki/%D0%92%D0%B0%D0%B2%D0%B8%D0%BB%D0%BE%D0%B2%D0%BE_(%D0%94%D0%B0%D0%B3%D0%B5%D1%81%D1%82%D0%B0%D0%BD)" TargetMode="External"/><Relationship Id="rId7" Type="http://schemas.openxmlformats.org/officeDocument/2006/relationships/hyperlink" Target="https://ru.wikipedia.org/wiki/%D0%97%D0%BE%D0%BB%D0%BE%D1%82%D0%B0%D1%8F_%D0%BC%D0%B5%D0%B4%D0%B0%D0%BB%D1%8C_%D0%B8%D0%BC%D0%B5%D0%BD%D0%B8_%D0%9D._%D0%98._%D0%92%D0%B0%D0%B2%D0%B8%D0%BB%D0%BE%D0%B2%D0%B0" TargetMode="External"/><Relationship Id="rId2" Type="http://schemas.openxmlformats.org/officeDocument/2006/relationships/hyperlink" Target="https://ru.wikipedia.org/wiki/%D0%A3%D0%BB%D0%B8%D1%86%D0%B0_%D0%92%D0%B0%D0%B2%D0%B8%D0%BB%D0%BE%D0%B2%D0%B0_(%D0%A1%D0%B0%D1%80%D0%B0%D1%82%D0%BE%D0%B2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1%81%D0%B5%D1%81%D0%BE%D1%8E%D0%B7%D0%BD%D0%BE%D0%B5_%D0%BE%D0%B1%D1%89%D0%B5%D1%81%D1%82%D0%B2%D0%BE_%D0%B3%D0%B5%D0%BD%D0%B5%D1%82%D0%B8%D0%BA%D0%BE%D0%B2_%D0%B8_%D1%81%D0%B5%D0%BB%D0%B5%D0%BA%D1%86%D0%B8%D0%BE%D0%BD%D0%B5%D1%80%D0%BE%D0%B2" TargetMode="External"/><Relationship Id="rId11" Type="http://schemas.openxmlformats.org/officeDocument/2006/relationships/hyperlink" Target="https://ru.wikipedia.org/wiki/%D0%A3%D0%BB%D0%B8%D1%86%D0%B0_%D0%92%D0%B0%D0%B2%D0%B8%D0%BB%D0%BE%D0%B2%D1%8B%D1%85_(%D0%A1%D0%B0%D0%BD%D0%BA%D1%82-%D0%9F%D0%B5%D1%82%D0%B5%D1%80%D0%B1%D1%83%D1%80%D0%B3)" TargetMode="External"/><Relationship Id="rId5" Type="http://schemas.openxmlformats.org/officeDocument/2006/relationships/hyperlink" Target="https://ru.wikipedia.org/wiki/%D0%92%D1%81%D0%B5%D1%80%D0%BE%D1%81%D1%81%D0%B8%D0%B9%D1%81%D0%BA%D0%B8%D0%B9_%D0%B8%D0%BD%D1%81%D1%82%D0%B8%D1%82%D1%83%D1%82_%D1%80%D0%B0%D1%81%D1%82%D0%B5%D0%BD%D0%B8%D0%B5%D0%B2%D0%BE%D0%B4%D1%81%D1%82%D0%B2%D0%B0_%D0%B8%D0%BC%D0%B5%D0%BD%D0%B8_%D0%9D._%D0%98._%D0%92%D0%B0%D0%B2%D0%B8%D0%BB%D0%BE%D0%B2%D0%B0" TargetMode="External"/><Relationship Id="rId10" Type="http://schemas.openxmlformats.org/officeDocument/2006/relationships/hyperlink" Target="https://ru.wikipedia.org/wiki/%D0%A1%D0%B0%D1%80%D0%B0%D1%82%D0%BE%D0%B2%D1%81%D0%BA%D0%B8%D0%B9_%D0%B3%D0%BE%D1%81%D1%83%D0%B4%D0%B0%D1%80%D1%81%D1%82%D0%B2%D0%B5%D0%BD%D0%BD%D1%8B%D0%B9_%D0%B0%D0%B3%D1%80%D0%B0%D1%80%D0%BD%D1%8B%D0%B9_%D1%83%D0%BD%D0%B8%D0%B2%D0%B5%D1%80%D1%81%D0%B8%D1%82%D0%B5%D1%82" TargetMode="External"/><Relationship Id="rId4" Type="http://schemas.openxmlformats.org/officeDocument/2006/relationships/hyperlink" Target="https://ru.wikipedia.org/wiki/%D0%92%D0%B0%D0%B2%D0%B8%D0%BB%D0%BE%D0%B2%D1%81%D0%BA%D0%BE%D0%B5_%D0%BE%D0%B1%D1%89%D0%B5%D1%81%D1%82%D0%B2%D0%BE_%D0%B3%D0%B5%D0%BD%D0%B5%D1%82%D0%B8%D0%BA%D0%BE%D0%B2_%D0%B8_%D1%81%D0%B5%D0%BB%D0%B5%D0%BA%D1%86%D0%B8%D0%BE%D0%BD%D0%B5%D1%80%D0%BE%D0%B2" TargetMode="External"/><Relationship Id="rId9" Type="http://schemas.openxmlformats.org/officeDocument/2006/relationships/hyperlink" Target="https://ru.wikipedia.org/wiki/%D0%9A%D0%BE%D0%BB%D0%BB%D0%B5%D0%BA%D1%86%D0%B8%D1%8F_%D1%81%D0%B5%D0%BC%D1%8F%D0%BD_%D1%80%D0%B0%D1%81%D1%82%D0%B5%D0%BD%D0%B8%D0%B9_%D0%92%D0%98%D0%A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E%D0%9D%D0%95%D0%A1%D0%9A%D0%9E" TargetMode="External"/><Relationship Id="rId2" Type="http://schemas.openxmlformats.org/officeDocument/2006/relationships/hyperlink" Target="https://ru.wikipedia.org/wiki/1987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B%D1%83%D0%B6%D0%B5%D0%B1%D0%BD%D0%B0%D1%8F:%D0%98%D1%81%D1%82%D0%BE%D1%87%D0%BD%D0%B8%D0%BA%D0%B8_%D0%BA%D0%BD%D0%B8%D0%B3/9780691610061" TargetMode="External"/><Relationship Id="rId5" Type="http://schemas.openxmlformats.org/officeDocument/2006/relationships/hyperlink" Target="https://ru.wikipedia.org/wiki/%D0%90%D1%8D%D1%80%D0%BE%D1%84%D0%BB%D0%BE%D1%82" TargetMode="External"/><Relationship Id="rId4" Type="http://schemas.openxmlformats.org/officeDocument/2006/relationships/hyperlink" Target="https://ru.wikipedia.org/wiki/Airbus_A321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9/98/Maize_diversity_in_Vavilovs_office_(3421259242)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rgo.ru/ru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ru.wikipedia.org/wiki/%D0%A4%D0%B0%D0%B9%D0%BB:Potato_sprouts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ru.wikipedia.org/wiki/%D0%A4%D0%B0%D0%B9%D0%BB:Nikolai_Vavilov_NYWTS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ru.wikipedia.org/wiki/%D0%A4%D0%B0%D0%B9%D0%BB:391_Triticums_L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ru.wikipedia.org/wiki/%D0%A4%D0%B0%D0%B9%D0%BB:The_travels_of_Vavilov_(3421294702)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pedia.org/wiki/%D0%A4%D0%B0%D0%B9%D0%BB:Ivan_Vavilov.jpg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megabook.ru/article/%d0%9b%d1%8b%d1%81%d0%b5%d0%bd%d0%ba%d0%be%20%d0%a2%d1%80%d0%be%d1%84%d0%b8%d0%bc%20%d0%94%d0%b5%d0%bd%d0%b8%d1%81%d0%be%d0%b2%d0%b8%d1%87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ote4estvo.ru/uploads/1396443251_3b3bb0d38e8775b43b1c5ea3470def19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megabook.ru/article/%d0%9a%d0%be%d0%bb%d1%8c%d1%86%d0%be%d0%b2%20%d0%9d%d0%b8%d0%ba%d0%be%d0%bb%d0%b0%d0%b9%20%d0%9a%d0%be%d0%bd%d1%81%d1%82%d0%b0%d0%bd%d1%82%d0%b8%d0%bd%d0%be%d0%b2%d0%b8%d1%87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ru-people.inrus.info/usfil/photo/174-7171.jp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sgau.ru/files/pages/6350/1398232038general_pages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ru.wikipedia.org/wiki/%D0%A4%D0%B0%D0%B9%D0%BB:%D0%A1%D0%B0%D1%80%D0%B0%D1%82%D0%BE%D0%B2_%D0%BF%D0%B0%D0%BC%D1%8F%D1%82%D0%BD%D0%B8%D0%BA_%D0%92%D0%B0%D0%B2%D0%B8%D0%BB%D0%BE%D0%B2%D1%83.jpg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sgau.ru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javascript:%20void(0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javascript:%20void(0)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javascript:%20void(0)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s://ru.wikipedia.org/wiki/%D0%A4%D0%B0%D0%B9%D0%BB:2015-Vavilovs-plate-Moscow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javascript:%20void(0)" TargetMode="External"/><Relationship Id="rId2" Type="http://schemas.openxmlformats.org/officeDocument/2006/relationships/hyperlink" Target="http://megabook.ru/article/%d0%9f%d1%80%d1%8f%d0%bd%d0%b8%d1%88%d0%bd%d0%b8%d0%ba%d0%be%d0%b2%20%d0%94%d0%bc%d0%b8%d1%82%d1%80%d0%b8%d0%b9%20%d0%9d%d0%b8%d0%ba%d0%be%d0%bb%d0%b0%d0%b5%d0%b2%d0%b8%d1%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484784"/>
            <a:ext cx="4968552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НИКОЛАЙ ИВАНОВИЧ</a:t>
            </a:r>
            <a:br>
              <a:rPr lang="ru-RU" sz="54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ВАВИЛОВ</a:t>
            </a:r>
            <a:endParaRPr lang="ru-RU" sz="5400" b="1" dirty="0">
              <a:ln w="11430"/>
              <a:solidFill>
                <a:srgbClr val="99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869160"/>
            <a:ext cx="7632848" cy="13681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Автор работы</a:t>
            </a:r>
            <a:r>
              <a:rPr lang="ru-RU" sz="2400" smtClean="0">
                <a:solidFill>
                  <a:schemeClr val="tx1"/>
                </a:solidFill>
              </a:rPr>
              <a:t>: </a:t>
            </a:r>
            <a:r>
              <a:rPr lang="ru-RU" sz="2400" smtClean="0">
                <a:solidFill>
                  <a:schemeClr val="tx1"/>
                </a:solidFill>
              </a:rPr>
              <a:t>Хачпанова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Марина Витальевна,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зав.школьной библиотекой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МАОУ СОШ № 7 г. Балаково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2016 г.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Конкурс «Великие люди России» </a:t>
            </a:r>
            <a:endParaRPr lang="ru-RU" i="1" dirty="0"/>
          </a:p>
        </p:txBody>
      </p:sp>
      <p:pic>
        <p:nvPicPr>
          <p:cNvPr id="5" name="Picture 2" descr="Вавилов Николай Иванович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3" y="836712"/>
            <a:ext cx="248376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005464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Командировка в Европу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052736"/>
            <a:ext cx="5184576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 1913 году он был командирован в Англию, Францию и Германию для завершения образования. Большую часть командировки, прерванной в 1914 году началом Первой мировой войны, Вавилов провел в Англии, слушая лекции в Кембриджском университете и проводя экспериментальную работу по иммунитету растений в Мертоне, близ Лондона под руководством Уильяма </a:t>
            </a:r>
            <a:r>
              <a:rPr lang="ru-RU" dirty="0" err="1" smtClean="0"/>
              <a:t>Бэтсона</a:t>
            </a:r>
            <a:r>
              <a:rPr lang="ru-RU" dirty="0" smtClean="0"/>
              <a:t>, одного из основоположников генетики. Вавилов считал </a:t>
            </a:r>
            <a:r>
              <a:rPr lang="ru-RU" dirty="0" err="1" smtClean="0"/>
              <a:t>Бэтсона</a:t>
            </a:r>
            <a:r>
              <a:rPr lang="ru-RU" dirty="0" smtClean="0"/>
              <a:t> своим учителем. В Англии он несколько месяцев провел также в генетических лабораториях, в частности у известного генетика Р. </a:t>
            </a:r>
            <a:r>
              <a:rPr lang="ru-RU" dirty="0" err="1" smtClean="0"/>
              <a:t>Пеннета</a:t>
            </a:r>
            <a:r>
              <a:rPr lang="ru-RU" dirty="0" smtClean="0"/>
              <a:t>. Вернувшись в Москву, продолжил свою работу по иммунитету растений на селекционной станции Московского сельскохозяйственного института.</a:t>
            </a:r>
            <a:endParaRPr lang="ru-RU" dirty="0"/>
          </a:p>
        </p:txBody>
      </p:sp>
      <p:pic>
        <p:nvPicPr>
          <p:cNvPr id="53250" name="Picture 2" descr="Bateson2 (cropped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119239" cy="46496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5661248"/>
            <a:ext cx="1659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Уильям </a:t>
            </a:r>
            <a:r>
              <a:rPr lang="ru-RU" dirty="0" err="1" smtClean="0"/>
              <a:t>Бэтсон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80521" t="39000" r="2323" b="23594"/>
          <a:stretch>
            <a:fillRect/>
          </a:stretch>
        </p:blipFill>
        <p:spPr bwMode="auto">
          <a:xfrm>
            <a:off x="5508104" y="1916832"/>
            <a:ext cx="22322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Файл:Vavilovs office (3420451719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7620000" cy="571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Кабинет Николая Вавилова во </a:t>
            </a:r>
            <a:r>
              <a:rPr lang="ru-RU" dirty="0" smtClean="0">
                <a:hlinkClick r:id="rId5" action="ppaction://hlinkfile" tooltip="Всероссийский институт растениеводства им. Н. И. Вавилова"/>
              </a:rPr>
              <a:t>Всероссийском институте растениеводства</a:t>
            </a:r>
            <a:r>
              <a:rPr lang="ru-RU" dirty="0" smtClean="0"/>
              <a:t>. Фотография 2009 г.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026568" cy="892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6562" name="Picture 2" descr="Файл:Maize diversity in Vavilovs office (342125924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72816"/>
            <a:ext cx="4307632" cy="32307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5373216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Коллекция початков кукурузы в кабинете Николая Вавилова во Всероссийском институте растениеводства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314600" cy="1540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77200" t="40969" r="2323" b="12766"/>
          <a:stretch>
            <a:fillRect/>
          </a:stretch>
        </p:blipFill>
        <p:spPr bwMode="auto">
          <a:xfrm>
            <a:off x="6479704" y="0"/>
            <a:ext cx="26642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 l="12920" t="53937" r="64389" b="11610"/>
          <a:stretch>
            <a:fillRect/>
          </a:stretch>
        </p:blipFill>
        <p:spPr bwMode="auto">
          <a:xfrm>
            <a:off x="0" y="188640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/>
          <a:srcRect l="79880" t="45994" r="2881" b="23344"/>
          <a:stretch>
            <a:fillRect/>
          </a:stretch>
        </p:blipFill>
        <p:spPr bwMode="auto">
          <a:xfrm>
            <a:off x="3635896" y="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</a:rPr>
              <a:t>Награды</a:t>
            </a:r>
            <a:endParaRPr lang="ru-RU" b="1" dirty="0">
              <a:solidFill>
                <a:srgbClr val="99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052736"/>
            <a:ext cx="6995120" cy="507342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Российской академией наук была учреждена премия имени Н. И. Вавилова;</a:t>
            </a:r>
          </a:p>
          <a:p>
            <a:r>
              <a:rPr lang="ru-RU" dirty="0" smtClean="0"/>
              <a:t>ВАСХНИЛ учредил Золотую медаль имени Н. И. Вавилова;</a:t>
            </a:r>
          </a:p>
          <a:p>
            <a:r>
              <a:rPr lang="ru-RU" dirty="0" smtClean="0"/>
              <a:t>Академия Наук СССР учредила премию (1965) и золотую медаль (1968) имени Вавилова;</a:t>
            </a:r>
          </a:p>
          <a:p>
            <a:r>
              <a:rPr lang="ru-RU" dirty="0" smtClean="0"/>
              <a:t>РАЕН учредила Медаль Н. И. Вавилова «За вклад в развитие биологии и сельского хозяйства».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314600" cy="1756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4514" name="Picture 2" descr="Файл:Vavilovs notebooks (3421294520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27476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962672" cy="1612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5538" name="Picture 2" descr="Файл:Vavilov family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4752975" cy="353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Братья Николай (слева) и Сергей Вавиловы с матерью, Александрой Михайловной, 1915 г.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005464" cy="13681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D1E1B"/>
                </a:solidFill>
              </a:rPr>
              <a:t>Вавилов в Саратове. Закон гомологических рядов наследственной изменчивости</a:t>
            </a:r>
            <a:endParaRPr lang="ru-RU" sz="2800" dirty="0">
              <a:solidFill>
                <a:srgbClr val="8D1E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4896544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1917 году Вавилов был избран профессором агрономического факультета Саратовского университета, вскоре выделившегося в Саратовский сельскохозяйственный институт, где Николай Иванович стал заведовать кафедрой частного земледелия и селекции. В Саратове Вавилов развернул полевые исследования ряда сельскохозяйственных культур и закончил работу над монографией «Иммунитет растений к инфекционным заболеваниям», опубликованной в 1919 году, в которой обобщил свои исследования, выполненные ранее в Москве и в Англии.</a:t>
            </a:r>
            <a:endParaRPr lang="ru-RU" sz="2000" dirty="0"/>
          </a:p>
        </p:txBody>
      </p:sp>
      <p:pic>
        <p:nvPicPr>
          <p:cNvPr id="4" name="Picture 2" descr="Вавилов Николай Иванович (за чтением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060848"/>
            <a:ext cx="3175553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5733256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За чтением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D1E1B"/>
                </a:solidFill>
              </a:rPr>
              <a:t>Научные и образовательные организации</a:t>
            </a:r>
            <a:endParaRPr lang="ru-RU" sz="2800" b="1" dirty="0">
              <a:solidFill>
                <a:srgbClr val="8D1E1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268760"/>
            <a:ext cx="7344816" cy="54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1965 году, в период возрождения генетических исследований, было создано Всесоюзное общество генетиков и селекционеров им. Н. И. Вавилова. Под таким названием общество действовало до 1992 года, когда его преемником стало </a:t>
            </a:r>
            <a:r>
              <a:rPr lang="ru-RU" dirty="0" err="1" smtClean="0"/>
              <a:t>Вавиловское</a:t>
            </a:r>
            <a:r>
              <a:rPr lang="ru-RU" dirty="0" smtClean="0"/>
              <a:t> общество генетиков и селекционеров.</a:t>
            </a:r>
          </a:p>
          <a:p>
            <a:r>
              <a:rPr lang="ru-RU" dirty="0" smtClean="0"/>
              <a:t>В 1967 году</a:t>
            </a:r>
            <a:r>
              <a:rPr lang="ru-RU" baseline="30000" dirty="0" smtClean="0"/>
              <a:t> </a:t>
            </a:r>
            <a:r>
              <a:rPr lang="ru-RU" dirty="0" smtClean="0"/>
              <a:t>имя Николая Ивановича Вавилова было присвоено Всесоюзному научно-исследовательскому институту растениеводства (ныне Всероссийский институт растениеводства им. Н. И. Вавилова), которым он руководил с 1921 по 1940 год.</a:t>
            </a:r>
          </a:p>
          <a:p>
            <a:r>
              <a:rPr lang="ru-RU" dirty="0" smtClean="0"/>
              <a:t>В 1981 году имя Н. И. Вавилова было присвоено сельскохозяйственному институту в Саратове (ныне Саратовский государственный аграрный университет имени Н. И. Вавилова).</a:t>
            </a:r>
          </a:p>
          <a:p>
            <a:r>
              <a:rPr lang="ru-RU" dirty="0" smtClean="0"/>
              <a:t>В 1983 года имя Николая Вавилова было присвоено Институту общей генетики АН СССР (ныне Институт общей генетики имени Н. И. Вавилова РАН).</a:t>
            </a:r>
          </a:p>
          <a:p>
            <a:r>
              <a:rPr lang="ru-RU" dirty="0" smtClean="0"/>
              <a:t>В 2001 году имя Н. И. Вавилова было присвоено средней школе № 66, расположенной в посёлке Юбилейный Волжского района Саратова.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005464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Экспедиции в Поволжье 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Заволжье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720080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Саратове начала создаваться </a:t>
            </a:r>
            <a:r>
              <a:rPr lang="ru-RU" dirty="0" err="1" smtClean="0"/>
              <a:t>вавиловская</a:t>
            </a:r>
            <a:r>
              <a:rPr lang="ru-RU" dirty="0" smtClean="0"/>
              <a:t> школа исследователей ботаников-растениеводов-генетиков и селекционеров. Там же Вавилов организовал и провел экспедицию по обследованию видового и сортового состава полевых культур </a:t>
            </a:r>
            <a:r>
              <a:rPr lang="ru-RU" dirty="0" err="1" smtClean="0"/>
              <a:t>Юго-Востока</a:t>
            </a:r>
            <a:r>
              <a:rPr lang="ru-RU" dirty="0" smtClean="0"/>
              <a:t> Европейской части РСФСР — Поволжья и Заволжья. Результаты экспедиции были изложены в монографии «Полевые культуры </a:t>
            </a:r>
            <a:r>
              <a:rPr lang="ru-RU" dirty="0" err="1" smtClean="0"/>
              <a:t>Юго-Востока</a:t>
            </a:r>
            <a:r>
              <a:rPr lang="ru-RU" dirty="0" smtClean="0"/>
              <a:t>», изданной в 1922 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49480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D1E1B"/>
                </a:solidFill>
              </a:rPr>
              <a:t>Великий русский ботаник, растениевод, генетик, географ и организатор науки</a:t>
            </a:r>
            <a:endParaRPr lang="ru-RU" sz="2800" b="1" dirty="0">
              <a:solidFill>
                <a:srgbClr val="8D1E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68760"/>
            <a:ext cx="7416824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/>
              <a:t>Вави́лов</a:t>
            </a:r>
            <a:r>
              <a:rPr lang="ru-RU" sz="2000" dirty="0" smtClean="0"/>
              <a:t> Николай Иванович ((13 (25) ноября 1887, Москва — 26 января 1943, Саратов) — российский генетик, растениевод, географ, создатель учения о биологических основах селекции и центрах происхождения и разнообразия культурных растений, академик АН СССР и АН УССР (1929), академик и первый президент (1929-1935) ВАСХНИЛ. Брат С. И. Вавилова. </a:t>
            </a:r>
            <a:endParaRPr lang="ru-RU" sz="2000" dirty="0"/>
          </a:p>
        </p:txBody>
      </p:sp>
      <p:pic>
        <p:nvPicPr>
          <p:cNvPr id="4" name="Picture 2" descr="Файл:Vavilovs notebooks (3421294520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3429000"/>
            <a:ext cx="2496277" cy="18722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3284984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Собрал крупнейшую в мире мировую коллекцию семян культурных растений, заложил основы </a:t>
            </a:r>
            <a:r>
              <a:rPr lang="ru-RU" sz="2000" dirty="0" err="1" smtClean="0"/>
              <a:t>госсортоиспытания</a:t>
            </a:r>
            <a:r>
              <a:rPr lang="ru-RU" sz="2000" dirty="0" smtClean="0"/>
              <a:t> полевых культур. Обосновал учение об иммунитете растений, открыл закон гомологических рядов в наследственной изменчивости организмов (1920). Автор концепции </a:t>
            </a:r>
            <a:r>
              <a:rPr lang="ru-RU" sz="2000" dirty="0" err="1" smtClean="0"/>
              <a:t>линнеевского</a:t>
            </a:r>
            <a:r>
              <a:rPr lang="ru-RU" sz="2000" dirty="0" smtClean="0"/>
              <a:t> вида как системы (1930). Инициатор создания многих научно-исследовательских учреждений. Член ЦИК СССР (1926-1935), президент Всесоюзного географического общества (1931-1940). Премия им. В. И. Ленина (1926).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89440" cy="9409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D1E1B"/>
                </a:solidFill>
              </a:rPr>
              <a:t>Закон гомологических рядов</a:t>
            </a:r>
            <a:endParaRPr lang="ru-RU" sz="3200" b="1" dirty="0">
              <a:solidFill>
                <a:srgbClr val="8D1E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72008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На Всероссийском селекционном съезде в Саратове в 1920 году Вавилов выступил с докладом «Закон гомологических рядов в наследственной изменчивости». Согласно этому закону генетически близкие виды растений характеризуются параллельными и тождественными рядами признаков; тождество в рядах наследственной изменчивости проявляют и близкие роды и даже семейства. Закон вскрыл важную закономерность эволюции: у близких видов и родов возникают сходные наследственные изменения. Используя этот закон, по ряду признаков и свойств одного вида или рода можно предвидеть наличие сходных форм и у другого вида или рода. Закон гомологических рядов облегчает селекционерам поиск новых исходных форм для скрещивания и отбора.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Объекты, названные в честь Вавилова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hlinkClick r:id="rId2" action="ppaction://hlinkfile" tooltip="Улица Вавилова (Саратов)"/>
              </a:rPr>
              <a:t>Улица Вавилова (Саратов)</a:t>
            </a:r>
            <a:endParaRPr lang="ru-RU" dirty="0" smtClean="0"/>
          </a:p>
          <a:p>
            <a:r>
              <a:rPr lang="ru-RU" dirty="0" err="1" smtClean="0">
                <a:hlinkClick r:id="rId3" action="ppaction://hlinkfile" tooltip="Вавилово (Дагестан)"/>
              </a:rPr>
              <a:t>Вавилово</a:t>
            </a:r>
            <a:r>
              <a:rPr lang="ru-RU" dirty="0" smtClean="0">
                <a:hlinkClick r:id="rId3" action="ppaction://hlinkfile" tooltip="Вавилово (Дагестан)"/>
              </a:rPr>
              <a:t> (Дагестан)</a:t>
            </a:r>
            <a:endParaRPr lang="ru-RU" dirty="0" smtClean="0"/>
          </a:p>
          <a:p>
            <a:r>
              <a:rPr lang="ru-RU" dirty="0" err="1" smtClean="0">
                <a:hlinkClick r:id="rId4" action="ppaction://hlinkfile" tooltip="Вавиловское общество генетиков и селекционеров"/>
              </a:rPr>
              <a:t>Вавиловское</a:t>
            </a:r>
            <a:r>
              <a:rPr lang="ru-RU" dirty="0" smtClean="0">
                <a:hlinkClick r:id="rId4" action="ppaction://hlinkfile" tooltip="Вавиловское общество генетиков и селекционеров"/>
              </a:rPr>
              <a:t> общество генетиков и селекционеров</a:t>
            </a:r>
            <a:endParaRPr lang="ru-RU" dirty="0" smtClean="0"/>
          </a:p>
          <a:p>
            <a:r>
              <a:rPr lang="ru-RU" dirty="0" smtClean="0">
                <a:hlinkClick r:id="rId5" action="ppaction://hlinkfile" tooltip="Всероссийский институт растениеводства имени Н. И. Вавилова"/>
              </a:rPr>
              <a:t>Всероссийский институт растениеводства имени Н. И. Вавилова</a:t>
            </a:r>
            <a:endParaRPr lang="ru-RU" dirty="0" smtClean="0"/>
          </a:p>
          <a:p>
            <a:r>
              <a:rPr lang="ru-RU" dirty="0" smtClean="0">
                <a:hlinkClick r:id="rId6" action="ppaction://hlinkfile" tooltip="Всесоюзное общество генетиков и селекционеров"/>
              </a:rPr>
              <a:t>Всесоюзное общество генетиков и селекционеров</a:t>
            </a:r>
            <a:endParaRPr lang="ru-RU" dirty="0" smtClean="0"/>
          </a:p>
          <a:p>
            <a:r>
              <a:rPr lang="ru-RU" b="1" dirty="0" smtClean="0"/>
              <a:t>З</a:t>
            </a:r>
          </a:p>
          <a:p>
            <a:r>
              <a:rPr lang="ru-RU" dirty="0" smtClean="0">
                <a:hlinkClick r:id="rId7" action="ppaction://hlinkfile" tooltip="Золотая медаль имени Н. И. Вавилова"/>
              </a:rPr>
              <a:t>Золотая медаль имени Н. И. Вавилова</a:t>
            </a:r>
            <a:endParaRPr lang="ru-RU" dirty="0" smtClean="0"/>
          </a:p>
          <a:p>
            <a:r>
              <a:rPr lang="ru-RU" b="1" dirty="0" smtClean="0"/>
              <a:t>И</a:t>
            </a:r>
          </a:p>
          <a:p>
            <a:r>
              <a:rPr lang="ru-RU" dirty="0" smtClean="0">
                <a:hlinkClick r:id="rId8" action="ppaction://hlinkfile" tooltip="Институт общей генетики имени Н. И. Вавилова РАН"/>
              </a:rPr>
              <a:t>Институт общей генетики имени Н. И. Вавилова РАН</a:t>
            </a:r>
            <a:endParaRPr lang="ru-RU" dirty="0" smtClean="0"/>
          </a:p>
          <a:p>
            <a:r>
              <a:rPr lang="ru-RU" b="1" dirty="0" smtClean="0"/>
              <a:t>К</a:t>
            </a:r>
          </a:p>
          <a:p>
            <a:r>
              <a:rPr lang="ru-RU" dirty="0" smtClean="0">
                <a:hlinkClick r:id="rId9" action="ppaction://hlinkfile" tooltip="Коллекция семян растений ВИР"/>
              </a:rPr>
              <a:t>Коллекция семян растений ВИР</a:t>
            </a:r>
            <a:endParaRPr lang="ru-RU" dirty="0" smtClean="0"/>
          </a:p>
          <a:p>
            <a:r>
              <a:rPr lang="ru-RU" b="1" dirty="0" smtClean="0"/>
              <a:t>С</a:t>
            </a:r>
          </a:p>
          <a:p>
            <a:r>
              <a:rPr lang="ru-RU" dirty="0" smtClean="0">
                <a:hlinkClick r:id="rId10" action="ppaction://hlinkfile" tooltip="Саратовский государственный аграрный университет"/>
              </a:rPr>
              <a:t>Саратовский государственный аграрный университет</a:t>
            </a:r>
            <a:endParaRPr lang="ru-RU" dirty="0" smtClean="0"/>
          </a:p>
          <a:p>
            <a:r>
              <a:rPr lang="ru-RU" b="1" dirty="0" smtClean="0"/>
              <a:t>У</a:t>
            </a:r>
          </a:p>
          <a:p>
            <a:r>
              <a:rPr lang="ru-RU" dirty="0" smtClean="0">
                <a:hlinkClick r:id="rId11" action="ppaction://hlinkfile" tooltip="Улица Вавиловых (Санкт-Петербург)"/>
              </a:rPr>
              <a:t>Улица Вавиловых (Санкт-Петербург)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Бюст Николая Вавилова установлен в Всероссийском институте растениеводства.</a:t>
            </a:r>
          </a:p>
          <a:p>
            <a:r>
              <a:rPr lang="ru-RU" dirty="0" smtClean="0"/>
              <a:t>Бюст Николая Вавилова установлен в вестибюле </a:t>
            </a:r>
            <a:r>
              <a:rPr lang="ru-RU" dirty="0" err="1" smtClean="0"/>
              <a:t>ИОГена</a:t>
            </a:r>
            <a:endParaRPr lang="ru-RU" dirty="0" smtClean="0"/>
          </a:p>
          <a:p>
            <a:r>
              <a:rPr lang="ru-RU" dirty="0" smtClean="0"/>
              <a:t>25 ноября 1997 года в центре города Саратова в начале улицы Вавилова был открыт памятник учёному. Недалеко от входа на Воскресенское кладбище Саратова, где Вавилов и похоронен, 25 сентября 1970 года был открыт первый в мире памятник учёному.</a:t>
            </a:r>
          </a:p>
          <a:p>
            <a:r>
              <a:rPr lang="ru-RU" dirty="0" smtClean="0"/>
              <a:t>4 декабря 2015 года в Москве, на Лиственничной аллее, на территории </a:t>
            </a:r>
            <a:r>
              <a:rPr lang="ru-RU" dirty="0" err="1" smtClean="0"/>
              <a:t>Тимирязевской</a:t>
            </a:r>
            <a:r>
              <a:rPr lang="ru-RU" dirty="0" smtClean="0"/>
              <a:t> академии был открыт памятник Николаю Вавилову.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D1E1B"/>
                </a:solidFill>
              </a:rPr>
              <a:t>Памятники</a:t>
            </a:r>
            <a:endParaRPr lang="ru-RU" sz="3200" b="1" dirty="0">
              <a:solidFill>
                <a:srgbClr val="8D1E1B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D1E1B"/>
                </a:solidFill>
              </a:rPr>
              <a:t>Астрономические объекты</a:t>
            </a:r>
            <a:endParaRPr lang="ru-RU" sz="2800" b="1" dirty="0">
              <a:solidFill>
                <a:srgbClr val="8D1E1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340768"/>
            <a:ext cx="7344816" cy="4785395"/>
          </a:xfrm>
        </p:spPr>
        <p:txBody>
          <a:bodyPr/>
          <a:lstStyle/>
          <a:p>
            <a:r>
              <a:rPr lang="ru-RU" dirty="0" smtClean="0"/>
              <a:t>Николай Степанович Черных назвал именем братьев Вавиловых открытую им в 1977 году малую планету из главного пояса астероидов — 2862 </a:t>
            </a:r>
            <a:r>
              <a:rPr lang="ru-RU" dirty="0" err="1" smtClean="0"/>
              <a:t>Vavilov</a:t>
            </a:r>
            <a:r>
              <a:rPr lang="ru-RU" dirty="0" smtClean="0"/>
              <a:t> (англ.)русск.</a:t>
            </a:r>
          </a:p>
          <a:p>
            <a:r>
              <a:rPr lang="ru-RU" dirty="0" smtClean="0"/>
              <a:t>Имя Вавилова носит кратер на обратной стороне Луны.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D1E1B"/>
                </a:solidFill>
              </a:rPr>
              <a:t>Память</a:t>
            </a:r>
            <a:endParaRPr lang="ru-RU" sz="3200" b="1" dirty="0">
              <a:solidFill>
                <a:srgbClr val="8D1E1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268760"/>
            <a:ext cx="7344816" cy="54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 административном корпусе РГАУ-МСХА имени К. А. Тимирязева в память о Н. И. Вавилове установлена мемориальная доска.</a:t>
            </a:r>
          </a:p>
          <a:p>
            <a:r>
              <a:rPr lang="ru-RU" dirty="0" smtClean="0"/>
              <a:t>На административном здании Полтавской сельскохозяйственной опытной станции, где в 1910 году работал Н. И. Вавилов, установлена мемориальная доска в его честь.</a:t>
            </a:r>
          </a:p>
          <a:p>
            <a:r>
              <a:rPr lang="ru-RU" dirty="0" smtClean="0"/>
              <a:t>Мемориальная доска установлена на доме, где был прописан Н. И. Вавилов на момент ареста: город Ленинград, улица Гоголя (ныне Малая Морская улица), дом 2, квартира 13.</a:t>
            </a:r>
          </a:p>
          <a:p>
            <a:r>
              <a:rPr lang="ru-RU" dirty="0" smtClean="0"/>
              <a:t>В Саратове мемориальные доски в честь академика установлены:</a:t>
            </a:r>
          </a:p>
          <a:p>
            <a:r>
              <a:rPr lang="ru-RU" dirty="0" smtClean="0"/>
              <a:t>На исторической части первого учебного комплекса СГАУ имени Н. И. Вавилова.</a:t>
            </a:r>
          </a:p>
          <a:p>
            <a:r>
              <a:rPr lang="ru-RU" dirty="0" smtClean="0"/>
              <a:t>Перед входом в одну из аудиторий третьего корпуса СГУ имени Н. Г. Чернышевского, где Вавилов 4 июня 1920 года выступил со своим докладом «Закон гомологических рядов в наследственной изменчивости».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hlinkClick r:id="rId2" action="ppaction://hlinkfile" tooltip="1987 год"/>
              </a:rPr>
              <a:t>1987 год</a:t>
            </a:r>
            <a:r>
              <a:rPr lang="ru-RU" dirty="0" smtClean="0"/>
              <a:t> — </a:t>
            </a:r>
            <a:r>
              <a:rPr lang="ru-RU" dirty="0" err="1" smtClean="0"/>
              <a:t>год</a:t>
            </a:r>
            <a:r>
              <a:rPr lang="ru-RU" dirty="0" smtClean="0"/>
              <a:t> столетия со дня рождения учёного — был объявлен </a:t>
            </a:r>
            <a:r>
              <a:rPr lang="ru-RU" dirty="0" smtClean="0">
                <a:hlinkClick r:id="rId3" action="ppaction://hlinkfile" tooltip="ЮНЕСКО"/>
              </a:rPr>
              <a:t>ЮНЕСКО</a:t>
            </a:r>
            <a:r>
              <a:rPr lang="ru-RU" dirty="0" smtClean="0"/>
              <a:t> Годом Вавилова</a:t>
            </a:r>
            <a:r>
              <a:rPr lang="ru-RU" baseline="30000" dirty="0" smtClean="0">
                <a:hlinkClick r:id="" action="ppaction://hlinkfile"/>
              </a:rPr>
              <a:t>[189]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СССР в 1977 и 1987 годах вышли почтовые марки с изображением Н. И. Вавилова к 90-летию и 100-летию учёного соответственно.</a:t>
            </a:r>
          </a:p>
          <a:p>
            <a:r>
              <a:rPr lang="ru-RU" dirty="0" smtClean="0"/>
              <a:t>Лайнер </a:t>
            </a:r>
            <a:r>
              <a:rPr lang="ru-RU" dirty="0" err="1" smtClean="0">
                <a:hlinkClick r:id="rId4" action="ppaction://hlinkfile" tooltip="Airbus A321"/>
              </a:rPr>
              <a:t>Airbus</a:t>
            </a:r>
            <a:r>
              <a:rPr lang="ru-RU" dirty="0" smtClean="0">
                <a:hlinkClick r:id="rId4" action="ppaction://hlinkfile" tooltip="Airbus A321"/>
              </a:rPr>
              <a:t> A321</a:t>
            </a:r>
            <a:r>
              <a:rPr lang="ru-RU" dirty="0" smtClean="0"/>
              <a:t> (VQ-BHM) авиакомпании «</a:t>
            </a:r>
            <a:r>
              <a:rPr lang="ru-RU" dirty="0" smtClean="0">
                <a:hlinkClick r:id="rId5" action="ppaction://hlinkfile" tooltip="Аэрофлот"/>
              </a:rPr>
              <a:t>Аэрофлот</a:t>
            </a:r>
            <a:r>
              <a:rPr lang="ru-RU" dirty="0" smtClean="0"/>
              <a:t>» «Н. Вавилов».</a:t>
            </a:r>
          </a:p>
          <a:p>
            <a:r>
              <a:rPr lang="ru-RU" dirty="0" smtClean="0"/>
              <a:t>2014 — Книга «</a:t>
            </a:r>
            <a:r>
              <a:rPr lang="ru-RU" dirty="0" err="1" smtClean="0"/>
              <a:t>Gene</a:t>
            </a:r>
            <a:r>
              <a:rPr lang="ru-RU" dirty="0" smtClean="0"/>
              <a:t> </a:t>
            </a:r>
            <a:r>
              <a:rPr lang="ru-RU" dirty="0" err="1" smtClean="0"/>
              <a:t>Banks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World’s</a:t>
            </a:r>
            <a:r>
              <a:rPr lang="ru-RU" dirty="0" smtClean="0"/>
              <a:t> </a:t>
            </a:r>
            <a:r>
              <a:rPr lang="ru-RU" dirty="0" err="1" smtClean="0"/>
              <a:t>Food</a:t>
            </a:r>
            <a:r>
              <a:rPr lang="ru-RU" dirty="0" smtClean="0"/>
              <a:t>» (</a:t>
            </a:r>
            <a:r>
              <a:rPr lang="ru-RU" dirty="0" err="1" smtClean="0"/>
              <a:t>Plucknett</a:t>
            </a:r>
            <a:r>
              <a:rPr lang="ru-RU" dirty="0" smtClean="0"/>
              <a:t> D. L., </a:t>
            </a:r>
            <a:r>
              <a:rPr lang="ru-RU" dirty="0" err="1" smtClean="0"/>
              <a:t>Smith</a:t>
            </a:r>
            <a:r>
              <a:rPr lang="ru-RU" dirty="0" smtClean="0"/>
              <a:t> N. J. H., </a:t>
            </a:r>
            <a:r>
              <a:rPr lang="ru-RU" dirty="0" err="1" smtClean="0"/>
              <a:t>Princeton</a:t>
            </a:r>
            <a:r>
              <a:rPr lang="ru-RU" dirty="0" smtClean="0"/>
              <a:t> </a:t>
            </a:r>
            <a:r>
              <a:rPr lang="ru-RU" dirty="0" err="1" smtClean="0"/>
              <a:t>University</a:t>
            </a:r>
            <a:r>
              <a:rPr lang="ru-RU" dirty="0" smtClean="0"/>
              <a:t> </a:t>
            </a:r>
            <a:r>
              <a:rPr lang="ru-RU" dirty="0" err="1" smtClean="0"/>
              <a:t>Press</a:t>
            </a:r>
            <a:r>
              <a:rPr lang="ru-RU" dirty="0" smtClean="0"/>
              <a:t>, 264 </a:t>
            </a:r>
            <a:r>
              <a:rPr lang="ru-RU" dirty="0" err="1" smtClean="0"/>
              <a:t>pp</a:t>
            </a:r>
            <a:r>
              <a:rPr lang="ru-RU" dirty="0" smtClean="0"/>
              <a:t>., </a:t>
            </a:r>
            <a:r>
              <a:rPr lang="ru-RU" dirty="0" smtClean="0">
                <a:hlinkClick r:id="rId6" action="ppaction://hlinkfile"/>
              </a:rPr>
              <a:t>ISBN 978-0691610061</a:t>
            </a:r>
            <a:r>
              <a:rPr lang="ru-RU" dirty="0" smtClean="0"/>
              <a:t>) содержит эпиграф-посвящение Вавилову.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005464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8D1E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экспедиции – в  Среднюю Азию </a:t>
            </a:r>
            <a:br>
              <a:rPr lang="ru-RU" sz="2800" dirty="0" smtClean="0">
                <a:solidFill>
                  <a:srgbClr val="8D1E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8D1E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Америку</a:t>
            </a:r>
            <a:endParaRPr lang="ru-RU" sz="2800" dirty="0">
              <a:solidFill>
                <a:srgbClr val="8D1E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340768"/>
            <a:ext cx="6192688" cy="5256584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Первые экспедиции Вавилов организовал и провел в Персию (Иран) и Туркестан, Горный Таджикистан (Памир), где многократно рискуя жизнью, собрал в труднодоступных местах неизвестные ранее формы </a:t>
            </a:r>
            <a:r>
              <a:rPr lang="ru-RU" sz="2600" dirty="0" err="1" smtClean="0"/>
              <a:t>пшениц</a:t>
            </a:r>
            <a:r>
              <a:rPr lang="ru-RU" sz="2600" dirty="0" smtClean="0"/>
              <a:t>, ячменей, ржи (1916). Здесь он впервые заинтересовался проблемой происхождения культурных растений.</a:t>
            </a:r>
          </a:p>
          <a:p>
            <a:r>
              <a:rPr lang="ru-RU" sz="2600" dirty="0" smtClean="0"/>
              <a:t>В 1921-1922 годах Вавилов знакомится с сельским хозяйством обширных областей США и Канады. В 1924 году Вавилов совершил труднейшую, продолжавшуюся пять месяцев, экспедицию в Афганистан, подробно исследовав культурные растения и собрав большой общегеографический материал.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Файл:Maize diversity in Vavilovs office (342125924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2880320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005464" cy="93610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Экспедиции в Средиземноморье 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Дальний Восток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8064896" cy="4464496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 эту экспедицию Географическое общество СССР наградило Вавилова золотой медалью им. Пржевальского («за географический подвиг»). Результаты экспедиции обобщены в книге «Земледельческий Афганистан» (1929).</a:t>
            </a:r>
          </a:p>
          <a:p>
            <a:r>
              <a:rPr lang="ru-RU" sz="2000" dirty="0" smtClean="0"/>
              <a:t>В 1926-1927 </a:t>
            </a:r>
            <a:r>
              <a:rPr lang="ru-RU" sz="2000" dirty="0" err="1" smtClean="0"/>
              <a:t>ггодах</a:t>
            </a:r>
            <a:r>
              <a:rPr lang="ru-RU" sz="2000" dirty="0" smtClean="0"/>
              <a:t> Вавилов организовал и провел длительную экспедицию в страны Средиземноморья: Алжир, Тунис, Марокко, Египет, Сирию, Палестину, </a:t>
            </a:r>
            <a:r>
              <a:rPr lang="ru-RU" sz="2000" dirty="0" err="1" smtClean="0"/>
              <a:t>Трансиорданию</a:t>
            </a:r>
            <a:r>
              <a:rPr lang="ru-RU" sz="2000" dirty="0" smtClean="0"/>
              <a:t>, Грецию, острова Крит и Кипр, Италию (включая Сицилию и Сардинию), Испанию и Португалию, Сомали, Эфиопию и Эритрею.</a:t>
            </a:r>
          </a:p>
          <a:p>
            <a:r>
              <a:rPr lang="ru-RU" sz="2000" dirty="0" smtClean="0"/>
              <a:t>В 1929 году Вавилов совершил экспедицию в Западный Китай (Синьцзян), в Японию, Корею, на остров </a:t>
            </a:r>
            <a:r>
              <a:rPr lang="ru-RU" sz="2000" dirty="0" err="1" smtClean="0"/>
              <a:t>Формоза</a:t>
            </a:r>
            <a:r>
              <a:rPr lang="ru-RU" sz="2000" dirty="0" smtClean="0"/>
              <a:t> (Тайвань).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31746" name="Picture 2" descr="Главная">
            <a:hlinkClick r:id="rId2" tooltip="Главная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268760"/>
            <a:ext cx="6595268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005464" cy="94096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8D1E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Опять Америка - Северная </a:t>
            </a:r>
            <a:br>
              <a:rPr lang="ru-RU" sz="3200" dirty="0" smtClean="0">
                <a:solidFill>
                  <a:srgbClr val="8D1E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8D1E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Южная</a:t>
            </a:r>
            <a:endParaRPr lang="ru-RU" sz="3200" dirty="0">
              <a:solidFill>
                <a:srgbClr val="8D1E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268760"/>
            <a:ext cx="5904656" cy="5328592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В 1930 году — в Северную Америку (США) и Канаду, Центральную Америку, Мексику.</a:t>
            </a:r>
          </a:p>
          <a:p>
            <a:r>
              <a:rPr lang="ru-RU" sz="2400" dirty="0" smtClean="0"/>
              <a:t>В 1932-1933 годах — в Гватемалу, Кубу, Перу, Боливию, Чили, Бразилию, Аргентину, Эквадор, Уругвай, Тринидад, Пуэрто-Рико.</a:t>
            </a:r>
          </a:p>
          <a:p>
            <a:r>
              <a:rPr lang="ru-RU" sz="2400" dirty="0" smtClean="0"/>
              <a:t>Советские экспедиции при его участии и/или руководстве открыли новые виды дикого и культурного картофеля, устойчивые к заболеваниям, что было эффективно использовано селекционерами СССР и других стран. В перечисленных странах Вавилов проводил также важные исследования по истории мирового земледелия.</a:t>
            </a:r>
            <a:endParaRPr lang="ru-RU" sz="2400" dirty="0"/>
          </a:p>
        </p:txBody>
      </p:sp>
      <p:pic>
        <p:nvPicPr>
          <p:cNvPr id="30722" name="Picture 2" descr="https://upload.wikimedia.org/wikipedia/commons/thumb/a/a0/Potato_sprouts.jpg/250px-Potato_sprou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3024336" cy="2274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D1E1B"/>
                </a:solidFill>
              </a:rPr>
              <a:t>Семья Вавиловых</a:t>
            </a:r>
            <a:endParaRPr lang="ru-RU" sz="3200" b="1" dirty="0">
              <a:solidFill>
                <a:srgbClr val="8D1E1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980728"/>
            <a:ext cx="5040560" cy="56886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Будущий ученый появился на свет в Москве, на Средней Пресне, 25 ноября (13 – го по старому стилю) в 1887 году в семье общественного деятеля и купца второй гильдии Ивана Ильича Вавилова. Иван Ильич был выходцем из крестьян, родом из Волоколамской губернии, до большевистского переворота в 1917-ом был директором компании «Удалов и Вавилов», которая занималась мануфактурой. Александра Михайловна Постникова – мать ученого – была дочерью художника-резчика, который трудился в </a:t>
            </a:r>
            <a:r>
              <a:rPr lang="ru-RU" dirty="0" err="1" smtClean="0"/>
              <a:t>Прохоровской</a:t>
            </a:r>
            <a:r>
              <a:rPr lang="ru-RU" dirty="0" smtClean="0"/>
              <a:t> мануфактуре. Всего в семье Вавиловых было рождено семеро детей, трое из которых, однако, скончались еще в детстве. </a:t>
            </a:r>
            <a:endParaRPr lang="ru-RU" dirty="0"/>
          </a:p>
        </p:txBody>
      </p:sp>
      <p:pic>
        <p:nvPicPr>
          <p:cNvPr id="4" name="Picture 2" descr="Вавилов Николай Иванович (в детстве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240360" cy="42379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566124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А. М. Вавилова </a:t>
            </a:r>
          </a:p>
          <a:p>
            <a:pPr algn="ctr">
              <a:buNone/>
            </a:pPr>
            <a:r>
              <a:rPr lang="ru-RU" dirty="0" smtClean="0"/>
              <a:t>с сыновьями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89440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D1E1B"/>
                </a:solidFill>
              </a:rPr>
              <a:t>Центры происхождения культурных растений</a:t>
            </a:r>
            <a:endParaRPr lang="ru-RU" b="1" dirty="0">
              <a:solidFill>
                <a:srgbClr val="8D1E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600200"/>
            <a:ext cx="6048672" cy="4997152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результате изучения видов и сортов растений, собранных в странах Европы, Азии, Африки, Северной, Центральной и Южной Америки, Вавилов установил очаги формирования, или центры происхождения и разнообразия культурных растений. Эти центры часто называются центрами генетического разнообразия или </a:t>
            </a:r>
            <a:r>
              <a:rPr lang="ru-RU" sz="2000" dirty="0" err="1" smtClean="0"/>
              <a:t>Вавиловскими</a:t>
            </a:r>
            <a:r>
              <a:rPr lang="ru-RU" sz="2000" dirty="0" smtClean="0"/>
              <a:t> центрами. Работа «Центры происхождения культурных растений» была впервые опубликована в 1926 году.</a:t>
            </a:r>
          </a:p>
          <a:p>
            <a:r>
              <a:rPr lang="ru-RU" sz="2000" dirty="0" smtClean="0"/>
              <a:t>Согласно Вавилову культурная флора возникла и формировалась в относительно немногих очагах, обычно расположенных в горных местностях. Вавилов выделил семь первичных центров: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Picture 2" descr="Nikolai Vavilov NYW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099" y="1988840"/>
            <a:ext cx="2854789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661248"/>
            <a:ext cx="2411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Н.И.Вавилов. 1933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8D1E1B"/>
                </a:solidFill>
              </a:rPr>
              <a:t>Семь первичных центров возникновения  и формирования флоры </a:t>
            </a:r>
            <a:endParaRPr lang="ru-RU" sz="3200" b="1" dirty="0">
              <a:solidFill>
                <a:srgbClr val="8D1E1B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43608" y="1052736"/>
            <a:ext cx="4038600" cy="56166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 Южно-Азиатский тропический центр (тропическая Индия, Индокитай, Южный Китай и острова Юго-Восточной Азии), давший человечеству рис, сахарный тростник, азиатские сорта хлопчатника, огурцы, лимон, апельсин, большое количество других тропических плодовых и овощных культур.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Восточно-Азиатский</a:t>
            </a:r>
            <a:r>
              <a:rPr lang="ru-RU" dirty="0" smtClean="0"/>
              <a:t> центр (Центральный и Восточный Китай, остров Тайвань, Корея, Япония). Родина сои, проса, чайного куста, многих овощных и плодовых культур.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Юго-Западноазиатский</a:t>
            </a:r>
            <a:r>
              <a:rPr lang="ru-RU" dirty="0" smtClean="0"/>
              <a:t> центр (Малая Азия, Иран, Афганистан, Средняя Азия, Северо-Западная Индия), откуда произошли мягкая пшеница, рожь, зернобобовые, дыня, яблоня, гранат, инжир, виноград, многие другие плодовые.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2040" y="1052736"/>
            <a:ext cx="4038600" cy="56166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4. Средиземноморский центр — родина нескольких видов </a:t>
            </a:r>
            <a:r>
              <a:rPr lang="ru-RU" dirty="0" err="1" smtClean="0"/>
              <a:t>пшениц</a:t>
            </a:r>
            <a:r>
              <a:rPr lang="ru-RU" dirty="0" smtClean="0"/>
              <a:t>, овсов, маслин, многих овощных и кормовых культур, таких как капуста, свекла, морковь, чеснок и лук, редька.</a:t>
            </a:r>
          </a:p>
          <a:p>
            <a:r>
              <a:rPr lang="ru-RU" dirty="0" smtClean="0"/>
              <a:t>5. Абиссинский, или Эфиопский, центр — выделяется разнообразием форм пшеницы и ячменя, родина кофейного дерева, сорго и др.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Центрально-Американский</a:t>
            </a:r>
            <a:r>
              <a:rPr lang="ru-RU" dirty="0" smtClean="0"/>
              <a:t> центр (Южная Мексика, Центральная Америка, острова Вест-Индии), давший кукурузу, фасоль, хлопчатник </a:t>
            </a:r>
            <a:r>
              <a:rPr lang="ru-RU" dirty="0" err="1" smtClean="0"/>
              <a:t>упланд</a:t>
            </a:r>
            <a:r>
              <a:rPr lang="ru-RU" dirty="0" smtClean="0"/>
              <a:t> (длинноволокнистый), овощной перец, какао и др.</a:t>
            </a:r>
          </a:p>
          <a:p>
            <a:r>
              <a:rPr lang="ru-RU" dirty="0" smtClean="0"/>
              <a:t>7. Андийский центр (горные области Южной Америки) — родина картофеля, табака, томата, каучукового дерева и других.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365504" cy="13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D1E1B"/>
                </a:solidFill>
              </a:rPr>
              <a:t>Крупнейшая в мире мировая коллекция семян культурных растений</a:t>
            </a:r>
            <a:endParaRPr lang="ru-RU" sz="3200" b="1" dirty="0">
              <a:solidFill>
                <a:srgbClr val="8D1E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772816"/>
            <a:ext cx="5976664" cy="48245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Теория центров происхождения культурных растений помогла Вавилову и его сотрудникам собрать крупнейшую в мире мировую коллекцию семян культурных растений, насчитывающую к 1940 году 250 </a:t>
            </a:r>
            <a:r>
              <a:rPr lang="ru-RU" dirty="0" err="1" smtClean="0"/>
              <a:t>тыс</a:t>
            </a:r>
            <a:r>
              <a:rPr lang="ru-RU" dirty="0" smtClean="0"/>
              <a:t> образцов (36 </a:t>
            </a:r>
            <a:r>
              <a:rPr lang="ru-RU" dirty="0" err="1" smtClean="0"/>
              <a:t>тыс</a:t>
            </a:r>
            <a:r>
              <a:rPr lang="ru-RU" dirty="0" smtClean="0"/>
              <a:t> образцов пшеницы, 10022 — кукурузы, 23636 — зернобобовых и т. д.). С использованием коллекции селекционерами было выведено свыше 450 сортов сельскохозяйственных растений. Мировая коллекция семян культурных растений, собранная Вавиловым, его сотрудниками и последователями, служит делу сохранения на земном шаре генетических ресурсов полезных растений.</a:t>
            </a:r>
            <a:endParaRPr lang="ru-RU" dirty="0"/>
          </a:p>
        </p:txBody>
      </p:sp>
      <p:pic>
        <p:nvPicPr>
          <p:cNvPr id="28674" name="Picture 2" descr="391 Triticums 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619375" cy="4124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89440" cy="9409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8D1E1B"/>
                </a:solidFill>
              </a:rPr>
              <a:t>Научно-организационная и общественная деятельность Н. И. Вавилова</a:t>
            </a:r>
            <a:endParaRPr lang="ru-RU" sz="2800" dirty="0">
              <a:solidFill>
                <a:srgbClr val="8D1E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196752"/>
            <a:ext cx="4824536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Вавилов был крупным организатором советской науки. Под его руководством, начиная с 1920 года сравнительно небольшое научное учреждение — Бюро по прикладной ботанике — было превращено в 1924 году во Всесоюзный институт прикладной ботаники и новых культур, а в 1930 году в большой научный центр — Всесоюзный институт растениеводства (ВИР), насчитывавший тринадцать крупных отделений и опытных станций в разных пунктах СССР. ВИР, которым Вавилов руководил до августа 1940 года, был научным центром по разработке теории селекции растений мирового значения.</a:t>
            </a:r>
            <a:endParaRPr lang="ru-RU" dirty="0"/>
          </a:p>
        </p:txBody>
      </p:sp>
      <p:pic>
        <p:nvPicPr>
          <p:cNvPr id="26626" name="Picture 2" descr="https://upload.wikimedia.org/wikipedia/commons/thumb/f/f7/The_travels_of_Vavilov_%283421294702%29.jpg/200px-The_travels_of_Vavilov_%283421294702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3744416" cy="2808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5085184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Коридор с картами и фотографиями из экспедиций Н. И. Вавилова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89440" cy="9409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D1E1B"/>
                </a:solidFill>
              </a:rPr>
              <a:t>Институт генетики АН СССР</a:t>
            </a:r>
            <a:endParaRPr lang="ru-RU" sz="3200" b="1" dirty="0">
              <a:solidFill>
                <a:srgbClr val="8D1E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052736"/>
            <a:ext cx="4968552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По инициативе Вавилова, как первого президента ВАСХНИЛ (с 1929 по 1935 год, а затем вице-президентом вплоть до ареста), был организован целый ряд научно-исследовательских учреждений: Институт зернового хозяйства </a:t>
            </a:r>
            <a:r>
              <a:rPr lang="ru-RU" dirty="0" err="1" smtClean="0"/>
              <a:t>Юго-Востока</a:t>
            </a:r>
            <a:r>
              <a:rPr lang="ru-RU" dirty="0" smtClean="0"/>
              <a:t> Европейской части СССР, институты плодоводства, овощеводства, субтропических культур, кукурузы, картофеля, хлопководства, льна, масличных культур и другие. На основе генетической лаборатории, которой он руководил с 1930 года, Вавилов организовал Институт генетики АН СССР и являлся его директором (до 1940 года).</a:t>
            </a:r>
            <a:endParaRPr lang="ru-RU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l="15216" t="20297" r="13119" b="11782"/>
          <a:stretch>
            <a:fillRect/>
          </a:stretch>
        </p:blipFill>
        <p:spPr bwMode="auto">
          <a:xfrm>
            <a:off x="179512" y="2420888"/>
            <a:ext cx="36487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581128"/>
            <a:ext cx="3179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Институт генетики АН СССР. </a:t>
            </a:r>
          </a:p>
          <a:p>
            <a:pPr algn="ctr"/>
            <a:r>
              <a:rPr lang="ru-RU" dirty="0" smtClean="0"/>
              <a:t>Начало 30-х годов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065912"/>
            <a:ext cx="6696744" cy="7920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Н.И.Вавилов в Нагорном Карабахе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5805264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21506" name="Picture 2" descr="Вавилов Николай Иванович (в Нагорном Карабахе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739" y="980728"/>
            <a:ext cx="7043822" cy="5256584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03848" y="332656"/>
            <a:ext cx="47525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D1E1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Жизнь наша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D1E1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D1E1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колесах. Н.ВАВИЛОВ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8D1E1B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005464" cy="9409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Учёный с мировым именем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124744"/>
            <a:ext cx="475252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Вавилов с 1926 по 1935 год был членом ЦИК СССР и ВЦИК (Всероссийский исполнительный комитет). Он принимал активное участие в организации Всесоюзных сельскохозяйственных выставок 1923 и 1939 годов. С 1931 по 1940 год (до ареста) Вавилов — президент Всесоюзного географического общества.</a:t>
            </a:r>
          </a:p>
          <a:p>
            <a:pPr marL="0" indent="0">
              <a:buNone/>
            </a:pPr>
            <a:r>
              <a:rPr lang="ru-RU" sz="2000" dirty="0" smtClean="0"/>
              <a:t>Вавилов избирался вице-президентом VI-го Международного генетического конгресса в США в 1932 году и почетным президентом VII-го Международного генетического конгресса в Великобритании в 1939 году.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268760"/>
            <a:ext cx="2843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          «Если ты встал на путь ученого, то помни, что обрек себя на вечное искание нового, на беспокойную жизнь до гробовой доски. У каждого ученого должен быть мощный ген беспокойства. Он должен быть одержим».  Акад.Н.Вавилов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815" t="34981" r="81848" b="34220"/>
          <a:stretch>
            <a:fillRect/>
          </a:stretch>
        </p:blipFill>
        <p:spPr bwMode="auto">
          <a:xfrm>
            <a:off x="1115616" y="4437112"/>
            <a:ext cx="230425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60648"/>
            <a:ext cx="5133256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D1E1B"/>
                </a:solidFill>
              </a:rPr>
              <a:t>Облик ученого и человека</a:t>
            </a:r>
            <a:endParaRPr lang="ru-RU" sz="2800" dirty="0">
              <a:solidFill>
                <a:srgbClr val="8D1E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980728"/>
            <a:ext cx="5040560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По мнению многих ученых, знавших Вавилова, самым характерным, больше всего запоминающимся в его облике было огромное обаяние. Нобелевский лауреат, генетик Г. </a:t>
            </a:r>
            <a:r>
              <a:rPr lang="ru-RU" dirty="0" err="1" smtClean="0"/>
              <a:t>Меллер</a:t>
            </a:r>
            <a:r>
              <a:rPr lang="ru-RU" dirty="0" smtClean="0"/>
              <a:t> вспоминал: «Всех, кто знал Николая Ивановича, воодушевляли его неисчерпаемая жизнерадостность, великодушие и обаятельная натура, многосторонность интересов и энергия. Эта яркая, привлекательная и общительная личность как бы вливала в окружающих свою страсть к неутомимому труду, к свершениям и радостному сотрудничеству. Я не знал никого другого, кто разрабатывал бы мероприятия такого гигантского масштаба, развивал их все дальше и дальше и при этом вникал бы так внимательно во все детали».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420888"/>
            <a:ext cx="26642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Николай Иванович Вавилов напоминал </a:t>
            </a:r>
          </a:p>
          <a:p>
            <a:pPr algn="ctr"/>
            <a:r>
              <a:rPr lang="ru-RU" b="1" i="1" dirty="0" smtClean="0"/>
              <a:t>мне вулкан Стромболи в </a:t>
            </a:r>
            <a:r>
              <a:rPr lang="ru-RU" b="1" i="1" dirty="0" err="1" smtClean="0"/>
              <a:t>Средиземье</a:t>
            </a:r>
            <a:r>
              <a:rPr lang="ru-RU" b="1" i="1" dirty="0" smtClean="0"/>
              <a:t>, который, вечно пылая, служит морякам естественным маяком.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Академик ВАСХНИЛ Петр Михайлович Жуковский о своем учителе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861448" cy="9409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Целиком преданный науке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052736"/>
            <a:ext cx="4968552" cy="55446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Вавилов обладал феноменальной работоспособностью и памятью, умением работать в любых условиях, обычно спал не более 4-5 часов в сутки. Вавилов никогда не бывал в отпусках. Отдыхом для него была смена занятий. «Надо спешить», — говорил он. Как ученый он имел прирожденную способность к теоретическому мышлению, к широким обобщениям.</a:t>
            </a:r>
          </a:p>
          <a:p>
            <a:r>
              <a:rPr lang="ru-RU" dirty="0" smtClean="0"/>
              <a:t>Вавилов обладал редкими организационными способностями, сильной волей, выносливостью и смелостью, ярко проявившимися в его путешествиях по труднодоступным районам земного шара.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717432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многогранных талантов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484784"/>
            <a:ext cx="7200800" cy="4752528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Он был широко образованным человеком, владел несколькими европейскими языками и некоторыми азиатскими. Во время своих путешествий он интересовался не только земледельческой культурой народов, но и их бытом, обычаями и искусством.</a:t>
            </a:r>
          </a:p>
          <a:p>
            <a:r>
              <a:rPr lang="ru-RU" sz="2400" dirty="0" smtClean="0"/>
              <a:t>Будучи патриотом и в высоком смысле гражданином своей страны, Вавилов был убежденным сторонником и активным пропагандистом международного научного сотрудничества, совместной работы ученых всех стран мира на благо человечества.</a:t>
            </a:r>
            <a:endParaRPr lang="ru-RU" sz="2400" dirty="0"/>
          </a:p>
        </p:txBody>
      </p:sp>
      <p:pic>
        <p:nvPicPr>
          <p:cNvPr id="4" name="Picture 2" descr="Вавилов Николай Иванович (1933 год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1872208" cy="2080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D1E1B"/>
                </a:solidFill>
              </a:rPr>
              <a:t>Предприниматель, </a:t>
            </a:r>
            <a:br>
              <a:rPr lang="ru-RU" sz="3200" b="1" dirty="0" smtClean="0">
                <a:solidFill>
                  <a:srgbClr val="8D1E1B"/>
                </a:solidFill>
              </a:rPr>
            </a:br>
            <a:r>
              <a:rPr lang="ru-RU" sz="3200" b="1" dirty="0" smtClean="0">
                <a:solidFill>
                  <a:srgbClr val="8D1E1B"/>
                </a:solidFill>
              </a:rPr>
              <a:t>отец двух академиков</a:t>
            </a:r>
            <a:endParaRPr lang="ru-RU" sz="3200" b="1" dirty="0">
              <a:solidFill>
                <a:srgbClr val="8D1E1B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464496" cy="4925144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Ива́н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Ильи́ч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Вави́лов</a:t>
            </a:r>
            <a:r>
              <a:rPr lang="ru-RU" sz="2400" dirty="0" smtClean="0"/>
              <a:t> (5 (17) января 1863, деревня </a:t>
            </a:r>
            <a:r>
              <a:rPr lang="ru-RU" sz="2400" dirty="0" err="1" smtClean="0"/>
              <a:t>Ивашково</a:t>
            </a:r>
            <a:r>
              <a:rPr lang="ru-RU" sz="2400" dirty="0" smtClean="0"/>
              <a:t>, Марковская волость, Волоколамский уезд, Московская губерния — 1928, Ленинград) — российский предприниматель, гласный Московской городской думы (1909—1916); отец учёных Николая и Сергея Вавиловых </a:t>
            </a:r>
          </a:p>
          <a:p>
            <a:endParaRPr lang="ru-RU" dirty="0"/>
          </a:p>
        </p:txBody>
      </p:sp>
      <p:pic>
        <p:nvPicPr>
          <p:cNvPr id="1026" name="Picture 2" descr="фотография 1894 года">
            <a:hlinkClick r:id="rId2" tooltip="фотография 1894 года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3024336" cy="4158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594928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Иван Ильич Вавилов, </a:t>
            </a:r>
          </a:p>
          <a:p>
            <a:pPr algn="ctr"/>
            <a:r>
              <a:rPr lang="ru-RU" dirty="0" smtClean="0"/>
              <a:t>фотография 1894 года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33456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8D1E1B"/>
                </a:solidFill>
              </a:rPr>
              <a:t>Вавилов и Лысенко</a:t>
            </a:r>
            <a:endParaRPr lang="ru-RU" dirty="0">
              <a:solidFill>
                <a:srgbClr val="8D1E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196752"/>
            <a:ext cx="7200800" cy="51125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1800" dirty="0" smtClean="0"/>
              <a:t>	</a:t>
            </a:r>
            <a:r>
              <a:rPr lang="ru-RU" sz="2400" dirty="0" smtClean="0"/>
              <a:t>В начале тридцатых годов Вавилов горячо поддержал работу молодого агронома </a:t>
            </a:r>
            <a:r>
              <a:rPr lang="ru-RU" sz="2400" dirty="0" smtClean="0">
                <a:hlinkClick r:id="rId2" action="ppaction://hlinkfile" tooltip="Лысенко Трофим Денисович"/>
              </a:rPr>
              <a:t>Т. Д. Лысенко</a:t>
            </a:r>
            <a:r>
              <a:rPr lang="ru-RU" sz="2400" dirty="0" smtClean="0"/>
              <a:t> по так называемой яровизации: превращению озимых культур в яровые путем предпосевного воздействия низких положительных температур на семена. Вавилов надеялся, что метод яровизации можно будет эффективно применить в селекции, что позволит полнее использовать мировую коллекцию полезных растений </a:t>
            </a:r>
            <a:r>
              <a:rPr lang="ru-RU" sz="2400" dirty="0" err="1" smtClean="0"/>
              <a:t>ВИРа</a:t>
            </a:r>
            <a:r>
              <a:rPr lang="ru-RU" sz="2400" dirty="0" smtClean="0"/>
              <a:t> для выведения путем гибридизации высокопродуктивных, устойчивых к заболеваниям, засухе и холоду культурных растений.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6309320"/>
            <a:ext cx="6264696" cy="36490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Н.И.Вавилов в Поволжье</a:t>
            </a:r>
            <a:endParaRPr lang="ru-RU" sz="3200" dirty="0"/>
          </a:p>
        </p:txBody>
      </p:sp>
      <p:pic>
        <p:nvPicPr>
          <p:cNvPr id="4" name="Picture 4" descr="Вавилов (2 слева) и Мичурин (2 справа)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764704"/>
            <a:ext cx="6696744" cy="554932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23728" y="144886"/>
            <a:ext cx="56886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D1E1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Жизнь коротка, надо спешить.. Н.ВАВИЛОВ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8D1E1B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5805264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D1E1B"/>
                </a:solidFill>
              </a:rPr>
              <a:t>Учёный-недоучка</a:t>
            </a:r>
            <a:endParaRPr lang="ru-RU" b="1" dirty="0">
              <a:solidFill>
                <a:srgbClr val="8D1E1B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1934 году Вавилов рекомендовал Лысенко в члены-корреспонденты АН СССР. Лысенко импонировал советским руководителям во главе со Сталиным своим «народным» происхождением, обещанием в кратчайшие сроки поднять урожайность зерновых культур, а также тем, что заявил на съезде колхозников-ударников в 1935 году, что вредители есть и в науке.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5805264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D1E1B"/>
                </a:solidFill>
              </a:rPr>
              <a:t>Начало травли передовых деятелей науки</a:t>
            </a:r>
            <a:endParaRPr lang="ru-RU" b="1" dirty="0">
              <a:solidFill>
                <a:srgbClr val="8D1E1B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1936 и 1939 годах происходили дискуссии по вопросам генетики и селекции, на которых Лысенко и его сторонники атаковали ученых во главе с Вавиловым и </a:t>
            </a:r>
            <a:r>
              <a:rPr lang="ru-RU" dirty="0" smtClean="0">
                <a:hlinkClick r:id="rId2" action="ppaction://hlinkfile" tooltip="Кольцов Николай Константинович"/>
              </a:rPr>
              <a:t>Кольцовым</a:t>
            </a:r>
            <a:r>
              <a:rPr lang="ru-RU" dirty="0" smtClean="0"/>
              <a:t>, разделявших основные положения классической генетики. Группа Лысенко отвергла генетику как науку, отрицала существование генов как материальных носителей наследственности. В конце тридцатых годов </a:t>
            </a:r>
            <a:r>
              <a:rPr lang="ru-RU" dirty="0" err="1" smtClean="0"/>
              <a:t>лысенковцы</a:t>
            </a:r>
            <a:r>
              <a:rPr lang="ru-RU" dirty="0" smtClean="0"/>
              <a:t>, опираясь на поддержку Сталина, Молотова и других советских руководителей, начали расправу со своими идейными противниками, с Вавиловым и его соратниками, работавшими в </a:t>
            </a:r>
            <a:r>
              <a:rPr lang="ru-RU" dirty="0" err="1" smtClean="0"/>
              <a:t>ВИРе</a:t>
            </a:r>
            <a:r>
              <a:rPr lang="ru-RU" dirty="0" smtClean="0"/>
              <a:t> и Институте генетики в Москве.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065912"/>
            <a:ext cx="6264696" cy="7920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Н.И.Вавилов. 1936 год</a:t>
            </a:r>
            <a:endParaRPr lang="ru-RU" sz="2800" dirty="0"/>
          </a:p>
        </p:txBody>
      </p:sp>
      <p:pic>
        <p:nvPicPr>
          <p:cNvPr id="56322" name="Picture 2" descr="Вавилов Николай Иванович (193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090" y="1052736"/>
            <a:ext cx="718233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5805264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128792" cy="29523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8D1E1B"/>
                </a:solidFill>
              </a:rPr>
              <a:t>Специфика наших расхождений заключается в том, что под названием передовой науки нам предлагают вернуться, по существу к воззрениям, которые пережиты наукой, изжиты, то есть к воззрениям первой половины или середины 19-го века. </a:t>
            </a:r>
            <a:br>
              <a:rPr lang="ru-RU" sz="2400" dirty="0" smtClean="0">
                <a:solidFill>
                  <a:srgbClr val="8D1E1B"/>
                </a:solidFill>
              </a:rPr>
            </a:br>
            <a:r>
              <a:rPr lang="ru-RU" sz="2400" i="1" dirty="0" smtClean="0">
                <a:solidFill>
                  <a:srgbClr val="8D1E1B"/>
                </a:solidFill>
              </a:rPr>
              <a:t>Вавилов Николай Иванович</a:t>
            </a:r>
            <a:endParaRPr lang="ru-RU" sz="2400" b="1" dirty="0">
              <a:solidFill>
                <a:srgbClr val="8D1E1B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9552" y="3140968"/>
            <a:ext cx="8352928" cy="35283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Вавилова обрушивается поток клеветы, опорочиваются его главные достижения. Став в 1938 году президентом ВАСХНИЛ, Лысенко препятствовал нормальной работе </a:t>
            </a:r>
            <a:r>
              <a:rPr lang="ru-RU" sz="2400" dirty="0" err="1" smtClean="0"/>
              <a:t>ВИРа</a:t>
            </a:r>
            <a:r>
              <a:rPr lang="ru-RU" sz="2400" dirty="0" smtClean="0"/>
              <a:t> — добивался урезания его бюджета, замены членов ученого совета на своих сторонников, изменения руководства института. В 1938 году советское правительство под влиянием Лысенко отменило проведение Международного генетического конгресса в СССР, президентом которого должен был стать Вавилов.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5805264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4608512" cy="286633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D1E1B"/>
                </a:solidFill>
              </a:rPr>
              <a:t>«Пойдем на костер, будем гореть, но от своих убеждений не откажемся»</a:t>
            </a:r>
            <a:endParaRPr lang="ru-RU" sz="3600" b="1" dirty="0">
              <a:solidFill>
                <a:srgbClr val="8D1E1B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55576" y="3356992"/>
            <a:ext cx="8136904" cy="33123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Вавилов вплоть до своего ареста продолжал мужественно отстаивать свои научные взгляды, программу работ возглавляемых им институтов. В 1939 году он подверг критике антинаучные взгляды Лысенко на заседании Ленинградского областного бюро секции научных работников. В конце своего выступления Вавилов сказал: «Пойдем на костер, будем гореть, но от своих убеждений не откажемся».</a:t>
            </a:r>
            <a:endParaRPr lang="ru-RU" sz="2400" dirty="0"/>
          </a:p>
        </p:txBody>
      </p:sp>
      <p:pic>
        <p:nvPicPr>
          <p:cNvPr id="5" name="Рисунок 4" descr="http://ru-people.inrus.info/usfil/photo/174-717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1957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5805264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D1E1B"/>
                </a:solidFill>
              </a:rPr>
              <a:t>Арест</a:t>
            </a:r>
            <a:endParaRPr lang="ru-RU" sz="3600" dirty="0">
              <a:solidFill>
                <a:srgbClr val="8D1E1B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59832" y="836712"/>
            <a:ext cx="5832648" cy="58326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1940 году Вавилов был назначен начальником Комплексной (агроботанической) экспедиции </a:t>
            </a:r>
            <a:r>
              <a:rPr lang="ru-RU" dirty="0" err="1" smtClean="0"/>
              <a:t>Наркомзема</a:t>
            </a:r>
            <a:r>
              <a:rPr lang="ru-RU" dirty="0" smtClean="0"/>
              <a:t> СССР в западные районы Украинской и Белорусской ССР. 6 августа 1940 года Вавилов был арестован в предгорьях Карпат, вблизи г. Черновцы. Санкция на арест была подписана «задним числом», 7 августа он был заключен во внутреннюю тюрьму НКВД в Москве (на Лубянке). В постановлении на арест Вавилов обвинялся как один из руководителей контрреволюционной Трудовой крестьянской партии (в реальности никогда не существовавшей), вредительстве в системе </a:t>
            </a:r>
            <a:r>
              <a:rPr lang="ru-RU" dirty="0" err="1" smtClean="0"/>
              <a:t>ВИРа</a:t>
            </a:r>
            <a:r>
              <a:rPr lang="ru-RU" dirty="0" smtClean="0"/>
              <a:t>, шпионаже, «борьбе против теорий и работ Лысенко, </a:t>
            </a:r>
            <a:r>
              <a:rPr lang="ru-RU" dirty="0" err="1" smtClean="0"/>
              <a:t>Цицина</a:t>
            </a:r>
            <a:r>
              <a:rPr lang="ru-RU" dirty="0" smtClean="0"/>
              <a:t> и Мичурина». Во время следствия, продолжавшегося 11 месяцев, Вавилов перенес 236 допросов, происходивших часто в ночное время и продолжавшихся нередко в течение семи и более часов.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5805264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D1E1B"/>
                </a:solidFill>
              </a:rPr>
              <a:t>Следствие, основанное на лживых фактах и клевете</a:t>
            </a:r>
            <a:endParaRPr lang="ru-RU" sz="3200" b="1" dirty="0">
              <a:solidFill>
                <a:srgbClr val="8D1E1B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131840" y="1340768"/>
            <a:ext cx="5760640" cy="52565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9 июля 1941 года Вавилов на «суде» Военной коллегии Верховного суда СССР, происходившем в течение нескольких минут, был приговорен к расстрелу. На суде им было заявлено, что «обвинение построено на небылицах, лживых фактах и клевете, ни в какой мере не подтвержденных следствием». Поданное им прошение о помиловании в Верховный Совет СССР было отклонено. 26 июля переведен в Бутырскую тюрьму для приведения приговора в исполнение. Утром 15 октября его посетил сотрудник Берии и пообещал, что Вавилова оставят жить и предоставят ему работу по специальности. В связи с наступлением немцев на Москву </a:t>
            </a:r>
            <a:r>
              <a:rPr lang="ru-RU" dirty="0" err="1" smtClean="0"/>
              <a:t>этапирован</a:t>
            </a:r>
            <a:r>
              <a:rPr lang="ru-RU" dirty="0" smtClean="0"/>
              <a:t> в Саратов 16—29 октября, помещен в 3-й корпус тюрьмы N 1 г.Саратова, где находился год и 3 месяца в тяжелейших условиях (камера смертников).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77672" t="49016" r="2405" b="23422"/>
          <a:stretch>
            <a:fillRect/>
          </a:stretch>
        </p:blipFill>
        <p:spPr bwMode="auto">
          <a:xfrm>
            <a:off x="0" y="2060848"/>
            <a:ext cx="3347864" cy="260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5805264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D1E1B"/>
                </a:solidFill>
              </a:rPr>
              <a:t>Человек, накормивший весь мир, умер в тюрьме от голода…</a:t>
            </a:r>
            <a:endParaRPr lang="ru-RU" sz="3200" b="1" dirty="0">
              <a:solidFill>
                <a:srgbClr val="8D1E1B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267744" y="1412776"/>
            <a:ext cx="6624736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Решением Президиума Верховного Совета СССР 23 июня 1942 года расстрел в порядке помилования заменен 20 годами заключения в исправительно-трудовых лагерях. От голода Сергей Иванович заболел дистрофией и умер, предельно истощенный в тюремной больнице 26 января 1943 года. Похоронен, по-видимому, в общей могиле саратовского кладбища.</a:t>
            </a:r>
          </a:p>
          <a:p>
            <a:r>
              <a:rPr lang="ru-RU" dirty="0" smtClean="0"/>
              <a:t>Во время следствия, во внутренней тюрьме НКВД, когда Вавилов имел возможность получать бумагу и карандаш, он написал большую книгу «История мирового земледелия», рукопись которой была уничтожена, «как не имеющая ценности» вместе с большим количеством других научных материалов, изъятых при обысках на квартире и в институтах, где он работал.</a:t>
            </a:r>
          </a:p>
          <a:p>
            <a:endParaRPr lang="ru-RU" dirty="0"/>
          </a:p>
        </p:txBody>
      </p:sp>
      <p:pic>
        <p:nvPicPr>
          <p:cNvPr id="5" name="Рисунок 4" descr="Николай Иванович Вавилов">
            <a:hlinkClick r:id="rId2" tooltip="&quot;Николай Иванович Вавилов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2160240" cy="262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D1E1B"/>
                </a:solidFill>
              </a:rPr>
              <a:t>Венчание родителей</a:t>
            </a:r>
            <a:endParaRPr lang="ru-RU" sz="3200" b="1" dirty="0">
              <a:solidFill>
                <a:srgbClr val="8D1E1B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244280" cy="50014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Венчание Ивана Ильича и Александры Михайловны состоялось 8 января 1884 года</a:t>
            </a:r>
            <a:r>
              <a:rPr lang="ru-RU" i="1" dirty="0" smtClean="0"/>
              <a:t> "в приходской церкви Николая </a:t>
            </a:r>
            <a:r>
              <a:rPr lang="ru-RU" i="1" dirty="0" err="1" smtClean="0"/>
              <a:t>Ваганькова</a:t>
            </a:r>
            <a:r>
              <a:rPr lang="ru-RU" i="1" dirty="0" smtClean="0"/>
              <a:t>, что на Трех Горах, в 6 часов вечера".</a:t>
            </a:r>
            <a:r>
              <a:rPr lang="ru-RU" dirty="0" smtClean="0"/>
              <a:t> Затем гостей просили пожаловать </a:t>
            </a:r>
            <a:r>
              <a:rPr lang="ru-RU" i="1" dirty="0" smtClean="0"/>
              <a:t>"на бал и вечерний стол",</a:t>
            </a:r>
            <a:r>
              <a:rPr lang="ru-RU" dirty="0" smtClean="0"/>
              <a:t> которые были организованы в </a:t>
            </a:r>
            <a:r>
              <a:rPr lang="ru-RU" dirty="0" err="1" smtClean="0"/>
              <a:t>Кудрино</a:t>
            </a:r>
            <a:r>
              <a:rPr lang="ru-RU" dirty="0" smtClean="0"/>
              <a:t>, </a:t>
            </a:r>
            <a:r>
              <a:rPr lang="ru-RU" i="1" dirty="0" smtClean="0"/>
              <a:t>"</a:t>
            </a:r>
            <a:r>
              <a:rPr lang="ru-RU" i="1" dirty="0" err="1" smtClean="0"/>
              <a:t>в</a:t>
            </a:r>
            <a:r>
              <a:rPr lang="ru-RU" i="1" dirty="0" smtClean="0"/>
              <a:t> доме княгине </a:t>
            </a:r>
            <a:r>
              <a:rPr lang="ru-RU" i="1" dirty="0" err="1" smtClean="0"/>
              <a:t>Несвитской</a:t>
            </a:r>
            <a:r>
              <a:rPr lang="ru-RU" i="1" dirty="0" smtClean="0"/>
              <a:t>, против Зоологического сада".</a:t>
            </a:r>
            <a:r>
              <a:rPr lang="ru-RU" dirty="0" smtClean="0"/>
              <a:t> Молодому человеку только что исполнился 21 год, а его жене 18 </a:t>
            </a:r>
            <a:endParaRPr lang="ru-RU" dirty="0"/>
          </a:p>
        </p:txBody>
      </p:sp>
      <p:pic>
        <p:nvPicPr>
          <p:cNvPr id="5" name="Picture 2" descr="http://vivovoco.astronet.ru/VV/PAPERS/MEN/VAV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30140"/>
            <a:ext cx="3168352" cy="43852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5661248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Александра Михайловна Вавилова - мать Н.И. Вавилова.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/>
              <a:t>Из архива </a:t>
            </a:r>
            <a:r>
              <a:rPr lang="ru-RU" b="1" dirty="0" err="1" smtClean="0"/>
              <a:t>ФИАНа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984776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8D1E1B"/>
                </a:solidFill>
              </a:rPr>
              <a:t>Имя Н.И.Вавилова в Саратове</a:t>
            </a:r>
            <a:endParaRPr lang="ru-RU" sz="3600" b="1" dirty="0">
              <a:solidFill>
                <a:srgbClr val="8D1E1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124745"/>
            <a:ext cx="6192688" cy="2808312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/>
              <a:t>У́лица</a:t>
            </a:r>
            <a:r>
              <a:rPr lang="ru-RU" sz="2400" dirty="0" smtClean="0"/>
              <a:t> </a:t>
            </a:r>
            <a:r>
              <a:rPr lang="ru-RU" sz="2400" dirty="0" err="1" smtClean="0"/>
              <a:t>Вави́лова</a:t>
            </a:r>
            <a:r>
              <a:rPr lang="ru-RU" sz="2400" dirty="0" smtClean="0"/>
              <a:t> (до 1969 года </a:t>
            </a:r>
            <a:r>
              <a:rPr lang="ru-RU" sz="2400" dirty="0" err="1" smtClean="0"/>
              <a:t>Миха́йловская</a:t>
            </a:r>
            <a:r>
              <a:rPr lang="ru-RU" sz="2400" dirty="0" smtClean="0"/>
              <a:t> </a:t>
            </a:r>
            <a:r>
              <a:rPr lang="ru-RU" sz="2400" dirty="0" err="1" smtClean="0"/>
              <a:t>у́лица</a:t>
            </a:r>
            <a:r>
              <a:rPr lang="ru-RU" sz="2400" dirty="0" smtClean="0"/>
              <a:t> — одна из центральных улиц Саратова. Начинается у площади Кирова, заканчивается на пересечении с Университетской улицей. Николай Иванович Вавилов похоронен в Саратове на Воскресенском кладбище. Здесь ему установлен памятник.</a:t>
            </a:r>
          </a:p>
          <a:p>
            <a:endParaRPr lang="ru-RU" dirty="0"/>
          </a:p>
        </p:txBody>
      </p:sp>
      <p:pic>
        <p:nvPicPr>
          <p:cNvPr id="1026" name="Picture 2" descr="https://upload.wikimedia.org/wikipedia/commons/thumb/b/b1/%D0%A1%D0%B0%D1%80%D0%B0%D1%82%D0%BE%D0%B2_%D0%BF%D0%B0%D0%BC%D1%8F%D1%82%D0%BD%D0%B8%D0%BA_%D0%92%D0%B0%D0%B2%D0%B8%D0%BB%D0%BE%D0%B2%D1%83.jpg/200px-%D0%A1%D0%B0%D1%80%D0%B0%D1%82%D0%BE%D0%B2_%D0%BF%D0%B0%D0%BC%D1%8F%D1%82%D0%BD%D0%B8%D0%BA_%D0%92%D0%B0%D0%B2%D0%B8%D0%BB%D0%BE%D0%B2%D1%8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63861"/>
            <a:ext cx="2376264" cy="33742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1840" y="5013176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Г. Саратов. Памятник Н. И. Вавилову в начале улицы, на окраине пл. Кирова, около Мирного переулка (скульптор К. С. </a:t>
            </a:r>
            <a:r>
              <a:rPr lang="ru-RU" sz="2400" dirty="0" err="1" smtClean="0"/>
              <a:t>Суминов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5805264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8D1E1B"/>
                </a:solidFill>
              </a:rPr>
              <a:t>Саратовский государственный аграрный университет им. Н.И. Вавилова</a:t>
            </a:r>
            <a:endParaRPr lang="ru-RU" sz="2800" b="1" dirty="0">
              <a:solidFill>
                <a:srgbClr val="8D1E1B"/>
              </a:solidFill>
            </a:endParaRPr>
          </a:p>
        </p:txBody>
      </p:sp>
      <p:pic>
        <p:nvPicPr>
          <p:cNvPr id="4098" name="Picture 2" descr="СГАУ (Саратовский государственный аграрный университет имени Н. И. Вавилова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326" y="1"/>
            <a:ext cx="1293673" cy="155679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259632" y="1600200"/>
            <a:ext cx="7560840" cy="4997152"/>
          </a:xfrm>
        </p:spPr>
        <p:txBody>
          <a:bodyPr>
            <a:normAutofit fontScale="55000" lnSpcReduction="20000"/>
          </a:bodyPr>
          <a:lstStyle/>
          <a:p>
            <a:pPr fontAlgn="t"/>
            <a:r>
              <a:rPr lang="ru-RU" dirty="0" smtClean="0"/>
              <a:t>Особое место в истории СГАУ занимает время, когда в нем трудился Н.И. Вавилов, именем которого с 1981 г. назван  университет. В сентябре 1917 г. Николай Иванович прочел первую лекцию на Высших сельскохозяйственных курсах, а в 1918 г. он был избран профессором, заведующем кафедрой частного земледелия. Именно в Саратове взошла звезда Н.И. Вавилова как ученого, в Саратове им был написан выдающийся труд «Закон гомологических рядов в наследственной изменчивости», в котором был представлен ряд открытий, перевернувших представление о биологической науке и которые по значимости в биологии сравнивали с таблицей Менделеева в химии. В июне 1920 года на 3-м Всероссийском селекционном съезде в г. Саратове Н.И. Вавилов выступил с одноименным докладом, оригинальное издание которого вместе с другими прижизненными работами автора представлены в экспозиции.</a:t>
            </a:r>
          </a:p>
          <a:p>
            <a:pPr fontAlgn="t"/>
            <a:r>
              <a:rPr lang="ru-RU" dirty="0" smtClean="0"/>
              <a:t>В экспозиции можно увидеть материалы о «дореволюционном» и «саратовском» периодах Н.И. Вавилова – свидетельство о рождении Николая Ивановича, студенческий билет, фото и другие документы. Более подробно с биографией Вавилова можно ознакомиться, посмотрев короткометражный фильм о Н.И. Вавилове, который был подарен нашему университету сыном Николая Ивановича - Юрием Вавиловым и является неотъемлемой частью экскурсии.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</a:rPr>
              <a:t>Экспозиции музея Н.И.Вавилова </a:t>
            </a:r>
            <a:br>
              <a:rPr lang="ru-RU" sz="3200" b="1" dirty="0" smtClean="0">
                <a:solidFill>
                  <a:srgbClr val="993300"/>
                </a:solidFill>
              </a:rPr>
            </a:br>
            <a:r>
              <a:rPr lang="ru-RU" sz="3200" b="1" dirty="0" smtClean="0">
                <a:solidFill>
                  <a:srgbClr val="993300"/>
                </a:solidFill>
              </a:rPr>
              <a:t>в СГАУ</a:t>
            </a:r>
            <a:endParaRPr lang="ru-RU" sz="3200" b="1" dirty="0">
              <a:solidFill>
                <a:srgbClr val="993300"/>
              </a:solidFill>
            </a:endParaRPr>
          </a:p>
        </p:txBody>
      </p:sp>
      <p:pic>
        <p:nvPicPr>
          <p:cNvPr id="4" name="Содержимое 3" descr="http://www.sgau.ru/files/pages/6350/13982320380_min.JPG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gau.ru/files/pages/6350/13982320381_min.JPG">
            <a:hlinkClick r:id="rId2" tooltip="&quot;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05064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5805264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D1E1B"/>
                </a:solidFill>
              </a:rPr>
              <a:t>Посмертно реабилитирован</a:t>
            </a:r>
            <a:endParaRPr lang="ru-RU" b="1" dirty="0">
              <a:solidFill>
                <a:srgbClr val="8D1E1B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63688" y="980728"/>
            <a:ext cx="7056784" cy="56886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20 августа 1955 году Вавилов был посмертно реабилитирован. В 1965 году была учреждена премия им. Н. И. Вавилова, в 1967 году его имя было присвоено </a:t>
            </a:r>
            <a:r>
              <a:rPr lang="ru-RU" dirty="0" err="1" smtClean="0"/>
              <a:t>ВИРу</a:t>
            </a:r>
            <a:r>
              <a:rPr lang="ru-RU" dirty="0" smtClean="0"/>
              <a:t>, в 1968 году учреждена золотая медаль имени Вавилова, присуждаемая за научные работы в области сельского хозяйства. При жизни Николай Иванович был избран членом ряда зарубежных академий, в том числе Лондонского Королевского общества (1942), Шотландской (1937), Индийской (1937), Аргентинской академий, членом-корреспондентом АН Галле (1929; Германия) и Чехословацкой академии (1936).</a:t>
            </a:r>
          </a:p>
          <a:p>
            <a:r>
              <a:rPr lang="ru-RU" dirty="0" smtClean="0"/>
              <a:t>В декабре 2015 года в Москве, рядом с Сельскохозяйственной академией им. Тимирязева (МСХА) был установлен памятник академику Николаю Вавилову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3024336" cy="20882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93300"/>
                </a:solidFill>
              </a:rPr>
              <a:t>Москва. Институт общей генетики им. Н.И.Вавилова</a:t>
            </a:r>
            <a:endParaRPr lang="ru-RU" sz="2800" b="1" dirty="0">
              <a:solidFill>
                <a:srgbClr val="99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60648"/>
            <a:ext cx="4320480" cy="640871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На средства, собранные выпускниками вуза, </a:t>
            </a:r>
            <a:r>
              <a:rPr lang="ru-RU" sz="4200" dirty="0" smtClean="0"/>
              <a:t>был открыт первый </a:t>
            </a:r>
            <a:r>
              <a:rPr lang="ru-RU" sz="4200" b="1" dirty="0" smtClean="0"/>
              <a:t>в</a:t>
            </a:r>
            <a:r>
              <a:rPr lang="ru-RU" sz="4200" dirty="0" smtClean="0"/>
              <a:t> </a:t>
            </a:r>
            <a:r>
              <a:rPr lang="ru-RU" sz="4200" b="1" dirty="0" smtClean="0"/>
              <a:t>Москве</a:t>
            </a:r>
            <a:r>
              <a:rPr lang="ru-RU" sz="4200" dirty="0" smtClean="0"/>
              <a:t> </a:t>
            </a:r>
            <a:r>
              <a:rPr lang="ru-RU" sz="4200" b="1" dirty="0" smtClean="0"/>
              <a:t>памятник</a:t>
            </a:r>
            <a:r>
              <a:rPr lang="ru-RU" sz="4200" dirty="0" smtClean="0"/>
              <a:t> Николаю Ивановичу </a:t>
            </a:r>
            <a:r>
              <a:rPr lang="ru-RU" sz="4200" b="1" dirty="0" smtClean="0"/>
              <a:t>Вавилову</a:t>
            </a:r>
            <a:r>
              <a:rPr lang="ru-RU" sz="4200" dirty="0" smtClean="0"/>
              <a:t>. На постаменте начертано: «Биолог, генетик, географ, путешественник, гений ХХ столетия, выпускник 1911 года, академик».</a:t>
            </a:r>
            <a:r>
              <a:rPr lang="ru-RU" sz="4200" b="1" dirty="0" smtClean="0"/>
              <a:t> Памятник</a:t>
            </a:r>
            <a:r>
              <a:rPr lang="ru-RU" sz="4200" dirty="0" smtClean="0"/>
              <a:t> открыт 4 декабря 2015 на аллее возле учебных корпусов РГАУ-МСХА  им. К.А, Тимирязева (скульптор Л.Н. Матюшин).</a:t>
            </a:r>
            <a:r>
              <a:rPr lang="ru-RU" sz="4200" b="1" dirty="0" smtClean="0"/>
              <a:t> </a:t>
            </a:r>
          </a:p>
          <a:p>
            <a:r>
              <a:rPr lang="ru-RU" sz="4200" dirty="0" smtClean="0"/>
              <a:t>В церемонии открытия памятника приняли участие председатель Комиссия РАН по сохранению и разработке научного наследия академика Н.И.Вавилова член-корреспондент РАН </a:t>
            </a:r>
            <a:r>
              <a:rPr lang="ru-RU" sz="4200" dirty="0" err="1" smtClean="0"/>
              <a:t>И.А.Захаров-Гезехус</a:t>
            </a:r>
            <a:r>
              <a:rPr lang="ru-RU" sz="4200" dirty="0" smtClean="0"/>
              <a:t>, заместитель директора </a:t>
            </a:r>
            <a:r>
              <a:rPr lang="ru-RU" sz="4200" dirty="0" err="1" smtClean="0"/>
              <a:t>ИОГен</a:t>
            </a:r>
            <a:r>
              <a:rPr lang="ru-RU" sz="4200" dirty="0" smtClean="0"/>
              <a:t> РАН д.б.н. А.М.Кудрявцев и хранитель мемориального </a:t>
            </a:r>
            <a:r>
              <a:rPr lang="ru-RU" sz="4200" dirty="0" err="1" smtClean="0"/>
              <a:t>кабинета-музей</a:t>
            </a:r>
            <a:r>
              <a:rPr lang="ru-RU" sz="4200" dirty="0" smtClean="0"/>
              <a:t> Н.И.Вавилова, научный сотрудник </a:t>
            </a:r>
            <a:r>
              <a:rPr lang="ru-RU" sz="4200" dirty="0" err="1" smtClean="0"/>
              <a:t>ИОГен</a:t>
            </a:r>
            <a:r>
              <a:rPr lang="ru-RU" sz="4200" dirty="0" smtClean="0"/>
              <a:t> РАН </a:t>
            </a:r>
            <a:r>
              <a:rPr lang="ru-RU" sz="4200" dirty="0" err="1" smtClean="0"/>
              <a:t>Т.Б.Авруцкая</a:t>
            </a:r>
            <a:r>
              <a:rPr lang="ru-RU" sz="4200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42" name="Picture 2" descr="http://vigg.ru/fileadmin/user_upload/RTEmagicC_Vaviloy_TSKHA_4dek2015.T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331236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184576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8D1E1B"/>
                </a:solidFill>
              </a:rPr>
              <a:t>Научные труды</a:t>
            </a:r>
            <a:endParaRPr lang="ru-RU" b="1" dirty="0">
              <a:solidFill>
                <a:srgbClr val="8D1E1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28800"/>
            <a:ext cx="7272808" cy="50405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Избранные труды в пяти томах. М.-Л., 1959-1965.</a:t>
            </a:r>
          </a:p>
          <a:p>
            <a:r>
              <a:rPr lang="ru-RU" dirty="0" smtClean="0"/>
              <a:t>Мировые ресурсы сортов хлебных злаков, зерновых бобовых, льна и их использование в селекции. Пшеница. М.-Л., 1964.</a:t>
            </a:r>
          </a:p>
          <a:p>
            <a:r>
              <a:rPr lang="ru-RU" dirty="0" smtClean="0"/>
              <a:t>Избранные сочинения. Генетика и селекция. М., 1966.</a:t>
            </a:r>
          </a:p>
          <a:p>
            <a:r>
              <a:rPr lang="ru-RU" dirty="0" smtClean="0"/>
              <a:t>Избранные произведения в двух томах. Л., 1967.</a:t>
            </a:r>
          </a:p>
          <a:p>
            <a:r>
              <a:rPr lang="ru-RU" dirty="0" smtClean="0"/>
              <a:t>Николай Иванович Вавилов: Из эпистолярного наследия. 1911-1928. М., 1980. Т.5.</a:t>
            </a:r>
          </a:p>
          <a:p>
            <a:r>
              <a:rPr lang="ru-RU" dirty="0" smtClean="0"/>
              <a:t>Николай Иванович Вавилов. Из эпистолярного наследия 1929-1940. М., 1987. Т.10.</a:t>
            </a:r>
          </a:p>
          <a:p>
            <a:r>
              <a:rPr lang="ru-RU" dirty="0" smtClean="0"/>
              <a:t>Иммунитет растений к инфекционным заболеваниям. М., 1986.</a:t>
            </a:r>
          </a:p>
          <a:p>
            <a:r>
              <a:rPr lang="ru-RU" dirty="0" smtClean="0"/>
              <a:t>Пять континентов. М., 1987, 2-ое изд.</a:t>
            </a:r>
          </a:p>
          <a:p>
            <a:r>
              <a:rPr lang="ru-RU" dirty="0" smtClean="0"/>
              <a:t>Закон гомологических рядов в наследственной изменчивости. М.,1987.</a:t>
            </a:r>
          </a:p>
          <a:p>
            <a:r>
              <a:rPr lang="ru-RU" dirty="0" smtClean="0"/>
              <a:t>Теоретические основы селекции. М.,1987.</a:t>
            </a:r>
          </a:p>
          <a:p>
            <a:r>
              <a:rPr lang="ru-RU" dirty="0" smtClean="0"/>
              <a:t>Н. И. Вавилов. «Жизнь коротка, надо спешить». М., 1990 (Публицистика классиков науки).</a:t>
            </a:r>
          </a:p>
          <a:p>
            <a:r>
              <a:rPr lang="ru-RU" dirty="0" smtClean="0"/>
              <a:t>Николай Иванович Вавилов. Научное наследие в письмах. Международная переписка. М., 1994, Т.1.; 1997, Т. 2., 2000, Т. 3.</a:t>
            </a:r>
          </a:p>
          <a:p>
            <a:endParaRPr lang="ru-RU" dirty="0"/>
          </a:p>
        </p:txBody>
      </p:sp>
      <p:pic>
        <p:nvPicPr>
          <p:cNvPr id="4" name="Рисунок 3" descr="http://www.sgau.ru/files/pages/6350/13982320382_min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5805264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056784" cy="207424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8D1E1B"/>
                </a:solidFill>
              </a:rPr>
              <a:t>«Николай Вавилов открыл такой же фундаментальный закон биологии, каким является для химии периодическая система Менделеева».</a:t>
            </a:r>
            <a:br>
              <a:rPr lang="ru-RU" sz="2800" b="1" i="1" dirty="0" smtClean="0">
                <a:solidFill>
                  <a:srgbClr val="8D1E1B"/>
                </a:solidFill>
              </a:rPr>
            </a:br>
            <a:endParaRPr lang="ru-RU" sz="2800" b="1" dirty="0">
              <a:solidFill>
                <a:srgbClr val="8D1E1B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331640" y="2492896"/>
            <a:ext cx="7632848" cy="4176464"/>
          </a:xfrm>
        </p:spPr>
        <p:txBody>
          <a:bodyPr>
            <a:normAutofit fontScale="85000" lnSpcReduction="20000"/>
          </a:bodyPr>
          <a:lstStyle/>
          <a:p>
            <a:r>
              <a:rPr lang="ru-RU" sz="3100" dirty="0" smtClean="0"/>
              <a:t>Создатель учения о происхождении растений из неких мировых центров, об иммунитете растений, человек, открывший закон о гомологических рядах и наследственном изменении организмов, человек, внесший свою существенную лепту в разработки и исследования учения о биологическом виде, создатель крупнейшей коллекции семян культурных растений в мире – Николай Вавилов – ученый, чье имя поистине прославило Россию.</a:t>
            </a:r>
          </a:p>
          <a:p>
            <a:r>
              <a:rPr lang="ru-RU" sz="42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717432" cy="1512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 (книги).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- ресурсы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916832"/>
            <a:ext cx="7200800" cy="43204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Николай Иванович Вавилов (1887-1943). Материалы к библиографии ученых СССР. Изд. 3-е, М., 1987.</a:t>
            </a:r>
          </a:p>
          <a:p>
            <a:r>
              <a:rPr lang="ru-RU" sz="1800" dirty="0" smtClean="0"/>
              <a:t>Николай Иванович Вавилов. Очерки, воспоминания, материалы. М., 1987.</a:t>
            </a:r>
          </a:p>
          <a:p>
            <a:r>
              <a:rPr lang="ru-RU" sz="1800" dirty="0" smtClean="0"/>
              <a:t>В. В. Бойко, Е. Р. </a:t>
            </a:r>
            <a:r>
              <a:rPr lang="ru-RU" sz="1800" dirty="0" err="1" smtClean="0"/>
              <a:t>Виленский</a:t>
            </a:r>
            <a:r>
              <a:rPr lang="ru-RU" sz="1800" dirty="0" smtClean="0"/>
              <a:t>. Николай Иванович Вавилов: Страницы жизни и деятельности. М., 1987.</a:t>
            </a:r>
          </a:p>
          <a:p>
            <a:r>
              <a:rPr lang="ru-RU" sz="1800" dirty="0" smtClean="0"/>
              <a:t>С. Н. </a:t>
            </a:r>
            <a:r>
              <a:rPr lang="ru-RU" sz="1800" dirty="0" err="1" smtClean="0"/>
              <a:t>Зигуненко</a:t>
            </a:r>
            <a:r>
              <a:rPr lang="ru-RU" sz="1800" dirty="0" smtClean="0"/>
              <a:t>, В. И. Малов. Н. И. Вавилов. М., 1987.</a:t>
            </a:r>
          </a:p>
          <a:p>
            <a:r>
              <a:rPr lang="ru-RU" sz="1800" dirty="0" smtClean="0"/>
              <a:t>Г. М. </a:t>
            </a:r>
            <a:r>
              <a:rPr lang="ru-RU" sz="1800" dirty="0" err="1" smtClean="0"/>
              <a:t>Балдыш</a:t>
            </a:r>
            <a:r>
              <a:rPr lang="ru-RU" sz="1800" dirty="0" smtClean="0"/>
              <a:t>, Г. М. </a:t>
            </a:r>
            <a:r>
              <a:rPr lang="ru-RU" sz="1800" dirty="0" err="1" smtClean="0"/>
              <a:t>Поназовская</a:t>
            </a:r>
            <a:r>
              <a:rPr lang="ru-RU" sz="1800" dirty="0" smtClean="0"/>
              <a:t>. Николай Вавилов в Петербурге-Петрограде-Ленинграде. 1987.</a:t>
            </a:r>
          </a:p>
          <a:p>
            <a:r>
              <a:rPr lang="ru-RU" sz="1800" dirty="0" smtClean="0"/>
              <a:t>М. Е. Ивин. Судьба Николая Вавилова. Л., 1987.</a:t>
            </a:r>
          </a:p>
          <a:p>
            <a:r>
              <a:rPr lang="ru-RU" sz="1800" dirty="0" smtClean="0"/>
              <a:t>Т. И. Короткова. Идти впереди жизни. (Страницы саратовской биографии Н.И.Вавилова). Саратов, 1987.</a:t>
            </a:r>
          </a:p>
          <a:p>
            <a:r>
              <a:rPr lang="ru-RU" sz="1800" dirty="0" smtClean="0"/>
              <a:t>Природа. 1987, № 10 (номер посвящен 100-летию со дня рождения Н.И.Вавилова).</a:t>
            </a:r>
          </a:p>
          <a:p>
            <a:endParaRPr lang="ru-RU" sz="1800" dirty="0" smtClean="0"/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Дополнительная информация: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Автор работы: </a:t>
            </a:r>
            <a:r>
              <a:rPr lang="ru-RU" dirty="0" err="1" smtClean="0"/>
              <a:t>Даева</a:t>
            </a:r>
            <a:r>
              <a:rPr lang="ru-RU" dirty="0" smtClean="0"/>
              <a:t> Дарья Алексеевна, ученица 9 «Б» класса МАОУ СОШ № 7 г.Балаково. 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Хачпанова</a:t>
            </a:r>
            <a:r>
              <a:rPr lang="ru-RU" dirty="0" smtClean="0"/>
              <a:t> Марина Витальевна, зав.школьной библиотекой.</a:t>
            </a:r>
          </a:p>
          <a:p>
            <a:r>
              <a:rPr lang="ru-RU" dirty="0" smtClean="0"/>
              <a:t>Адрес: 413849 г.Балаково улица Комсомольская, дом 31. МАОУ СОШ № 7. 8 (845- 3) 44 36 62; 8 927 157 87 58.</a:t>
            </a:r>
          </a:p>
          <a:p>
            <a:r>
              <a:rPr lang="en-US" dirty="0" smtClean="0"/>
              <a:t>s</a:t>
            </a:r>
            <a:r>
              <a:rPr lang="ru-RU" dirty="0" smtClean="0"/>
              <a:t>osh7.balakovo@mail.ru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274638"/>
            <a:ext cx="3744416" cy="10661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D1E1B"/>
                </a:solidFill>
              </a:rPr>
              <a:t>«Путь, который выбираю»</a:t>
            </a:r>
            <a:endParaRPr lang="ru-RU" sz="3200" b="1" dirty="0">
              <a:solidFill>
                <a:srgbClr val="8D1E1B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547664" y="1556792"/>
            <a:ext cx="4172272" cy="406531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1906 году После окончания Московского коммерческого училища (1906) он поступил в Московский сельскохозяйственный институт (позднее </a:t>
            </a:r>
            <a:r>
              <a:rPr lang="ru-RU" dirty="0" err="1" smtClean="0"/>
              <a:t>Тимирязевская</a:t>
            </a:r>
            <a:r>
              <a:rPr lang="ru-RU" dirty="0" smtClean="0"/>
              <a:t> сельскохозяйственная академия), который окончил в 1911 году.</a:t>
            </a:r>
            <a:endParaRPr lang="ru-RU" dirty="0"/>
          </a:p>
        </p:txBody>
      </p:sp>
      <p:pic>
        <p:nvPicPr>
          <p:cNvPr id="7" name="Рисунок 6" descr="http://www.sgau.ru/files/pages/6350/13982320383_min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341987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https://upload.wikimedia.org/wikipedia/commons/thumb/6/64/2015-Vavilovs-plate-Moscow.jpg/220px-2015-Vavilovs-plate-Moscow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930849"/>
            <a:ext cx="3203848" cy="29271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587727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Мемориальная доска на стене Московского коммерческого училища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92696"/>
            <a:ext cx="5184576" cy="5976664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>Родиной Вавиловых является село </a:t>
            </a:r>
            <a:r>
              <a:rPr lang="ru-RU" sz="2000" dirty="0" err="1" smtClean="0"/>
              <a:t>Ивашково</a:t>
            </a:r>
            <a:r>
              <a:rPr lang="ru-RU" sz="2000" dirty="0" smtClean="0"/>
              <a:t> бывшего Волоколамского уезда, а ныне Шаховского района Московской области.</a:t>
            </a:r>
            <a:br>
              <a:rPr lang="ru-RU" sz="2000" dirty="0" smtClean="0"/>
            </a:br>
            <a:r>
              <a:rPr lang="ru-RU" sz="2000" dirty="0" smtClean="0"/>
              <a:t>Родословная Вавиловых идет от прадеда </a:t>
            </a:r>
            <a:r>
              <a:rPr lang="ru-RU" sz="2000" dirty="0" err="1" smtClean="0"/>
              <a:t>Вавилы</a:t>
            </a:r>
            <a:r>
              <a:rPr lang="ru-RU" sz="2000" dirty="0" smtClean="0"/>
              <a:t> Ивановича, жившего в </a:t>
            </a:r>
            <a:r>
              <a:rPr lang="ru-RU" sz="2000" dirty="0" err="1" smtClean="0"/>
              <a:t>Ивашково</a:t>
            </a:r>
            <a:r>
              <a:rPr lang="ru-RU" sz="2000" dirty="0" smtClean="0"/>
              <a:t> примерно в 1780–1850-х годах. Он был крепостным, и у него было два сына — Илья и Иван. Оба брата — Илья </a:t>
            </a:r>
            <a:r>
              <a:rPr lang="ru-RU" sz="2000" dirty="0" err="1" smtClean="0"/>
              <a:t>Вавилович</a:t>
            </a:r>
            <a:r>
              <a:rPr lang="ru-RU" sz="2000" dirty="0" smtClean="0"/>
              <a:t> и Иван </a:t>
            </a:r>
            <a:r>
              <a:rPr lang="ru-RU" sz="2000" dirty="0" err="1" smtClean="0"/>
              <a:t>Вавилович</a:t>
            </a:r>
            <a:r>
              <a:rPr lang="ru-RU" sz="2000" dirty="0" smtClean="0"/>
              <a:t> — жили со своими семьями в </a:t>
            </a:r>
            <a:r>
              <a:rPr lang="ru-RU" sz="2000" dirty="0" err="1" smtClean="0"/>
              <a:t>Ивашково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одном большом крестовом доме. Они, так же как и их отец </a:t>
            </a:r>
            <a:r>
              <a:rPr lang="ru-RU" sz="2000" dirty="0" err="1" smtClean="0"/>
              <a:t>Вавила</a:t>
            </a:r>
            <a:r>
              <a:rPr lang="ru-RU" sz="2000" dirty="0" smtClean="0"/>
              <a:t>, были крепостными и жили нелегко. Земли было мало, она была неплодородная и давала низкие урожаи. Занимались извозом, отходничеством и малыми промыслами.</a:t>
            </a:r>
            <a:br>
              <a:rPr lang="ru-RU" sz="2000" dirty="0" smtClean="0"/>
            </a:br>
            <a:r>
              <a:rPr lang="ru-RU" sz="2000" dirty="0" smtClean="0"/>
              <a:t>У Ильи </a:t>
            </a:r>
            <a:r>
              <a:rPr lang="ru-RU" sz="2000" dirty="0" err="1" smtClean="0"/>
              <a:t>Вавиловича</a:t>
            </a:r>
            <a:r>
              <a:rPr lang="ru-RU" sz="2000" dirty="0" smtClean="0"/>
              <a:t> — старшего сына — было семь сыновей и одна дочь, среди них Иван Ильич, отец академиков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4276" name="Picture 4" descr="http://vivovoco.astronet.ru/VV/PAPERS/MEN/VAV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413179" cy="34563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5733256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Н.И. Вавилов в своей комнате в доме на Средней Пресне. 1911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8864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D1E1B"/>
                </a:solidFill>
              </a:rPr>
              <a:t>Потомки крепостных крестьян</a:t>
            </a:r>
            <a:endParaRPr lang="ru-RU" sz="3200" b="1" dirty="0">
              <a:solidFill>
                <a:srgbClr val="8D1E1B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89440" cy="9409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D1E1B"/>
                </a:solidFill>
              </a:rPr>
              <a:t>Начало научной деятельности. Командировка на Кавказ</a:t>
            </a:r>
            <a:endParaRPr lang="ru-RU" sz="3200" dirty="0">
              <a:solidFill>
                <a:srgbClr val="8D1E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268760"/>
            <a:ext cx="5328592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Вавилов, еще будучи студентом, начал заниматься научной работой. В 1908 году провел географо-ботанические исследования на Северном Кавказе и Закавказье. К 100 </a:t>
            </a:r>
            <a:r>
              <a:rPr lang="ru-RU" dirty="0" err="1" smtClean="0"/>
              <a:t>летию</a:t>
            </a:r>
            <a:r>
              <a:rPr lang="ru-RU" dirty="0" smtClean="0"/>
              <a:t> Дарвина выступил с докладом «Дарвинизм и экспериментальная морфология» (1909), а в 1910 году опубликовал дипломную работу «Голые слизни (улитки), повреждающие поля и огороды в Московской губернии», за которую получил премию Московского политехнического музея. После окончания института был оставлен </a:t>
            </a:r>
            <a:r>
              <a:rPr lang="ru-RU" dirty="0" smtClean="0">
                <a:hlinkClick r:id="rId2" action="ppaction://hlinkfile" tooltip="Прянишников Дмитрий Николаевич"/>
              </a:rPr>
              <a:t>Д. Н. Прянишниковым</a:t>
            </a:r>
            <a:r>
              <a:rPr lang="ru-RU" dirty="0" smtClean="0"/>
              <a:t> при кафедре частного земледелия для подготовки к званию профессора.</a:t>
            </a:r>
            <a:endParaRPr lang="ru-RU" dirty="0"/>
          </a:p>
        </p:txBody>
      </p:sp>
      <p:pic>
        <p:nvPicPr>
          <p:cNvPr id="4" name="Рисунок 3" descr="http://www.sgau.ru/files/pages/6350/13982320384_min.JPG">
            <a:hlinkClick r:id="rId3" tooltip="&quot;&quot;"/>
          </p:cNvPr>
          <p:cNvPicPr/>
          <p:nvPr/>
        </p:nvPicPr>
        <p:blipFill>
          <a:blip r:embed="rId4" cstate="print"/>
          <a:srcRect l="13889" t="7660" r="8333" b="13186"/>
          <a:stretch>
            <a:fillRect/>
          </a:stretch>
        </p:blipFill>
        <p:spPr bwMode="auto">
          <a:xfrm>
            <a:off x="395536" y="1988840"/>
            <a:ext cx="32403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49480" cy="94096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Преподавательская и научная деятельность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340768"/>
            <a:ext cx="489654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 1911-1912 годах Вавилов преподавал на </a:t>
            </a:r>
            <a:r>
              <a:rPr lang="ru-RU" sz="2400" dirty="0" err="1" smtClean="0"/>
              <a:t>Голицынских</a:t>
            </a:r>
            <a:r>
              <a:rPr lang="ru-RU" sz="2400" dirty="0" smtClean="0"/>
              <a:t> женских высших сельскохозяйственных курсах (Москва). В 1912 году опубликовал работу о связи агрономии с генетикой, где одним из первых в мире предложил программу использования достижений генетики для улучшения культурных растений. В эти же годы Вавилов занялся проблемой устойчивости видов и сортов пшеницы к болезням.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7754" t="47859" r="3429" b="25563"/>
          <a:stretch>
            <a:fillRect/>
          </a:stretch>
        </p:blipFill>
        <p:spPr bwMode="auto">
          <a:xfrm>
            <a:off x="683568" y="1772816"/>
            <a:ext cx="3168352" cy="25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293096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Женские сельскохозяйственные курсы были учреждены в Москве в 1908 году. Располагались (до 1914 г.) на Волхонке, в доме № 14 — в меблированных комнатах Голицыной «Княжеские номера»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4179</Words>
  <Application>Microsoft Office PowerPoint</Application>
  <PresentationFormat>Экран (4:3)</PresentationFormat>
  <Paragraphs>204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НИКОЛАЙ ИВАНОВИЧ ВАВИЛОВ</vt:lpstr>
      <vt:lpstr>Великий русский ботаник, растениевод, генетик, географ и организатор науки</vt:lpstr>
      <vt:lpstr>Семья Вавиловых</vt:lpstr>
      <vt:lpstr>Предприниматель,  отец двух академиков</vt:lpstr>
      <vt:lpstr>Венчание родителей</vt:lpstr>
      <vt:lpstr>«Путь, который выбираю»</vt:lpstr>
      <vt:lpstr>Родиной Вавиловых является село Ивашково бывшего Волоколамского уезда, а ныне Шаховского района Московской области. Родословная Вавиловых идет от прадеда Вавилы Ивановича, жившего в Ивашково примерно в 1780–1850-х годах. Он был крепостным, и у него было два сына — Илья и Иван. Оба брата — Илья Вавилович и Иван Вавилович — жили со своими семьями в Ивашково в одном большом крестовом доме. Они, так же как и их отец Вавила, были крепостными и жили нелегко. Земли было мало, она была неплодородная и давала низкие урожаи. Занимались извозом, отходничеством и малыми промыслами. У Ильи Вавиловича — старшего сына — было семь сыновей и одна дочь, среди них Иван Ильич, отец академиков </vt:lpstr>
      <vt:lpstr>Начало научной деятельности. Командировка на Кавказ</vt:lpstr>
      <vt:lpstr>Преподавательская и научная деятельность</vt:lpstr>
      <vt:lpstr>Командировка в Европу</vt:lpstr>
      <vt:lpstr>Слайд 11</vt:lpstr>
      <vt:lpstr>Слайд 12</vt:lpstr>
      <vt:lpstr>Слайд 13</vt:lpstr>
      <vt:lpstr>Награды</vt:lpstr>
      <vt:lpstr>Слайд 15</vt:lpstr>
      <vt:lpstr>Слайд 16</vt:lpstr>
      <vt:lpstr>Вавилов в Саратове. Закон гомологических рядов наследственной изменчивости</vt:lpstr>
      <vt:lpstr>Научные и образовательные организации</vt:lpstr>
      <vt:lpstr>Экспедиции в Поволжье  и Заволжье</vt:lpstr>
      <vt:lpstr>Закон гомологических рядов</vt:lpstr>
      <vt:lpstr>Объекты, названные в честь Вавилова</vt:lpstr>
      <vt:lpstr>Памятники</vt:lpstr>
      <vt:lpstr>Астрономические объекты</vt:lpstr>
      <vt:lpstr>Память</vt:lpstr>
      <vt:lpstr>Прочее</vt:lpstr>
      <vt:lpstr>Слайд 26</vt:lpstr>
      <vt:lpstr>Первые экспедиции – в  Среднюю Азию  и Америку</vt:lpstr>
      <vt:lpstr>Экспедиции в Средиземноморье  и на Дальний Восток </vt:lpstr>
      <vt:lpstr>Опять Америка - Северная  и Южная</vt:lpstr>
      <vt:lpstr>Центры происхождения культурных растений</vt:lpstr>
      <vt:lpstr>Семь первичных центров возникновения  и формирования флоры </vt:lpstr>
      <vt:lpstr>Крупнейшая в мире мировая коллекция семян культурных растений</vt:lpstr>
      <vt:lpstr>Научно-организационная и общественная деятельность Н. И. Вавилова</vt:lpstr>
      <vt:lpstr>Институт генетики АН СССР</vt:lpstr>
      <vt:lpstr>Н.И.Вавилов в Нагорном Карабахе</vt:lpstr>
      <vt:lpstr>Учёный с мировым именем</vt:lpstr>
      <vt:lpstr>Облик ученого и человека</vt:lpstr>
      <vt:lpstr>Целиком преданный науке</vt:lpstr>
      <vt:lpstr>Человек многогранных талантов</vt:lpstr>
      <vt:lpstr>Вавилов и Лысенко</vt:lpstr>
      <vt:lpstr>Н.И.Вавилов в Поволжье</vt:lpstr>
      <vt:lpstr>Учёный-недоучка</vt:lpstr>
      <vt:lpstr>Начало травли передовых деятелей науки</vt:lpstr>
      <vt:lpstr>Н.И.Вавилов. 1936 год</vt:lpstr>
      <vt:lpstr>Специфика наших расхождений заключается в том, что под названием передовой науки нам предлагают вернуться, по существу к воззрениям, которые пережиты наукой, изжиты, то есть к воззрениям первой половины или середины 19-го века.  Вавилов Николай Иванович</vt:lpstr>
      <vt:lpstr>«Пойдем на костер, будем гореть, но от своих убеждений не откажемся»</vt:lpstr>
      <vt:lpstr>Арест</vt:lpstr>
      <vt:lpstr>Следствие, основанное на лживых фактах и клевете</vt:lpstr>
      <vt:lpstr>Человек, накормивший весь мир, умер в тюрьме от голода…</vt:lpstr>
      <vt:lpstr>Имя Н.И.Вавилова в Саратове</vt:lpstr>
      <vt:lpstr>Саратовский государственный аграрный университет им. Н.И. Вавилова</vt:lpstr>
      <vt:lpstr>Экспозиции музея Н.И.Вавилова  в СГАУ</vt:lpstr>
      <vt:lpstr>Посмертно реабилитирован</vt:lpstr>
      <vt:lpstr>Москва. Институт общей генетики им. Н.И.Вавилова</vt:lpstr>
      <vt:lpstr>Научные труды</vt:lpstr>
      <vt:lpstr>«Николай Вавилов открыл такой же фундаментальный закон биологии, каким является для химии периодическая система Менделеева». </vt:lpstr>
      <vt:lpstr>Источники информации (книги). Интернет - ресурсы</vt:lpstr>
      <vt:lpstr>Дополнительная информация: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</dc:title>
  <dc:creator>Ранько Елена</dc:creator>
  <cp:lastModifiedBy>Марина</cp:lastModifiedBy>
  <cp:revision>82</cp:revision>
  <dcterms:created xsi:type="dcterms:W3CDTF">2015-04-19T15:51:03Z</dcterms:created>
  <dcterms:modified xsi:type="dcterms:W3CDTF">2017-01-05T12:25:35Z</dcterms:modified>
</cp:coreProperties>
</file>