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7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0600FF-808A-4520-A85E-9C7D7EC70897}" type="datetimeFigureOut">
              <a:rPr lang="ru-RU" smtClean="0"/>
              <a:pPr/>
              <a:t>29.03.2015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25447-1DC6-4376-A833-9578578EB55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C25447-1DC6-4376-A833-9578578EB55A}"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17634D1-B1A7-4E31-90F0-E9A960E192F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17634D1-B1A7-4E31-90F0-E9A960E192F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30778B3-52D0-4718-9AFB-86F697602FB3}" type="datetimeFigureOut">
              <a:rPr lang="ru-RU" smtClean="0"/>
              <a:pPr/>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7634D1-B1A7-4E31-90F0-E9A960E192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30778B3-52D0-4718-9AFB-86F697602FB3}" type="datetimeFigureOut">
              <a:rPr lang="ru-RU" smtClean="0"/>
              <a:pPr/>
              <a:t>29.03.2015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7634D1-B1A7-4E31-90F0-E9A960E192F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yandex.ru/images/search?source=wiz&amp;img_url=http://raz.uchise.ru/pars_docs/refs/301/300010/img0.jpg&amp;uinfo=sw-1440-sh-900-ww-1423-wh-815-pd-1-wp-16x10_1440x900-lt-396&amp;text=%D0%BB%D0%BE%D0%BC%D0%BE%D0%BD%D0%BE%D1%81%D0%BE%D0%B2%20%D1%84%D0%BE%D1%82%D0%BE&amp;noreask=1&amp;pos=0&amp;lr=74&amp;rpt=simage&amp;pin=1"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96753"/>
            <a:ext cx="7772400" cy="1656183"/>
          </a:xfrm>
        </p:spPr>
        <p:txBody>
          <a:bodyPr>
            <a:normAutofit fontScale="90000"/>
          </a:bodyPr>
          <a:lstStyle/>
          <a:p>
            <a:r>
              <a:rPr lang="ru-RU" dirty="0" smtClean="0"/>
              <a:t>Нравственно-патриотическое воспитание на уроках  химии и биологии.</a:t>
            </a:r>
            <a:endParaRPr lang="ru-RU" dirty="0"/>
          </a:p>
        </p:txBody>
      </p:sp>
      <p:sp>
        <p:nvSpPr>
          <p:cNvPr id="3" name="Подзаголовок 2"/>
          <p:cNvSpPr>
            <a:spLocks noGrp="1"/>
          </p:cNvSpPr>
          <p:nvPr>
            <p:ph type="subTitle" idx="1"/>
          </p:nvPr>
        </p:nvSpPr>
        <p:spPr/>
        <p:txBody>
          <a:bodyPr/>
          <a:lstStyle/>
          <a:p>
            <a:r>
              <a:rPr lang="ru-RU" dirty="0" smtClean="0"/>
              <a:t>Учитель биологии и химии  МБОУ СОШ №3 </a:t>
            </a:r>
          </a:p>
          <a:p>
            <a:r>
              <a:rPr lang="ru-RU" dirty="0" err="1" smtClean="0"/>
              <a:t>Кептене</a:t>
            </a:r>
            <a:r>
              <a:rPr lang="ru-RU" dirty="0" smtClean="0"/>
              <a:t> Татьяна  Львовна.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t>Что даёт вам знание биографии учёного?</a:t>
            </a:r>
            <a:endParaRPr lang="ru-RU" dirty="0"/>
          </a:p>
        </p:txBody>
      </p:sp>
      <p:sp>
        <p:nvSpPr>
          <p:cNvPr id="3" name="Содержимое 2"/>
          <p:cNvSpPr>
            <a:spLocks noGrp="1"/>
          </p:cNvSpPr>
          <p:nvPr>
            <p:ph idx="1"/>
          </p:nvPr>
        </p:nvSpPr>
        <p:spPr>
          <a:xfrm>
            <a:off x="457200" y="2204864"/>
            <a:ext cx="8229600" cy="3921299"/>
          </a:xfrm>
        </p:spPr>
        <p:txBody>
          <a:bodyPr/>
          <a:lstStyle/>
          <a:p>
            <a:r>
              <a:rPr lang="ru-RU" dirty="0"/>
              <a:t>вызывает чувство гордости за страну, учит работать, быть активным в жизни, патриотом своей страны, пробуждает интерес к предмету, учит никогда не сдаваться, доводить дело до конца, не отчаиваться.</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066130"/>
          </a:xfrm>
        </p:spPr>
        <p:txBody>
          <a:bodyPr>
            <a:normAutofit/>
          </a:bodyPr>
          <a:lstStyle/>
          <a:p>
            <a:r>
              <a:rPr lang="ru-RU" sz="3200" dirty="0" smtClean="0"/>
              <a:t>Александр Михайлович Бутлеров</a:t>
            </a:r>
            <a:endParaRPr lang="ru-RU" sz="3200" dirty="0"/>
          </a:p>
        </p:txBody>
      </p:sp>
      <p:pic>
        <p:nvPicPr>
          <p:cNvPr id="7" name="Содержимое 6" descr="48712135_Butlerov.jpg"/>
          <p:cNvPicPr>
            <a:picLocks noGrp="1" noChangeAspect="1"/>
          </p:cNvPicPr>
          <p:nvPr>
            <p:ph sz="half" idx="1"/>
          </p:nvPr>
        </p:nvPicPr>
        <p:blipFill>
          <a:blip r:embed="rId2" cstate="print"/>
          <a:stretch>
            <a:fillRect/>
          </a:stretch>
        </p:blipFill>
        <p:spPr>
          <a:xfrm>
            <a:off x="780885" y="1600200"/>
            <a:ext cx="3391230" cy="4525963"/>
          </a:xfrm>
        </p:spPr>
      </p:pic>
      <p:sp>
        <p:nvSpPr>
          <p:cNvPr id="6" name="Содержимое 5"/>
          <p:cNvSpPr>
            <a:spLocks noGrp="1"/>
          </p:cNvSpPr>
          <p:nvPr>
            <p:ph sz="half" idx="2"/>
          </p:nvPr>
        </p:nvSpPr>
        <p:spPr/>
        <p:txBody>
          <a:bodyPr>
            <a:normAutofit lnSpcReduction="10000"/>
          </a:bodyPr>
          <a:lstStyle/>
          <a:p>
            <a:r>
              <a:rPr lang="ru-RU" dirty="0" smtClean="0"/>
              <a:t>русский химик, академик Петербургской АН, создатель теории химического строения органических веществ в 1861 году. Предсказал и изучил изомерию многих органических веществ, синтезировал многие вещества.</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Владимир Васильевич </a:t>
            </a:r>
            <a:r>
              <a:rPr lang="ru-RU" sz="3200" dirty="0" err="1" smtClean="0"/>
              <a:t>Марковников</a:t>
            </a:r>
            <a:endParaRPr lang="ru-RU" sz="3200" dirty="0"/>
          </a:p>
        </p:txBody>
      </p:sp>
      <p:pic>
        <p:nvPicPr>
          <p:cNvPr id="1026" name="Picture 2" descr="C:\Users\папа\Pictures\852834-cfd17930ca27e0ea.jpg"/>
          <p:cNvPicPr>
            <a:picLocks noGrp="1" noChangeAspect="1" noChangeArrowheads="1"/>
          </p:cNvPicPr>
          <p:nvPr>
            <p:ph sz="half" idx="1"/>
          </p:nvPr>
        </p:nvPicPr>
        <p:blipFill>
          <a:blip r:embed="rId3" cstate="print"/>
          <a:srcRect/>
          <a:stretch>
            <a:fillRect/>
          </a:stretch>
        </p:blipFill>
        <p:spPr bwMode="auto">
          <a:xfrm>
            <a:off x="755576" y="1772816"/>
            <a:ext cx="3054424" cy="3876873"/>
          </a:xfrm>
          <a:prstGeom prst="rect">
            <a:avLst/>
          </a:prstGeom>
          <a:noFill/>
        </p:spPr>
      </p:pic>
      <p:sp>
        <p:nvSpPr>
          <p:cNvPr id="4" name="Содержимое 3"/>
          <p:cNvSpPr>
            <a:spLocks noGrp="1"/>
          </p:cNvSpPr>
          <p:nvPr>
            <p:ph sz="half" idx="2"/>
          </p:nvPr>
        </p:nvSpPr>
        <p:spPr/>
        <p:txBody>
          <a:bodyPr>
            <a:normAutofit fontScale="92500" lnSpcReduction="10000"/>
          </a:bodyPr>
          <a:lstStyle/>
          <a:p>
            <a:r>
              <a:rPr lang="ru-RU" dirty="0" smtClean="0"/>
              <a:t>Профессор Московского университета В.В. </a:t>
            </a:r>
            <a:r>
              <a:rPr lang="ru-RU" dirty="0" err="1" smtClean="0"/>
              <a:t>Марковников</a:t>
            </a:r>
            <a:r>
              <a:rPr lang="ru-RU" dirty="0" smtClean="0"/>
              <a:t> сформулировал правило, носящее его имя. Исследовал состав нефти, заложил основы нефтехимии, как самостоятельной науки. В 1883 году открыл новый класс органических веществ - </a:t>
            </a:r>
            <a:r>
              <a:rPr lang="ru-RU" dirty="0" err="1" smtClean="0"/>
              <a:t>циклопарафины</a:t>
            </a:r>
            <a:r>
              <a:rPr lang="ru-RU" dirty="0" smtClean="0"/>
              <a:t>.</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Герасим, Василий и Макар Дубинины</a:t>
            </a:r>
            <a:endParaRPr lang="ru-RU" sz="3200" dirty="0"/>
          </a:p>
        </p:txBody>
      </p:sp>
      <p:pic>
        <p:nvPicPr>
          <p:cNvPr id="5" name="Содержимое 4" descr="7c17743d4f.jpg"/>
          <p:cNvPicPr>
            <a:picLocks noGrp="1" noChangeAspect="1"/>
          </p:cNvPicPr>
          <p:nvPr>
            <p:ph sz="half" idx="1"/>
          </p:nvPr>
        </p:nvPicPr>
        <p:blipFill>
          <a:blip r:embed="rId2" cstate="print"/>
          <a:stretch>
            <a:fillRect/>
          </a:stretch>
        </p:blipFill>
        <p:spPr>
          <a:xfrm>
            <a:off x="899592" y="1988840"/>
            <a:ext cx="2952328" cy="3528392"/>
          </a:xfrm>
        </p:spPr>
      </p:pic>
      <p:sp>
        <p:nvSpPr>
          <p:cNvPr id="4" name="Содержимое 3"/>
          <p:cNvSpPr>
            <a:spLocks noGrp="1"/>
          </p:cNvSpPr>
          <p:nvPr>
            <p:ph sz="half" idx="2"/>
          </p:nvPr>
        </p:nvSpPr>
        <p:spPr/>
        <p:txBody>
          <a:bodyPr>
            <a:normAutofit fontScale="92500" lnSpcReduction="10000"/>
          </a:bodyPr>
          <a:lstStyle/>
          <a:p>
            <a:r>
              <a:rPr lang="ru-RU" dirty="0" smtClean="0"/>
              <a:t>Братья Дубинины впервые создали устройство для перегонки нефти. С 1823 года Дубинины стали вывозить «фотоген» - керосин многими тысячами пудов из Моздока внутрь России. В Америке первые опыты перегонки нефти осуществили только в 1833 году.</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Николай Иванович Вавилов</a:t>
            </a:r>
            <a:endParaRPr lang="ru-RU" sz="3200" dirty="0"/>
          </a:p>
        </p:txBody>
      </p:sp>
      <p:pic>
        <p:nvPicPr>
          <p:cNvPr id="5" name="Содержимое 4" descr="737344dd8934cc52da9f7f85f2627abb_M.jpg"/>
          <p:cNvPicPr>
            <a:picLocks noGrp="1" noChangeAspect="1"/>
          </p:cNvPicPr>
          <p:nvPr>
            <p:ph sz="half" idx="1"/>
          </p:nvPr>
        </p:nvPicPr>
        <p:blipFill>
          <a:blip r:embed="rId3" cstate="print"/>
          <a:stretch>
            <a:fillRect/>
          </a:stretch>
        </p:blipFill>
        <p:spPr>
          <a:xfrm>
            <a:off x="395536" y="1628800"/>
            <a:ext cx="2924693" cy="4525963"/>
          </a:xfrm>
        </p:spPr>
      </p:pic>
      <p:sp>
        <p:nvSpPr>
          <p:cNvPr id="4" name="Содержимое 3"/>
          <p:cNvSpPr>
            <a:spLocks noGrp="1"/>
          </p:cNvSpPr>
          <p:nvPr>
            <p:ph sz="half" idx="2"/>
          </p:nvPr>
        </p:nvSpPr>
        <p:spPr>
          <a:xfrm>
            <a:off x="3563888" y="1484784"/>
            <a:ext cx="5122912" cy="4896544"/>
          </a:xfrm>
        </p:spPr>
        <p:txBody>
          <a:bodyPr>
            <a:normAutofit fontScale="77500" lnSpcReduction="20000"/>
          </a:bodyPr>
          <a:lstStyle/>
          <a:p>
            <a:r>
              <a:rPr lang="ru-RU" dirty="0" smtClean="0"/>
              <a:t>.  Рассматривая тему «Происхождение культурных растений» сообщаю ребятам, что работа по изучению центров происхождения культурных растений связана с проведением различных экспедиций и исследований. Первые такие экспедиции у нас в стране были проведены под руководством академика Н.И.Вавилова, который предпринял путешествия во все части земного шара. Им же был создан Всесоюзный институт растениеводства (ВИР). Здесь храниться мировая коллекция семян дикорастущих сельскохозяйственных культур.</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5" name="Содержимое 4" descr="0022-022-Znamenitye-uchenye-Kubani.jpg"/>
          <p:cNvPicPr>
            <a:picLocks noGrp="1" noChangeAspect="1"/>
          </p:cNvPicPr>
          <p:nvPr>
            <p:ph idx="1"/>
          </p:nvPr>
        </p:nvPicPr>
        <p:blipFill>
          <a:blip r:embed="rId2" cstate="print"/>
          <a:stretch>
            <a:fillRect/>
          </a:stretch>
        </p:blipFill>
        <p:spPr>
          <a:xfrm>
            <a:off x="827584" y="908720"/>
            <a:ext cx="7416824" cy="568863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normAutofit/>
          </a:bodyPr>
          <a:lstStyle/>
          <a:p>
            <a:r>
              <a:rPr lang="ru-RU" sz="3200" dirty="0" smtClean="0"/>
              <a:t>Илья Ильич Мечников</a:t>
            </a:r>
            <a:endParaRPr lang="ru-RU" sz="3200" dirty="0"/>
          </a:p>
        </p:txBody>
      </p:sp>
      <p:pic>
        <p:nvPicPr>
          <p:cNvPr id="7" name="Содержимое 6" descr="1374058642mechnikov.jpg"/>
          <p:cNvPicPr>
            <a:picLocks noGrp="1" noChangeAspect="1"/>
          </p:cNvPicPr>
          <p:nvPr>
            <p:ph sz="half" idx="1"/>
          </p:nvPr>
        </p:nvPicPr>
        <p:blipFill>
          <a:blip r:embed="rId3" cstate="print"/>
          <a:stretch>
            <a:fillRect/>
          </a:stretch>
        </p:blipFill>
        <p:spPr>
          <a:xfrm>
            <a:off x="467544" y="1628800"/>
            <a:ext cx="3888432" cy="4464496"/>
          </a:xfrm>
        </p:spPr>
      </p:pic>
      <p:sp>
        <p:nvSpPr>
          <p:cNvPr id="6" name="Содержимое 5"/>
          <p:cNvSpPr>
            <a:spLocks noGrp="1"/>
          </p:cNvSpPr>
          <p:nvPr>
            <p:ph sz="half" idx="2"/>
          </p:nvPr>
        </p:nvSpPr>
        <p:spPr>
          <a:xfrm>
            <a:off x="4427984" y="1600200"/>
            <a:ext cx="4258816" cy="4709120"/>
          </a:xfrm>
        </p:spPr>
        <p:txBody>
          <a:bodyPr>
            <a:normAutofit fontScale="70000" lnSpcReduction="20000"/>
          </a:bodyPr>
          <a:lstStyle/>
          <a:p>
            <a:r>
              <a:rPr lang="ru-RU" dirty="0" smtClean="0"/>
              <a:t>Мечников открыл учение об иммунитете. Не раз, рискуя собственной жизнью, он проверял действие микробов тифа, впрыснув себе кровь больного, заражал себя микробами холеры. В 1886 году Мечников открыл в России первую бактериологическую станцию. Он получал и применял различные вакцины и сыворотки против сибирской язвы, холеры и других болезней. В 1903 году Мечников был удостоен Нобелевской премии за открытие иммунитета. Наша страна гордится заслугами ученого перед наукой.</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Николай Иванович Пирогов</a:t>
            </a:r>
            <a:endParaRPr lang="ru-RU" sz="3200" dirty="0"/>
          </a:p>
        </p:txBody>
      </p:sp>
      <p:pic>
        <p:nvPicPr>
          <p:cNvPr id="5" name="Содержимое 4" descr="88395-134_1.jpg"/>
          <p:cNvPicPr>
            <a:picLocks noGrp="1" noChangeAspect="1"/>
          </p:cNvPicPr>
          <p:nvPr>
            <p:ph sz="half" idx="1"/>
          </p:nvPr>
        </p:nvPicPr>
        <p:blipFill>
          <a:blip r:embed="rId2" cstate="print"/>
          <a:stretch>
            <a:fillRect/>
          </a:stretch>
        </p:blipFill>
        <p:spPr>
          <a:xfrm>
            <a:off x="755576" y="1700808"/>
            <a:ext cx="3456384" cy="4308921"/>
          </a:xfrm>
        </p:spPr>
      </p:pic>
      <p:sp>
        <p:nvSpPr>
          <p:cNvPr id="4" name="Содержимое 3"/>
          <p:cNvSpPr>
            <a:spLocks noGrp="1"/>
          </p:cNvSpPr>
          <p:nvPr>
            <p:ph sz="half" idx="2"/>
          </p:nvPr>
        </p:nvSpPr>
        <p:spPr>
          <a:xfrm>
            <a:off x="4283968" y="1628800"/>
            <a:ext cx="4186808" cy="4853136"/>
          </a:xfrm>
        </p:spPr>
        <p:txBody>
          <a:bodyPr>
            <a:normAutofit fontScale="62500" lnSpcReduction="20000"/>
          </a:bodyPr>
          <a:lstStyle/>
          <a:p>
            <a:r>
              <a:rPr lang="ru-RU" dirty="0" smtClean="0"/>
              <a:t>. Пирогов Николай Иванович - отечественный ученый, чудесный доктор, блестящий хирург, заложивший основы экспериментальной анатомии и военно-полевой хирургии. Он впервые в мировой хирургии применил эфир для наркоза; йод, спирт для предупреждения нагноения ран. Создал бальзамирующее средство. На его счету много работ в области хирургии. Николай Иванович открыл музей патологической анатомии. Он изучал действие эфира на животных, затем на здоровых людях. Провел 50 операций под эфирным наркозом. За время войны на Кавказе выполнил 700 операций, из них 400 – под эфирным наркозом, 300 операций – под хлороформом. </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Дмитрий Иосифович Ивановский</a:t>
            </a:r>
            <a:endParaRPr lang="ru-RU" sz="3200" dirty="0"/>
          </a:p>
        </p:txBody>
      </p:sp>
      <p:pic>
        <p:nvPicPr>
          <p:cNvPr id="5" name="Содержимое 4" descr="4843ff8e232d94988c45d7e31633b024.jpg"/>
          <p:cNvPicPr>
            <a:picLocks noGrp="1" noChangeAspect="1"/>
          </p:cNvPicPr>
          <p:nvPr>
            <p:ph sz="half" idx="1"/>
          </p:nvPr>
        </p:nvPicPr>
        <p:blipFill>
          <a:blip r:embed="rId2" cstate="print"/>
          <a:stretch>
            <a:fillRect/>
          </a:stretch>
        </p:blipFill>
        <p:spPr>
          <a:xfrm>
            <a:off x="457200" y="1735566"/>
            <a:ext cx="4038600" cy="4255230"/>
          </a:xfrm>
        </p:spPr>
      </p:pic>
      <p:sp>
        <p:nvSpPr>
          <p:cNvPr id="4" name="Содержимое 3"/>
          <p:cNvSpPr>
            <a:spLocks noGrp="1"/>
          </p:cNvSpPr>
          <p:nvPr>
            <p:ph sz="half" idx="2"/>
          </p:nvPr>
        </p:nvSpPr>
        <p:spPr/>
        <p:txBody>
          <a:bodyPr/>
          <a:lstStyle/>
          <a:p>
            <a:r>
              <a:rPr lang="ru-RU" dirty="0" smtClean="0"/>
              <a:t>. Важнейшее значение имело открытие вирусов русским ученым Д. И. Ивановским (1892), что послужило зарождению новой науки – вирусологии.</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3200" dirty="0" smtClean="0"/>
              <a:t>Александр </a:t>
            </a:r>
            <a:r>
              <a:rPr lang="ru-RU" sz="3200" dirty="0" err="1" smtClean="0"/>
              <a:t>Онуфриевич</a:t>
            </a:r>
            <a:r>
              <a:rPr lang="ru-RU" sz="3200" dirty="0" smtClean="0"/>
              <a:t> Ковалевский</a:t>
            </a:r>
            <a:endParaRPr lang="ru-RU" sz="3200" dirty="0"/>
          </a:p>
        </p:txBody>
      </p:sp>
      <p:pic>
        <p:nvPicPr>
          <p:cNvPr id="5" name="Содержимое 4" descr="2971352-9a0cc95127e37440.jpg"/>
          <p:cNvPicPr>
            <a:picLocks noGrp="1" noChangeAspect="1"/>
          </p:cNvPicPr>
          <p:nvPr>
            <p:ph sz="half" idx="1"/>
          </p:nvPr>
        </p:nvPicPr>
        <p:blipFill>
          <a:blip r:embed="rId2" cstate="print"/>
          <a:stretch>
            <a:fillRect/>
          </a:stretch>
        </p:blipFill>
        <p:spPr>
          <a:xfrm>
            <a:off x="467544" y="1556792"/>
            <a:ext cx="4176464" cy="4464496"/>
          </a:xfrm>
        </p:spPr>
      </p:pic>
      <p:sp>
        <p:nvSpPr>
          <p:cNvPr id="4" name="Содержимое 3"/>
          <p:cNvSpPr>
            <a:spLocks noGrp="1"/>
          </p:cNvSpPr>
          <p:nvPr>
            <p:ph sz="half" idx="2"/>
          </p:nvPr>
        </p:nvSpPr>
        <p:spPr>
          <a:xfrm>
            <a:off x="4644008" y="1700808"/>
            <a:ext cx="4176464" cy="4896544"/>
          </a:xfrm>
        </p:spPr>
        <p:txBody>
          <a:bodyPr>
            <a:normAutofit fontScale="70000" lnSpcReduction="20000"/>
          </a:bodyPr>
          <a:lstStyle/>
          <a:p>
            <a:r>
              <a:rPr lang="ru-RU" dirty="0" smtClean="0"/>
              <a:t>КОВАЛЕВСКИЙ Александр </a:t>
            </a:r>
            <a:r>
              <a:rPr lang="ru-RU" dirty="0" err="1" smtClean="0"/>
              <a:t>Онуфриевич</a:t>
            </a:r>
            <a:r>
              <a:rPr lang="ru-RU" dirty="0" smtClean="0"/>
              <a:t> (1840-1901) — русский биолог, один из основоположников сравнительной эмбриологии и физиологии, экспериментальной и эволюционной гистологии. Установил общие закономерности развития позвоночных и беспозвоночных животных, распространив на последних учение о зародышевых листках, чем доказал взаимное эволюционное родство этих групп животных. Открыл фагоцитарные органы у беспозвоночных и показал их роль в метаморфозе насекомых.</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04664"/>
            <a:ext cx="8892480" cy="2448272"/>
          </a:xfrm>
        </p:spPr>
        <p:txBody>
          <a:bodyPr>
            <a:normAutofit fontScale="90000"/>
          </a:bodyPr>
          <a:lstStyle/>
          <a:p>
            <a:r>
              <a:rPr lang="ru-RU" sz="3600" dirty="0"/>
              <a:t>«Патриотизм - преданность и любовь к своему Отечеству, к своему народу и готовность к любым жертвам и подвигам во имя интересов своей Родины». </a:t>
            </a:r>
          </a:p>
        </p:txBody>
      </p:sp>
      <p:sp>
        <p:nvSpPr>
          <p:cNvPr id="3" name="Подзаголовок 2"/>
          <p:cNvSpPr>
            <a:spLocks noGrp="1"/>
          </p:cNvSpPr>
          <p:nvPr>
            <p:ph type="subTitle" idx="1"/>
          </p:nvPr>
        </p:nvSpPr>
        <p:spPr>
          <a:xfrm>
            <a:off x="323528" y="3789040"/>
            <a:ext cx="8280920" cy="2448272"/>
          </a:xfrm>
        </p:spPr>
        <p:txBody>
          <a:bodyPr>
            <a:normAutofit/>
          </a:bodyPr>
          <a:lstStyle/>
          <a:p>
            <a:r>
              <a:rPr lang="ru-RU" sz="3600" dirty="0" smtClean="0"/>
              <a:t>Нр</a:t>
            </a:r>
            <a:r>
              <a:rPr lang="ru-RU" dirty="0" smtClean="0"/>
              <a:t>авственность –внутренние  духовные качества, которыми руководствуется человек.</a:t>
            </a:r>
          </a:p>
          <a:p>
            <a:r>
              <a:rPr lang="ru-RU" dirty="0" smtClean="0"/>
              <a:t>                           Из  словаря С.И Ожегова</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Александр Иванович Опарин</a:t>
            </a:r>
            <a:endParaRPr lang="ru-RU" sz="3200" dirty="0"/>
          </a:p>
        </p:txBody>
      </p:sp>
      <p:pic>
        <p:nvPicPr>
          <p:cNvPr id="5" name="Содержимое 4" descr="0909_158.jpg"/>
          <p:cNvPicPr>
            <a:picLocks noGrp="1" noChangeAspect="1"/>
          </p:cNvPicPr>
          <p:nvPr>
            <p:ph sz="half" idx="1"/>
          </p:nvPr>
        </p:nvPicPr>
        <p:blipFill>
          <a:blip r:embed="rId2" cstate="print"/>
          <a:stretch>
            <a:fillRect/>
          </a:stretch>
        </p:blipFill>
        <p:spPr>
          <a:xfrm>
            <a:off x="764713" y="1600200"/>
            <a:ext cx="3423573" cy="4525963"/>
          </a:xfrm>
        </p:spPr>
      </p:pic>
      <p:sp>
        <p:nvSpPr>
          <p:cNvPr id="4" name="Содержимое 3"/>
          <p:cNvSpPr>
            <a:spLocks noGrp="1"/>
          </p:cNvSpPr>
          <p:nvPr>
            <p:ph sz="half" idx="2"/>
          </p:nvPr>
        </p:nvSpPr>
        <p:spPr>
          <a:xfrm>
            <a:off x="4355976" y="1600200"/>
            <a:ext cx="4330824" cy="5069160"/>
          </a:xfrm>
        </p:spPr>
        <p:txBody>
          <a:bodyPr>
            <a:normAutofit fontScale="47500" lnSpcReduction="20000"/>
          </a:bodyPr>
          <a:lstStyle/>
          <a:p>
            <a:r>
              <a:rPr lang="ru-RU" sz="3600" dirty="0" smtClean="0"/>
              <a:t>При изучении  проблемы происхождения жизни на Земле вспоминаем слова  А.И Опарина: «Проблема может быть решена, поскольку возникновение жизни происходило естественным путем. Ясно, что только такой подход к проблеме предполагает возможность поиска путем ее решения экспериментальными научными методами». Именно на такой точке зрения стоял А.И. Опарин, когда начал разрабатывать свою концепцию. Основной вклад А.И. Опарина в проблему происхождения жизни на Земле заключается в том, что он указал путь экспериментального решения этой проблемы.</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flipV="1">
            <a:off x="457200" y="228919"/>
            <a:ext cx="8229600" cy="45719"/>
          </a:xfrm>
        </p:spPr>
        <p:txBody>
          <a:bodyPr>
            <a:normAutofit fontScale="90000"/>
          </a:bodyPr>
          <a:lstStyle/>
          <a:p>
            <a:endParaRPr lang="ru-RU" dirty="0"/>
          </a:p>
        </p:txBody>
      </p:sp>
      <p:sp>
        <p:nvSpPr>
          <p:cNvPr id="6" name="Содержимое 5"/>
          <p:cNvSpPr>
            <a:spLocks noGrp="1"/>
          </p:cNvSpPr>
          <p:nvPr>
            <p:ph idx="1"/>
          </p:nvPr>
        </p:nvSpPr>
        <p:spPr>
          <a:xfrm>
            <a:off x="457200" y="1196752"/>
            <a:ext cx="8229600" cy="4929411"/>
          </a:xfrm>
        </p:spPr>
        <p:txBody>
          <a:bodyPr>
            <a:normAutofit fontScale="92500"/>
          </a:bodyPr>
          <a:lstStyle/>
          <a:p>
            <a:r>
              <a:rPr lang="ru-RU" dirty="0" smtClean="0"/>
              <a:t>Химия и биология как учебные предметы обладают большим воспитательным потенциалом. Практически на каждом уроке на основе знаний - фундаменте воспитательной работы, можно осуществлять идейно-политическое, нравственное, патриотическое воспитание учащихся. Этот длительный кропотливый труд окупится в будущем мощным развитием и процветанием нашей страны.</a:t>
            </a:r>
          </a:p>
          <a:p>
            <a:endParaRPr lang="ru-RU" dirty="0" smtClean="0"/>
          </a:p>
          <a:p>
            <a:pPr>
              <a:buNone/>
            </a:pPr>
            <a:r>
              <a:rPr lang="ru-RU" dirty="0" smtClean="0"/>
              <a:t> </a:t>
            </a:r>
          </a:p>
          <a:p>
            <a:r>
              <a:rPr lang="ru-RU" dirty="0" smtClean="0"/>
              <a:t>Нам есть на кого равняться и с кого брать пример!</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sp>
        <p:nvSpPr>
          <p:cNvPr id="3" name="Содержимое 2"/>
          <p:cNvSpPr>
            <a:spLocks noGrp="1"/>
          </p:cNvSpPr>
          <p:nvPr>
            <p:ph idx="1"/>
          </p:nvPr>
        </p:nvSpPr>
        <p:spPr>
          <a:xfrm>
            <a:off x="395536" y="1340768"/>
            <a:ext cx="8291264" cy="4785395"/>
          </a:xfrm>
        </p:spPr>
        <p:txBody>
          <a:bodyPr/>
          <a:lstStyle/>
          <a:p>
            <a:pPr>
              <a:buNone/>
            </a:pPr>
            <a:r>
              <a:rPr lang="ru-RU" dirty="0"/>
              <a:t>Патриот земли русской А.С.Пушкин писал в своё время: </a:t>
            </a:r>
            <a:endParaRPr lang="ru-RU" dirty="0" smtClean="0"/>
          </a:p>
          <a:p>
            <a:pPr>
              <a:buNone/>
            </a:pPr>
            <a:r>
              <a:rPr lang="ru-RU" dirty="0" smtClean="0"/>
              <a:t>     </a:t>
            </a:r>
            <a:r>
              <a:rPr lang="ru-RU" sz="3600" dirty="0" smtClean="0"/>
              <a:t>«</a:t>
            </a:r>
            <a:r>
              <a:rPr lang="ru-RU" sz="3600" dirty="0"/>
              <a:t>Клянусь честью, что ни за что на свете я не хотел бы переменить Отечество или иметь другую историю, кроме истории наших предков, такой, какой нам бог ее дал».</a:t>
            </a:r>
          </a:p>
          <a:p>
            <a:pPr>
              <a:buNone/>
            </a:pPr>
            <a:endParaRPr lang="ru-RU"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08912" cy="1080120"/>
          </a:xfrm>
        </p:spPr>
        <p:txBody>
          <a:bodyPr>
            <a:normAutofit fontScale="90000"/>
          </a:bodyPr>
          <a:lstStyle/>
          <a:p>
            <a:r>
              <a:rPr lang="ru-RU" sz="2800" dirty="0" smtClean="0"/>
              <a:t>Школьные курсы биологии и химии предоставляют большие возможности, такие как:</a:t>
            </a:r>
            <a:endParaRPr lang="ru-RU" sz="2800" dirty="0"/>
          </a:p>
        </p:txBody>
      </p:sp>
      <p:sp>
        <p:nvSpPr>
          <p:cNvPr id="3" name="Содержимое 2"/>
          <p:cNvSpPr>
            <a:spLocks noGrp="1"/>
          </p:cNvSpPr>
          <p:nvPr>
            <p:ph idx="1"/>
          </p:nvPr>
        </p:nvSpPr>
        <p:spPr>
          <a:xfrm>
            <a:off x="457200" y="1600200"/>
            <a:ext cx="8229600" cy="4997152"/>
          </a:xfrm>
        </p:spPr>
        <p:txBody>
          <a:bodyPr>
            <a:normAutofit fontScale="70000" lnSpcReduction="20000"/>
          </a:bodyPr>
          <a:lstStyle/>
          <a:p>
            <a:r>
              <a:rPr lang="ru-RU" dirty="0" smtClean="0"/>
              <a:t> </a:t>
            </a:r>
            <a:r>
              <a:rPr lang="ru-RU" dirty="0"/>
              <a:t>ИЗУЧЕНИЕ ИСТОРИЧЕСКИХ ФАКТОВ, СВЯЗАННЫХ С ВЕЛИКИМИ ОТКРЫТИЯМИ И ИЗОБРЕТЕНИЯМИ РУССКИХ УЧЕНЫХ В ОБЛАСТИ БИОЛОГИИ И ХИМИИ.</a:t>
            </a:r>
          </a:p>
          <a:p>
            <a:r>
              <a:rPr lang="ru-RU" dirty="0" smtClean="0"/>
              <a:t> </a:t>
            </a:r>
            <a:r>
              <a:rPr lang="ru-RU" dirty="0"/>
              <a:t>ИЗУЧЕНИЕ БИОГРАФИИ ВЕЛИКИХ РУССКИХ УЧЕНЫХ, ВНЕСШИХ БОЛЬШОЙ ВКЛАД В РАЗВИТИЕ ТАКИХ НАУК, КАК ХИМИЯ, ГЕНЕТИКА, СЕЛЕКЦИЯ, ЭКОЛОГИЯ И ДР.</a:t>
            </a:r>
          </a:p>
          <a:p>
            <a:r>
              <a:rPr lang="ru-RU" dirty="0" smtClean="0"/>
              <a:t>РАСКРЫТИЕ </a:t>
            </a:r>
            <a:r>
              <a:rPr lang="ru-RU" dirty="0"/>
              <a:t>КРАСОТЫ И НЕПОВТОРИМОСТИ ПРИРОДЫ РОДНОГО КРАЯ, ЕГО ЛЕСОВ, ЛУГОВ , ПОЛЕЙ И РЕК. ВОСПИТАНИЕ ЧУВСТВА СОПРИЧАСНОСТИ С РОДНОЙ ПРИРОДОЙ</a:t>
            </a:r>
          </a:p>
          <a:p>
            <a:r>
              <a:rPr lang="ru-RU" dirty="0" smtClean="0"/>
              <a:t>ИСПОЛЬЗОВАНИЕ </a:t>
            </a:r>
            <a:r>
              <a:rPr lang="ru-RU" dirty="0"/>
              <a:t>НА УРОКАХ  ТВОРЧЕСТВА ПОЭТОВ, ХУДОЖНИКОВ, ВОСПЕВАЮЩЕГО РОДНУЮ ПРИРОДУ.</a:t>
            </a:r>
          </a:p>
          <a:p>
            <a:r>
              <a:rPr lang="ru-RU" dirty="0" smtClean="0"/>
              <a:t>ЗНАКОМСТВО </a:t>
            </a:r>
            <a:r>
              <a:rPr lang="ru-RU" dirty="0"/>
              <a:t>С СОВРЕМЕННЫМИ  ДОСТИЖЕНИЯМИ В РАЗЛИЧНЫХ ОБЛАСТЯХ ОТЕЧЕСТВЕННОЙ ХИМИЧЕСКОЙ  ПРОМЫШЛЕННОСТИ, МЕДИЦИНЫ,СЕЛЬСКОГО ХОЗЯЙСТВА</a:t>
            </a:r>
            <a:r>
              <a:rPr lang="ru-RU" dirty="0" smtClean="0"/>
              <a:t>, </a:t>
            </a:r>
          </a:p>
          <a:p>
            <a:r>
              <a:rPr lang="ru-RU" dirty="0" smtClean="0"/>
              <a:t>ФОРМИРОВАНИЕ </a:t>
            </a:r>
            <a:r>
              <a:rPr lang="ru-RU" dirty="0"/>
              <a:t>ПОТРЕБНОСТЕЙ В ЗДОРОВОМ ОБРАЗЕ ЖИЗНИ.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6984775" cy="864096"/>
          </a:xfrm>
        </p:spPr>
        <p:txBody>
          <a:bodyPr>
            <a:normAutofit fontScale="90000"/>
          </a:bodyPr>
          <a:lstStyle/>
          <a:p>
            <a:r>
              <a:rPr lang="ru-RU" sz="3600" dirty="0" smtClean="0"/>
              <a:t>Михаил Васильевич Ломоносов.</a:t>
            </a:r>
            <a:endParaRPr lang="ru-RU" sz="3600" dirty="0"/>
          </a:p>
        </p:txBody>
      </p:sp>
      <p:sp>
        <p:nvSpPr>
          <p:cNvPr id="5" name="Текст 4"/>
          <p:cNvSpPr>
            <a:spLocks noGrp="1"/>
          </p:cNvSpPr>
          <p:nvPr>
            <p:ph type="body" idx="2"/>
          </p:nvPr>
        </p:nvSpPr>
        <p:spPr/>
        <p:txBody>
          <a:bodyPr/>
          <a:lstStyle/>
          <a:p>
            <a:endParaRPr lang="ru-RU" dirty="0" smtClean="0">
              <a:hlinkClick r:id="rId3"/>
            </a:endParaRPr>
          </a:p>
          <a:p>
            <a:endParaRPr lang="ru-RU" dirty="0"/>
          </a:p>
        </p:txBody>
      </p:sp>
      <p:sp>
        <p:nvSpPr>
          <p:cNvPr id="4" name="Содержимое 3"/>
          <p:cNvSpPr>
            <a:spLocks noGrp="1"/>
          </p:cNvSpPr>
          <p:nvPr>
            <p:ph sz="half" idx="1"/>
          </p:nvPr>
        </p:nvSpPr>
        <p:spPr>
          <a:xfrm>
            <a:off x="3575050" y="1772817"/>
            <a:ext cx="5111750" cy="3600400"/>
          </a:xfrm>
        </p:spPr>
        <p:txBody>
          <a:bodyPr>
            <a:normAutofit/>
          </a:bodyPr>
          <a:lstStyle/>
          <a:p>
            <a:pPr>
              <a:buNone/>
            </a:pPr>
            <a:endParaRPr lang="ru-RU" dirty="0" smtClean="0">
              <a:hlinkClick r:id="rId3"/>
            </a:endParaRPr>
          </a:p>
          <a:p>
            <a:r>
              <a:rPr lang="ru-RU" dirty="0" smtClean="0"/>
              <a:t>выдающийся человек, учёный-энциклопедист, </a:t>
            </a:r>
            <a:r>
              <a:rPr lang="ru-RU" dirty="0"/>
              <a:t>который вышел из народа и благодаря своему усердию, трудолюбию, целеустремленности сумел много достичь и прославить свое Отечество.</a:t>
            </a:r>
          </a:p>
          <a:p>
            <a:endParaRPr lang="ru-RU" dirty="0"/>
          </a:p>
        </p:txBody>
      </p:sp>
      <p:pic>
        <p:nvPicPr>
          <p:cNvPr id="1026" name="Picture 2" descr="C:\Users\папа\Pictures\539.jpg"/>
          <p:cNvPicPr>
            <a:picLocks noChangeAspect="1" noChangeArrowheads="1"/>
          </p:cNvPicPr>
          <p:nvPr/>
        </p:nvPicPr>
        <p:blipFill>
          <a:blip r:embed="rId4" cstate="print"/>
          <a:srcRect/>
          <a:stretch>
            <a:fillRect/>
          </a:stretch>
        </p:blipFill>
        <p:spPr bwMode="auto">
          <a:xfrm>
            <a:off x="323529" y="1556792"/>
            <a:ext cx="3312368" cy="40324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274638"/>
            <a:ext cx="8291264" cy="922114"/>
          </a:xfrm>
        </p:spPr>
        <p:txBody>
          <a:bodyPr>
            <a:normAutofit/>
          </a:bodyPr>
          <a:lstStyle/>
          <a:p>
            <a:r>
              <a:rPr lang="ru-RU" sz="2800" dirty="0" smtClean="0"/>
              <a:t>Николай Дмитриевич Зелинский</a:t>
            </a:r>
            <a:endParaRPr lang="ru-RU" sz="2800" dirty="0"/>
          </a:p>
        </p:txBody>
      </p:sp>
      <p:pic>
        <p:nvPicPr>
          <p:cNvPr id="2050" name="Picture 2" descr="C:\Users\папа\Pictures\iCAH3LCRS.jpg"/>
          <p:cNvPicPr>
            <a:picLocks noGrp="1" noChangeAspect="1" noChangeArrowheads="1"/>
          </p:cNvPicPr>
          <p:nvPr>
            <p:ph sz="half" idx="1"/>
          </p:nvPr>
        </p:nvPicPr>
        <p:blipFill>
          <a:blip r:embed="rId2" cstate="print"/>
          <a:srcRect/>
          <a:stretch>
            <a:fillRect/>
          </a:stretch>
        </p:blipFill>
        <p:spPr bwMode="auto">
          <a:xfrm>
            <a:off x="107504" y="1700808"/>
            <a:ext cx="3600400" cy="3312368"/>
          </a:xfrm>
          <a:prstGeom prst="rect">
            <a:avLst/>
          </a:prstGeom>
          <a:noFill/>
        </p:spPr>
      </p:pic>
      <p:sp>
        <p:nvSpPr>
          <p:cNvPr id="8" name="Содержимое 7"/>
          <p:cNvSpPr>
            <a:spLocks noGrp="1"/>
          </p:cNvSpPr>
          <p:nvPr>
            <p:ph sz="half" idx="2"/>
          </p:nvPr>
        </p:nvSpPr>
        <p:spPr>
          <a:xfrm>
            <a:off x="3851920" y="1052736"/>
            <a:ext cx="4834880" cy="5073427"/>
          </a:xfrm>
        </p:spPr>
        <p:txBody>
          <a:bodyPr>
            <a:noAutofit/>
          </a:bodyPr>
          <a:lstStyle/>
          <a:p>
            <a:r>
              <a:rPr lang="ru-RU" sz="1600" dirty="0" smtClean="0"/>
              <a:t>выдающийся химик, учёный , педагог, гражданин </a:t>
            </a:r>
            <a:r>
              <a:rPr lang="ru-RU" sz="1600" dirty="0"/>
              <a:t>и </a:t>
            </a:r>
            <a:r>
              <a:rPr lang="ru-RU" sz="1600" dirty="0" smtClean="0"/>
              <a:t>патриот, </a:t>
            </a:r>
            <a:r>
              <a:rPr lang="ru-RU" sz="1600" dirty="0"/>
              <a:t>жизнь и труд которого во имя Родины в годы первой мировой войны (изобретение противогаза), в годы гражданской войны и интервенции (работы по получению бензина из нефтяных отходов) и в годы Великой Отечественной войны (создание синтетического бензина, совместная работа с другими учёными над новыми взрывчатыми веществами) - блестящий пример для подражания. «Химия часто одаряла меня величайшими наслаждениями познания еще не разведанных тайн природы, - писал Н.Д.Зелинский. - Она дала мне возможность послужить людям, облегчить их труд, избавить их от некоторых страданий, порой от гибели. Она помогла мне стать человеком, не бесполезным для моей Родины. Она определила тот путь, на котором мне удалось принести некоторую пользу для социалистического строительства и обороны Страны Советов». Мирные цели нашей науки - ярчайшее проявление её гуманизма. </a:t>
            </a:r>
          </a:p>
          <a:p>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268760"/>
            <a:ext cx="8219256" cy="1584176"/>
          </a:xfrm>
        </p:spPr>
        <p:txBody>
          <a:bodyPr>
            <a:noAutofit/>
          </a:bodyPr>
          <a:lstStyle/>
          <a:p>
            <a:r>
              <a:rPr lang="ru-RU" sz="2800" dirty="0" smtClean="0"/>
              <a:t>«Периодический </a:t>
            </a:r>
            <a:r>
              <a:rPr lang="ru-RU" sz="2800" dirty="0"/>
              <a:t>закон и Периодическая система химических элементов Д.И. Менделеева</a:t>
            </a:r>
            <a:r>
              <a:rPr lang="ru-RU" sz="2800" dirty="0" smtClean="0"/>
              <a:t>». </a:t>
            </a:r>
            <a:br>
              <a:rPr lang="ru-RU" sz="2800" dirty="0" smtClean="0"/>
            </a:br>
            <a:r>
              <a:rPr lang="ru-RU" sz="2400" dirty="0" smtClean="0"/>
              <a:t>Среди </a:t>
            </a:r>
            <a:r>
              <a:rPr lang="ru-RU" sz="2400" dirty="0"/>
              <a:t>учащихся 8-го класса было проведено анкетирование. Анкета </a:t>
            </a:r>
            <a:r>
              <a:rPr lang="ru-RU" sz="2400" dirty="0" smtClean="0"/>
              <a:t>Перед изучением темы содержала </a:t>
            </a:r>
            <a:r>
              <a:rPr lang="ru-RU" sz="2400" dirty="0"/>
              <a:t>два вопроса:</a:t>
            </a:r>
            <a:br>
              <a:rPr lang="ru-RU" sz="2400" dirty="0"/>
            </a:br>
            <a:r>
              <a:rPr lang="ru-RU" sz="2400" i="1" dirty="0"/>
              <a:t>1.В каких областях науки работал Д.И. Менделеев?</a:t>
            </a:r>
            <a:r>
              <a:rPr lang="ru-RU" sz="2400" dirty="0"/>
              <a:t/>
            </a:r>
            <a:br>
              <a:rPr lang="ru-RU" sz="2400" dirty="0"/>
            </a:br>
            <a:r>
              <a:rPr lang="ru-RU" sz="2400" i="1" dirty="0"/>
              <a:t>2. Какие открытия сделал Д.И. Менделеев?</a:t>
            </a:r>
            <a:r>
              <a:rPr lang="ru-RU" sz="1800" dirty="0"/>
              <a:t/>
            </a:r>
            <a:br>
              <a:rPr lang="ru-RU" sz="1800" dirty="0"/>
            </a:br>
            <a:endParaRPr lang="ru-RU" sz="1800" dirty="0"/>
          </a:p>
        </p:txBody>
      </p:sp>
      <p:sp>
        <p:nvSpPr>
          <p:cNvPr id="6" name="Содержимое 5"/>
          <p:cNvSpPr>
            <a:spLocks noGrp="1"/>
          </p:cNvSpPr>
          <p:nvPr>
            <p:ph idx="1"/>
          </p:nvPr>
        </p:nvSpPr>
        <p:spPr>
          <a:xfrm>
            <a:off x="395536" y="3861048"/>
            <a:ext cx="8208912" cy="4165923"/>
          </a:xfrm>
        </p:spPr>
        <p:txBody>
          <a:bodyPr>
            <a:normAutofit/>
          </a:bodyPr>
          <a:lstStyle/>
          <a:p>
            <a:pPr>
              <a:buNone/>
            </a:pPr>
            <a:r>
              <a:rPr lang="ru-RU" sz="2400" dirty="0"/>
              <a:t>Большинство учащихся среди наук, которыми занимался Менделеев, назвали только химию и физику. Конкретных его открытий, кроме Периодического закона и создания Периодической системы химических элементов, не назвал никто. Но при этом все восьмиклассники убеждены, что биографию учёного изучать надо и надо гордиться им.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640960" cy="1584176"/>
          </a:xfrm>
        </p:spPr>
        <p:txBody>
          <a:bodyPr>
            <a:noAutofit/>
          </a:bodyPr>
          <a:lstStyle/>
          <a:p>
            <a:r>
              <a:rPr lang="ru-RU" sz="2400" i="1" dirty="0"/>
              <a:t>1.Чем объясняется разнообразие </a:t>
            </a:r>
            <a:r>
              <a:rPr lang="ru-RU" sz="2400" i="1" dirty="0" smtClean="0"/>
              <a:t>интересов учёного?                                                        </a:t>
            </a:r>
            <a:br>
              <a:rPr lang="ru-RU" sz="2400" i="1" dirty="0" smtClean="0"/>
            </a:br>
            <a:r>
              <a:rPr lang="ru-RU" sz="2400" i="1" dirty="0" smtClean="0"/>
              <a:t>2.Какие </a:t>
            </a:r>
            <a:r>
              <a:rPr lang="ru-RU" sz="2400" i="1" dirty="0"/>
              <a:t>человеческие качества Д. И. Менделеева вы особенно оценили?</a:t>
            </a:r>
            <a:r>
              <a:rPr lang="ru-RU" sz="2400" dirty="0"/>
              <a:t/>
            </a:r>
            <a:br>
              <a:rPr lang="ru-RU" sz="2400" dirty="0"/>
            </a:br>
            <a:endParaRPr lang="ru-RU" sz="2400" dirty="0"/>
          </a:p>
        </p:txBody>
      </p:sp>
      <p:sp>
        <p:nvSpPr>
          <p:cNvPr id="3" name="Содержимое 2"/>
          <p:cNvSpPr>
            <a:spLocks noGrp="1"/>
          </p:cNvSpPr>
          <p:nvPr>
            <p:ph idx="1"/>
          </p:nvPr>
        </p:nvSpPr>
        <p:spPr>
          <a:xfrm>
            <a:off x="457200" y="2492896"/>
            <a:ext cx="8229600" cy="3633267"/>
          </a:xfrm>
        </p:spPr>
        <p:txBody>
          <a:bodyPr>
            <a:normAutofit lnSpcReduction="10000"/>
          </a:bodyPr>
          <a:lstStyle/>
          <a:p>
            <a:r>
              <a:rPr lang="ru-RU" sz="2800" dirty="0"/>
              <a:t>Вот он, портрет гения: трудолюбие, находчивость, целеустремлённость, милосердие, упорство в достижении цели, любовь к своей Родине, семье, доброта, любознательность, общительность, порядочность, интеллигентность, полная самоотдача в науке, благодарность своим учителям, матери, смелость, преданность делу, бескорыстие, многогранность.</a:t>
            </a:r>
          </a:p>
          <a:p>
            <a:endParaRPr lang="ru-RU"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652934"/>
          </a:xfrm>
        </p:spPr>
        <p:txBody>
          <a:bodyPr>
            <a:normAutofit fontScale="90000"/>
          </a:bodyPr>
          <a:lstStyle/>
          <a:p>
            <a:r>
              <a:rPr lang="ru-RU" sz="3200" i="1" dirty="0" smtClean="0"/>
              <a:t>Может </a:t>
            </a:r>
            <a:r>
              <a:rPr lang="ru-RU" sz="3200" i="1" dirty="0"/>
              <a:t>ли имя Менделеева быть символом патриотизма</a:t>
            </a:r>
            <a:r>
              <a:rPr lang="ru-RU" sz="3200" i="1" dirty="0" smtClean="0"/>
              <a:t>?</a:t>
            </a:r>
            <a:endParaRPr lang="ru-RU" sz="3200" dirty="0"/>
          </a:p>
        </p:txBody>
      </p:sp>
      <p:sp>
        <p:nvSpPr>
          <p:cNvPr id="3" name="Содержимое 2"/>
          <p:cNvSpPr>
            <a:spLocks noGrp="1"/>
          </p:cNvSpPr>
          <p:nvPr>
            <p:ph idx="1"/>
          </p:nvPr>
        </p:nvSpPr>
        <p:spPr>
          <a:xfrm>
            <a:off x="457200" y="2492897"/>
            <a:ext cx="8229600" cy="3456384"/>
          </a:xfrm>
        </p:spPr>
        <p:txBody>
          <a:bodyPr/>
          <a:lstStyle/>
          <a:p>
            <a:pPr>
              <a:buNone/>
            </a:pPr>
            <a:r>
              <a:rPr lang="ru-RU" dirty="0" smtClean="0"/>
              <a:t>Ответы:</a:t>
            </a:r>
          </a:p>
          <a:p>
            <a:r>
              <a:rPr lang="ru-RU" dirty="0" smtClean="0"/>
              <a:t>много </a:t>
            </a:r>
            <a:r>
              <a:rPr lang="ru-RU" dirty="0"/>
              <a:t>сделал для своей Родины, мы используем его открытия и сегодня, любил свою страну, стремился помочь своими открытиями людям и стране.</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179</TotalTime>
  <Words>1221</Words>
  <Application>Microsoft Office PowerPoint</Application>
  <PresentationFormat>Экран (4:3)</PresentationFormat>
  <Paragraphs>58</Paragraphs>
  <Slides>21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Апекс</vt:lpstr>
      <vt:lpstr>Нравственно-патриотическое воспитание на уроках  химии и биологии.</vt:lpstr>
      <vt:lpstr>«Патриотизм - преданность и любовь к своему Отечеству, к своему народу и готовность к любым жертвам и подвигам во имя интересов своей Родины». </vt:lpstr>
      <vt:lpstr>Слайд 3</vt:lpstr>
      <vt:lpstr>Школьные курсы биологии и химии предоставляют большие возможности, такие как:</vt:lpstr>
      <vt:lpstr>Михаил Васильевич Ломоносов.</vt:lpstr>
      <vt:lpstr>Николай Дмитриевич Зелинский</vt:lpstr>
      <vt:lpstr>«Периодический закон и Периодическая система химических элементов Д.И. Менделеева».  Среди учащихся 8-го класса было проведено анкетирование. Анкета Перед изучением темы содержала два вопроса: 1.В каких областях науки работал Д.И. Менделеев? 2. Какие открытия сделал Д.И. Менделеев? </vt:lpstr>
      <vt:lpstr>1.Чем объясняется разнообразие интересов учёного?                                                         2.Какие человеческие качества Д. И. Менделеева вы особенно оценили? </vt:lpstr>
      <vt:lpstr>Может ли имя Менделеева быть символом патриотизма?</vt:lpstr>
      <vt:lpstr>Что даёт вам знание биографии учёного?</vt:lpstr>
      <vt:lpstr>Александр Михайлович Бутлеров</vt:lpstr>
      <vt:lpstr>Владимир Васильевич Марковников</vt:lpstr>
      <vt:lpstr>Герасим, Василий и Макар Дубинины</vt:lpstr>
      <vt:lpstr>Николай Иванович Вавилов</vt:lpstr>
      <vt:lpstr>Слайд 15</vt:lpstr>
      <vt:lpstr>Илья Ильич Мечников</vt:lpstr>
      <vt:lpstr>Николай Иванович Пирогов</vt:lpstr>
      <vt:lpstr>Дмитрий Иосифович Ивановский</vt:lpstr>
      <vt:lpstr>Александр Онуфриевич Ковалевский</vt:lpstr>
      <vt:lpstr>Александр Иванович Опарин</vt:lpstr>
      <vt:lpstr>Слайд 21</vt:lpstr>
    </vt:vector>
  </TitlesOfParts>
  <Company>AUZsoft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Нравственно-патриотическое воспитание на уроках  химии и биологии.</dc:title>
  <dc:creator>папа</dc:creator>
  <cp:lastModifiedBy>папа</cp:lastModifiedBy>
  <cp:revision>21</cp:revision>
  <dcterms:created xsi:type="dcterms:W3CDTF">2015-03-28T03:40:37Z</dcterms:created>
  <dcterms:modified xsi:type="dcterms:W3CDTF">2015-03-29T00:53:05Z</dcterms:modified>
</cp:coreProperties>
</file>