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5" r:id="rId4"/>
    <p:sldId id="263" r:id="rId5"/>
    <p:sldId id="279" r:id="rId6"/>
    <p:sldId id="276" r:id="rId7"/>
    <p:sldId id="258" r:id="rId8"/>
    <p:sldId id="275" r:id="rId9"/>
    <p:sldId id="267" r:id="rId10"/>
    <p:sldId id="282" r:id="rId11"/>
    <p:sldId id="268" r:id="rId12"/>
    <p:sldId id="259" r:id="rId13"/>
    <p:sldId id="280" r:id="rId14"/>
    <p:sldId id="281" r:id="rId15"/>
    <p:sldId id="273" r:id="rId16"/>
    <p:sldId id="269" r:id="rId17"/>
    <p:sldId id="261" r:id="rId18"/>
    <p:sldId id="272" r:id="rId19"/>
    <p:sldId id="283" r:id="rId20"/>
    <p:sldId id="284" r:id="rId21"/>
    <p:sldId id="278" r:id="rId22"/>
    <p:sldId id="271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48C62-CA84-4687-9005-D6AFC28A17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03E7A-B413-471B-BCCE-41302B7F1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857628"/>
            <a:ext cx="8572560" cy="260034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«Все что, создаётся вокруг, это делают рабочие люди. Это создано золотыми руками рабочих, мы должны славить человека труда»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						Н</a:t>
            </a: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.А.Назарбаев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357166"/>
            <a:ext cx="80724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«Бесплатное профессионально-техническое образование для всех»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" name="AutoShape 2" descr="Назарбаев: В 2017 году будет дан старт новому проекту - &quot;Бесплатное профессиональное техническое образование для всех&quot;"/>
          <p:cNvSpPr>
            <a:spLocks noChangeAspect="1" noChangeArrowheads="1"/>
          </p:cNvSpPr>
          <p:nvPr/>
        </p:nvSpPr>
        <p:spPr bwMode="auto">
          <a:xfrm>
            <a:off x="155575" y="-1736725"/>
            <a:ext cx="6667500" cy="3629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Назарбаев: В 2017 году будет дан старт новому проекту - &quot;Бесплатное профессиональное техническое образование для всех&quot;"/>
          <p:cNvSpPr>
            <a:spLocks noChangeAspect="1" noChangeArrowheads="1"/>
          </p:cNvSpPr>
          <p:nvPr/>
        </p:nvSpPr>
        <p:spPr bwMode="auto">
          <a:xfrm>
            <a:off x="155575" y="-1736725"/>
            <a:ext cx="6667500" cy="3629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2" name="Picture 6" descr="Назарбаев: В 2017 году будет дан старт новому проекту - &quot;Бесплатное профессиональное техническое образование для всех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285860"/>
            <a:ext cx="4499094" cy="2561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Доказательство формулы объема конуса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70000" lnSpcReduction="20000"/>
          </a:bodyPr>
          <a:lstStyle/>
          <a:p>
            <a:r>
              <a:rPr lang="ru-RU" sz="3400" dirty="0" smtClean="0">
                <a:latin typeface="Arial" pitchFamily="34" charset="0"/>
                <a:cs typeface="Arial" pitchFamily="34" charset="0"/>
              </a:rPr>
              <a:t>Формулу объема цилиндра мы получили из формулы объема призмы</a:t>
            </a:r>
            <a:r>
              <a:rPr lang="kk-KZ" sz="3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kk-KZ" sz="3400" dirty="0" smtClean="0">
                <a:latin typeface="Arial" pitchFamily="34" charset="0"/>
                <a:cs typeface="Arial" pitchFamily="34" charset="0"/>
              </a:rPr>
              <a:t>А 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формулу объема конуса мы можем получить из формулы объема пирамиды. Объем пирамиды равен 1/3 произведения площади основания на высоту.  </a:t>
            </a:r>
          </a:p>
          <a:p>
            <a:r>
              <a:rPr lang="ru-RU" sz="3400" dirty="0" smtClean="0">
                <a:latin typeface="Arial" pitchFamily="34" charset="0"/>
                <a:cs typeface="Arial" pitchFamily="34" charset="0"/>
              </a:rPr>
              <a:t>Объем конуса находится также, как объем пирамиды, т.е. объем конуса равен 1/3 произведения площади основания на высоту.</a:t>
            </a:r>
          </a:p>
          <a:p>
            <a:r>
              <a:rPr lang="ru-RU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kk-KZ" sz="3400" dirty="0" smtClean="0">
                <a:latin typeface="Arial" pitchFamily="34" charset="0"/>
                <a:cs typeface="Arial" pitchFamily="34" charset="0"/>
              </a:rPr>
              <a:t>Чтобы проверить, надо о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коло конуса надо описать и вписать пирамиду.</a:t>
            </a:r>
            <a:r>
              <a:rPr lang="kk-KZ" sz="3400" dirty="0" smtClean="0">
                <a:latin typeface="Arial" pitchFamily="34" charset="0"/>
                <a:cs typeface="Arial" pitchFamily="34" charset="0"/>
              </a:rPr>
              <a:t> П</a:t>
            </a:r>
            <a:r>
              <a:rPr lang="ru-RU" sz="3400" dirty="0" err="1" smtClean="0">
                <a:latin typeface="Arial" pitchFamily="34" charset="0"/>
                <a:cs typeface="Arial" pitchFamily="34" charset="0"/>
              </a:rPr>
              <a:t>ри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 неограниченном увеличении числа сторон многоугольников в основаниях пирамид, площади многоугольников неограниченно приближается к площади круга в основании конуса. Действительно, объем конуса равен </a:t>
            </a:r>
            <a:r>
              <a:rPr lang="kk-KZ" sz="3400" dirty="0" smtClean="0">
                <a:latin typeface="Arial" pitchFamily="34" charset="0"/>
                <a:cs typeface="Arial" pitchFamily="34" charset="0"/>
              </a:rPr>
              <a:t>одной трети 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произведения площади основания на высоту.</a:t>
            </a:r>
            <a:r>
              <a:rPr lang="kk-KZ" sz="3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4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31" name="Text Box 671"/>
          <p:cNvSpPr txBox="1">
            <a:spLocks noChangeArrowheads="1"/>
          </p:cNvSpPr>
          <p:nvPr/>
        </p:nvSpPr>
        <p:spPr bwMode="auto">
          <a:xfrm>
            <a:off x="5072066" y="3071810"/>
            <a:ext cx="3456384" cy="23083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(по теореме 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Пифагора)</a:t>
            </a:r>
          </a:p>
          <a:p>
            <a:pPr algn="ctr"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L² = R ²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+ H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²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H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² =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L² –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R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²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      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R ²=L²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– H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²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l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     </a:t>
            </a:r>
            <a:endParaRPr lang="ru-RU" sz="2400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6594" name="Rectangle 3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6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200" b="1" i="1" dirty="0" smtClean="0">
                <a:solidFill>
                  <a:srgbClr val="008000"/>
                </a:solidFill>
              </a:rPr>
              <a:t>Формулы</a:t>
            </a:r>
          </a:p>
        </p:txBody>
      </p:sp>
      <p:sp>
        <p:nvSpPr>
          <p:cNvPr id="66605" name="Rectangle 45"/>
          <p:cNvSpPr>
            <a:spLocks noChangeArrowheads="1"/>
          </p:cNvSpPr>
          <p:nvPr/>
        </p:nvSpPr>
        <p:spPr bwMode="auto">
          <a:xfrm>
            <a:off x="228600" y="988368"/>
            <a:ext cx="861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2400" b="1" dirty="0">
                <a:latin typeface="Times New Roman" pitchFamily="18" charset="0"/>
              </a:rPr>
              <a:t>S </a:t>
            </a:r>
            <a:r>
              <a:rPr lang="ru-RU" sz="2000" b="1" dirty="0" err="1">
                <a:latin typeface="Times New Roman" pitchFamily="18" charset="0"/>
              </a:rPr>
              <a:t>осн</a:t>
            </a:r>
            <a:r>
              <a:rPr lang="en-US" sz="2400" b="1" dirty="0">
                <a:latin typeface="Times New Roman" pitchFamily="18" charset="0"/>
              </a:rPr>
              <a:t> = </a:t>
            </a:r>
            <a:r>
              <a:rPr lang="ru-RU" sz="2400" b="1" dirty="0" err="1">
                <a:latin typeface="Times New Roman" pitchFamily="18" charset="0"/>
              </a:rPr>
              <a:t>π</a:t>
            </a:r>
            <a:r>
              <a:rPr lang="en-US" sz="2400" b="1" dirty="0">
                <a:latin typeface="Times New Roman" pitchFamily="18" charset="0"/>
              </a:rPr>
              <a:t>R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²</a:t>
            </a:r>
            <a:r>
              <a:rPr lang="ru-RU" sz="2400" b="1" dirty="0">
                <a:latin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</a:rPr>
              <a:t>; </a:t>
            </a:r>
            <a:r>
              <a:rPr lang="kk-KZ" sz="2400" b="1" dirty="0" smtClean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S </a:t>
            </a:r>
            <a:r>
              <a:rPr lang="ru-RU" sz="2000" b="1" dirty="0">
                <a:latin typeface="Times New Roman" pitchFamily="18" charset="0"/>
              </a:rPr>
              <a:t>бок</a:t>
            </a:r>
            <a:r>
              <a:rPr lang="en-US" sz="2400" b="1" dirty="0">
                <a:latin typeface="Times New Roman" pitchFamily="18" charset="0"/>
              </a:rPr>
              <a:t> = </a:t>
            </a:r>
            <a:r>
              <a:rPr lang="ru-RU" sz="2400" b="1" dirty="0" err="1">
                <a:latin typeface="Times New Roman" pitchFamily="18" charset="0"/>
              </a:rPr>
              <a:t>π</a:t>
            </a:r>
            <a:r>
              <a:rPr lang="en-US" sz="2400" b="1" dirty="0">
                <a:latin typeface="Times New Roman" pitchFamily="18" charset="0"/>
              </a:rPr>
              <a:t>RL;</a:t>
            </a:r>
            <a:r>
              <a:rPr lang="ru-RU" sz="2400" b="1" dirty="0">
                <a:latin typeface="Times New Roman" pitchFamily="18" charset="0"/>
              </a:rPr>
              <a:t>   </a:t>
            </a:r>
            <a:r>
              <a:rPr lang="en-US" sz="2400" b="1" dirty="0" smtClean="0">
                <a:latin typeface="Times New Roman" pitchFamily="18" charset="0"/>
              </a:rPr>
              <a:t>S </a:t>
            </a:r>
            <a:r>
              <a:rPr lang="ru-RU" sz="2000" b="1" dirty="0" err="1">
                <a:latin typeface="Times New Roman" pitchFamily="18" charset="0"/>
              </a:rPr>
              <a:t>полн</a:t>
            </a:r>
            <a:r>
              <a:rPr lang="en-US" sz="2400" b="1" dirty="0">
                <a:latin typeface="Times New Roman" pitchFamily="18" charset="0"/>
              </a:rPr>
              <a:t> =  </a:t>
            </a:r>
            <a:r>
              <a:rPr lang="ru-RU" sz="2400" b="1" dirty="0" err="1">
                <a:latin typeface="Times New Roman" pitchFamily="18" charset="0"/>
              </a:rPr>
              <a:t>π</a:t>
            </a:r>
            <a:r>
              <a:rPr lang="en-US" sz="2400" b="1" dirty="0">
                <a:latin typeface="Times New Roman" pitchFamily="18" charset="0"/>
              </a:rPr>
              <a:t>R</a:t>
            </a:r>
            <a:r>
              <a:rPr lang="en-US" sz="2400" b="1" dirty="0"/>
              <a:t>²</a:t>
            </a:r>
            <a:r>
              <a:rPr lang="en-US" sz="2400" b="1" dirty="0">
                <a:latin typeface="Times New Roman" pitchFamily="18" charset="0"/>
              </a:rPr>
              <a:t>+ </a:t>
            </a:r>
            <a:r>
              <a:rPr lang="ru-RU" sz="2400" b="1" dirty="0" err="1">
                <a:latin typeface="Times New Roman" pitchFamily="18" charset="0"/>
              </a:rPr>
              <a:t>π</a:t>
            </a:r>
            <a:r>
              <a:rPr lang="en-US" sz="2400" b="1" dirty="0">
                <a:latin typeface="Times New Roman" pitchFamily="18" charset="0"/>
              </a:rPr>
              <a:t>R L = </a:t>
            </a:r>
            <a:r>
              <a:rPr lang="ru-RU" sz="2400" b="1" dirty="0" err="1">
                <a:latin typeface="Times New Roman" pitchFamily="18" charset="0"/>
              </a:rPr>
              <a:t>π</a:t>
            </a:r>
            <a:r>
              <a:rPr lang="en-US" sz="2400" b="1" dirty="0">
                <a:latin typeface="Times New Roman" pitchFamily="18" charset="0"/>
              </a:rPr>
              <a:t>R(R+L</a:t>
            </a:r>
            <a:r>
              <a:rPr lang="en-US" sz="2400" b="1" dirty="0" smtClean="0">
                <a:latin typeface="Times New Roman" pitchFamily="18" charset="0"/>
              </a:rPr>
              <a:t>) 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en-US" sz="2400" dirty="0"/>
          </a:p>
        </p:txBody>
      </p:sp>
      <p:sp>
        <p:nvSpPr>
          <p:cNvPr id="3113" name="Rectangle 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29" name="Rectangle 55"/>
          <p:cNvSpPr>
            <a:spLocks noChangeArrowheads="1"/>
          </p:cNvSpPr>
          <p:nvPr/>
        </p:nvSpPr>
        <p:spPr bwMode="auto">
          <a:xfrm>
            <a:off x="1785918" y="2071678"/>
            <a:ext cx="60262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/>
            <a:endParaRPr lang="ru-RU" sz="2400" dirty="0" smtClean="0">
              <a:solidFill>
                <a:srgbClr val="008000"/>
              </a:solidFill>
              <a:cs typeface="Times New Roman" pitchFamily="18" charset="0"/>
            </a:endParaRPr>
          </a:p>
          <a:p>
            <a:pPr algn="ctr"/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С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окр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=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длине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дуги развёртки = 2π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R</a:t>
            </a:r>
            <a:r>
              <a:rPr lang="ru-RU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  <a:p>
            <a:pPr algn="l"/>
            <a:endParaRPr lang="ru-RU" sz="2400" dirty="0"/>
          </a:p>
        </p:txBody>
      </p:sp>
      <p:grpSp>
        <p:nvGrpSpPr>
          <p:cNvPr id="3" name="Group 59"/>
          <p:cNvGrpSpPr>
            <a:grpSpLocks/>
          </p:cNvGrpSpPr>
          <p:nvPr/>
        </p:nvGrpSpPr>
        <p:grpSpPr bwMode="auto">
          <a:xfrm>
            <a:off x="1259632" y="1484785"/>
            <a:ext cx="6245632" cy="870843"/>
            <a:chOff x="396" y="864"/>
            <a:chExt cx="4004" cy="481"/>
          </a:xfrm>
        </p:grpSpPr>
        <p:graphicFrame>
          <p:nvGraphicFramePr>
            <p:cNvPr id="3077" name="Object 50"/>
            <p:cNvGraphicFramePr>
              <a:graphicFrameLocks noChangeAspect="1"/>
            </p:cNvGraphicFramePr>
            <p:nvPr/>
          </p:nvGraphicFramePr>
          <p:xfrm>
            <a:off x="396" y="864"/>
            <a:ext cx="1943" cy="481"/>
          </p:xfrm>
          <a:graphic>
            <a:graphicData uri="http://schemas.openxmlformats.org/presentationml/2006/ole">
              <p:oleObj spid="_x0000_s1029" name="Формула" r:id="rId3" imgW="1917360" imgH="393480" progId="Equation.3">
                <p:embed/>
              </p:oleObj>
            </a:graphicData>
          </a:graphic>
        </p:graphicFrame>
        <p:sp>
          <p:nvSpPr>
            <p:cNvPr id="3128" name="Rectangle 56"/>
            <p:cNvSpPr>
              <a:spLocks noChangeArrowheads="1"/>
            </p:cNvSpPr>
            <p:nvPr/>
          </p:nvSpPr>
          <p:spPr bwMode="auto">
            <a:xfrm>
              <a:off x="3027" y="973"/>
              <a:ext cx="1373" cy="221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eaLnBrk="0" hangingPunct="0"/>
              <a:r>
                <a:rPr lang="en-US" sz="2000" b="1" i="1" dirty="0">
                  <a:latin typeface="Arial" pitchFamily="34" charset="0"/>
                  <a:cs typeface="Arial" pitchFamily="34" charset="0"/>
                </a:rPr>
                <a:t>S</a:t>
              </a:r>
              <a:r>
                <a:rPr lang="ru-RU" sz="2000" b="1" i="1" dirty="0" err="1">
                  <a:latin typeface="Arial" pitchFamily="34" charset="0"/>
                  <a:cs typeface="Arial" pitchFamily="34" charset="0"/>
                </a:rPr>
                <a:t>ос.сеч</a:t>
              </a:r>
              <a:r>
                <a:rPr lang="ru-RU" sz="2000" b="1" i="1" dirty="0">
                  <a:latin typeface="Arial" pitchFamily="34" charset="0"/>
                  <a:cs typeface="Arial" pitchFamily="34" charset="0"/>
                </a:rPr>
                <a:t> =</a:t>
              </a:r>
              <a:r>
                <a:rPr lang="en-US" sz="2000" b="1" i="1" dirty="0">
                  <a:latin typeface="Arial" pitchFamily="34" charset="0"/>
                  <a:cs typeface="Arial" pitchFamily="34" charset="0"/>
                </a:rPr>
                <a:t>R </a:t>
              </a:r>
              <a:r>
                <a:rPr lang="ru-RU" sz="2000" b="1" i="1" dirty="0">
                  <a:latin typeface="Arial" pitchFamily="34" charset="0"/>
                  <a:cs typeface="Arial" pitchFamily="34" charset="0"/>
                </a:rPr>
                <a:t>· </a:t>
              </a:r>
              <a:r>
                <a:rPr lang="en-US" sz="2000" b="1" i="1" dirty="0">
                  <a:latin typeface="Arial" pitchFamily="34" charset="0"/>
                  <a:cs typeface="Arial" pitchFamily="34" charset="0"/>
                </a:rPr>
                <a:t>H</a:t>
              </a:r>
              <a:r>
                <a:rPr lang="ru-RU" sz="2000" b="1" i="1" dirty="0">
                  <a:latin typeface="Arial" pitchFamily="34" charset="0"/>
                  <a:cs typeface="Arial" pitchFamily="34" charset="0"/>
                </a:rPr>
                <a:t>.</a:t>
              </a:r>
              <a:endParaRPr lang="ru-RU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7227" name="Text Box 667"/>
          <p:cNvSpPr txBox="1">
            <a:spLocks noChangeArrowheads="1"/>
          </p:cNvSpPr>
          <p:nvPr/>
        </p:nvSpPr>
        <p:spPr bwMode="auto">
          <a:xfrm>
            <a:off x="4114800" y="5257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4" name="Group 670"/>
          <p:cNvGrpSpPr>
            <a:grpSpLocks/>
          </p:cNvGrpSpPr>
          <p:nvPr/>
        </p:nvGrpSpPr>
        <p:grpSpPr bwMode="auto">
          <a:xfrm>
            <a:off x="467544" y="2780928"/>
            <a:ext cx="2232248" cy="3240360"/>
            <a:chOff x="3024" y="1632"/>
            <a:chExt cx="1824" cy="2674"/>
          </a:xfrm>
        </p:grpSpPr>
        <p:grpSp>
          <p:nvGrpSpPr>
            <p:cNvPr id="5" name="Group 662"/>
            <p:cNvGrpSpPr>
              <a:grpSpLocks/>
            </p:cNvGrpSpPr>
            <p:nvPr/>
          </p:nvGrpSpPr>
          <p:grpSpPr bwMode="auto">
            <a:xfrm>
              <a:off x="3024" y="1632"/>
              <a:ext cx="1824" cy="2208"/>
              <a:chOff x="3024" y="1632"/>
              <a:chExt cx="1824" cy="2208"/>
            </a:xfrm>
          </p:grpSpPr>
          <p:sp>
            <p:nvSpPr>
              <p:cNvPr id="3126" name="AutoShape 660"/>
              <p:cNvSpPr>
                <a:spLocks noChangeArrowheads="1"/>
              </p:cNvSpPr>
              <p:nvPr/>
            </p:nvSpPr>
            <p:spPr bwMode="auto">
              <a:xfrm>
                <a:off x="3024" y="1632"/>
                <a:ext cx="1824" cy="2208"/>
              </a:xfrm>
              <a:prstGeom prst="triangle">
                <a:avLst>
                  <a:gd name="adj" fmla="val 50000"/>
                </a:avLst>
              </a:prstGeom>
              <a:solidFill>
                <a:srgbClr val="66FF33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7" name="Line 661"/>
              <p:cNvSpPr>
                <a:spLocks noChangeShapeType="1"/>
              </p:cNvSpPr>
              <p:nvPr/>
            </p:nvSpPr>
            <p:spPr bwMode="auto">
              <a:xfrm>
                <a:off x="3936" y="1632"/>
                <a:ext cx="0" cy="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lgDash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7225" name="Text Box 665"/>
            <p:cNvSpPr txBox="1">
              <a:spLocks noChangeArrowheads="1"/>
            </p:cNvSpPr>
            <p:nvPr/>
          </p:nvSpPr>
          <p:spPr bwMode="auto">
            <a:xfrm>
              <a:off x="3430" y="3927"/>
              <a:ext cx="288" cy="379"/>
            </a:xfrm>
            <a:prstGeom prst="rect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sz="2800" b="1" dirty="0"/>
                <a:t>R</a:t>
              </a:r>
              <a:endParaRPr lang="ru-RU" sz="2800" b="1" dirty="0"/>
            </a:p>
          </p:txBody>
        </p:sp>
        <p:sp>
          <p:nvSpPr>
            <p:cNvPr id="67226" name="Text Box 666"/>
            <p:cNvSpPr txBox="1">
              <a:spLocks noChangeArrowheads="1"/>
            </p:cNvSpPr>
            <p:nvPr/>
          </p:nvSpPr>
          <p:spPr bwMode="auto">
            <a:xfrm>
              <a:off x="3936" y="2736"/>
              <a:ext cx="192" cy="379"/>
            </a:xfrm>
            <a:prstGeom prst="rect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sz="2800" b="1" dirty="0"/>
                <a:t>H</a:t>
              </a:r>
              <a:endParaRPr lang="ru-RU" sz="2800" b="1" dirty="0"/>
            </a:p>
          </p:txBody>
        </p:sp>
        <p:sp>
          <p:nvSpPr>
            <p:cNvPr id="3124" name="Text Box 668"/>
            <p:cNvSpPr txBox="1">
              <a:spLocks noChangeArrowheads="1"/>
            </p:cNvSpPr>
            <p:nvPr/>
          </p:nvSpPr>
          <p:spPr bwMode="auto">
            <a:xfrm>
              <a:off x="3227" y="3406"/>
              <a:ext cx="240" cy="379"/>
            </a:xfrm>
            <a:prstGeom prst="rect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sz="2800" b="1" i="1" dirty="0" err="1"/>
                <a:t>α</a:t>
              </a:r>
              <a:endParaRPr lang="ru-RU" sz="2800" b="1" i="1" dirty="0"/>
            </a:p>
          </p:txBody>
        </p:sp>
        <p:sp>
          <p:nvSpPr>
            <p:cNvPr id="67229" name="Text Box 669"/>
            <p:cNvSpPr txBox="1">
              <a:spLocks noChangeArrowheads="1"/>
            </p:cNvSpPr>
            <p:nvPr/>
          </p:nvSpPr>
          <p:spPr bwMode="auto">
            <a:xfrm>
              <a:off x="3176" y="2310"/>
              <a:ext cx="239" cy="379"/>
            </a:xfrm>
            <a:prstGeom prst="rect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sz="2800" b="1" dirty="0"/>
                <a:t>L</a:t>
              </a:r>
              <a:endParaRPr lang="ru-RU" sz="2800" b="1" dirty="0"/>
            </a:p>
          </p:txBody>
        </p:sp>
      </p:grpSp>
      <p:sp>
        <p:nvSpPr>
          <p:cNvPr id="3119" name="Rectangle 67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7242" name="Object 682"/>
          <p:cNvGraphicFramePr>
            <a:graphicFrameLocks noChangeAspect="1"/>
          </p:cNvGraphicFramePr>
          <p:nvPr/>
        </p:nvGraphicFramePr>
        <p:xfrm>
          <a:off x="3000364" y="3000372"/>
          <a:ext cx="1524000" cy="914400"/>
        </p:xfrm>
        <a:graphic>
          <a:graphicData uri="http://schemas.openxmlformats.org/presentationml/2006/ole">
            <p:oleObj spid="_x0000_s1026" name="Формула" r:id="rId4" imgW="660240" imgH="393480" progId="Equation.3">
              <p:embed/>
            </p:oleObj>
          </a:graphicData>
        </a:graphic>
      </p:graphicFrame>
      <p:graphicFrame>
        <p:nvGraphicFramePr>
          <p:cNvPr id="67244" name="Object 684"/>
          <p:cNvGraphicFramePr>
            <a:graphicFrameLocks noChangeAspect="1"/>
          </p:cNvGraphicFramePr>
          <p:nvPr/>
        </p:nvGraphicFramePr>
        <p:xfrm>
          <a:off x="3000364" y="4000504"/>
          <a:ext cx="1676400" cy="914400"/>
        </p:xfrm>
        <a:graphic>
          <a:graphicData uri="http://schemas.openxmlformats.org/presentationml/2006/ole">
            <p:oleObj spid="_x0000_s1027" name="Формула" r:id="rId5" imgW="647419" imgH="393529" progId="Equation.3">
              <p:embed/>
            </p:oleObj>
          </a:graphicData>
        </a:graphic>
      </p:graphicFrame>
      <p:graphicFrame>
        <p:nvGraphicFramePr>
          <p:cNvPr id="67246" name="Object 686"/>
          <p:cNvGraphicFramePr>
            <a:graphicFrameLocks noChangeAspect="1"/>
          </p:cNvGraphicFramePr>
          <p:nvPr/>
        </p:nvGraphicFramePr>
        <p:xfrm>
          <a:off x="3071802" y="5143512"/>
          <a:ext cx="1600200" cy="838200"/>
        </p:xfrm>
        <a:graphic>
          <a:graphicData uri="http://schemas.openxmlformats.org/presentationml/2006/ole">
            <p:oleObj spid="_x0000_s1028" name="Формула" r:id="rId6" imgW="58392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6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6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6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67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7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7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7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7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7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7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31" grpId="0" animBg="1" autoUpdateAnimBg="0"/>
      <p:bldP spid="66594" grpId="0" autoUpdateAnimBg="0"/>
      <p:bldP spid="6660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www.smileplanet.ru/upload/hl-photo/766/20c/khan-shatyr_6.jpg"/>
          <p:cNvPicPr>
            <a:picLocks noChangeAspect="1" noChangeArrowheads="1"/>
          </p:cNvPicPr>
          <p:nvPr/>
        </p:nvPicPr>
        <p:blipFill>
          <a:blip r:embed="rId2"/>
          <a:srcRect l="3896" t="6343" r="10390" b="20718"/>
          <a:stretch>
            <a:fillRect/>
          </a:stretch>
        </p:blipFill>
        <p:spPr bwMode="auto">
          <a:xfrm>
            <a:off x="357158" y="357166"/>
            <a:ext cx="8404836" cy="6072230"/>
          </a:xfrm>
          <a:prstGeom prst="rect">
            <a:avLst/>
          </a:prstGeom>
          <a:noFill/>
        </p:spPr>
      </p:pic>
      <p:sp>
        <p:nvSpPr>
          <p:cNvPr id="26628" name="AutoShape 4" descr="http://loveopium.ru/content/2013/05/astana/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http://loveopium.ru/content/2013/05/astana/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2" name="AutoShape 8" descr="http://loveopium.ru/content/2013/05/astana/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57158" y="571480"/>
            <a:ext cx="3786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latin typeface="Arial" pitchFamily="34" charset="0"/>
                <a:cs typeface="Arial" pitchFamily="34" charset="0"/>
              </a:rPr>
              <a:t>Как называется это здание? Назовите имя архитектора?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lfa-industry.ru/upload/medialibrary/ae5/ae51caf37f971734da0a85d7fe20965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8743950" cy="61150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g5.arrivo.ru/e4da/f2/54786/0/6804567149_513886f1eb_o_d.jpg"/>
          <p:cNvPicPr>
            <a:picLocks noChangeAspect="1" noChangeArrowheads="1"/>
          </p:cNvPicPr>
          <p:nvPr/>
        </p:nvPicPr>
        <p:blipFill>
          <a:blip r:embed="rId2"/>
          <a:srcRect l="6410" t="12499" r="10256"/>
          <a:stretch>
            <a:fillRect/>
          </a:stretch>
        </p:blipFill>
        <p:spPr bwMode="auto">
          <a:xfrm>
            <a:off x="642910" y="357166"/>
            <a:ext cx="8143932" cy="6139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wallscover.com/images/astana-wallpaper-7.jpg"/>
          <p:cNvPicPr>
            <a:picLocks noChangeAspect="1" noChangeArrowheads="1"/>
          </p:cNvPicPr>
          <p:nvPr/>
        </p:nvPicPr>
        <p:blipFill>
          <a:blip r:embed="rId2"/>
          <a:srcRect r="10060"/>
          <a:stretch>
            <a:fillRect/>
          </a:stretch>
        </p:blipFill>
        <p:spPr bwMode="auto">
          <a:xfrm>
            <a:off x="4904900" y="428604"/>
            <a:ext cx="4020587" cy="30003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285729"/>
            <a:ext cx="4714908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Торгово-развлекательный центр “Хан шатыр”</a:t>
            </a:r>
          </a:p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Хан-Шатыр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на левобережье реки Есиль, построенный по проекту британского архитектора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Нормана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Фостера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Одно из самых высоких сооружений шатровой формы в мире(150 метров).  Начало строительство –сентябрь 2016г. А его открытие в 2010 году было приурочено к 12-летней годовщине Астаны и к 70-летнему юбилею президента Казахстана Нурсултана Назарбаева.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Площадь-  127 000 квадратных метров (6-этажный ТРЦ превышает площадь 10 футбольных стадионов)</a:t>
            </a:r>
          </a:p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Площадь центрального пространства-1500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квадратных метров. 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817" name="Group 233"/>
          <p:cNvGraphicFramePr>
            <a:graphicFrameLocks noGrp="1"/>
          </p:cNvGraphicFramePr>
          <p:nvPr>
            <p:ph sz="half" idx="2"/>
          </p:nvPr>
        </p:nvGraphicFramePr>
        <p:xfrm>
          <a:off x="304800" y="1143000"/>
          <a:ext cx="8382000" cy="1544320"/>
        </p:xfrm>
        <a:graphic>
          <a:graphicData uri="http://schemas.openxmlformats.org/drawingml/2006/table">
            <a:tbl>
              <a:tblPr/>
              <a:tblGrid>
                <a:gridCol w="1076325"/>
                <a:gridCol w="635000"/>
                <a:gridCol w="663575"/>
                <a:gridCol w="620713"/>
                <a:gridCol w="1077912"/>
                <a:gridCol w="1079500"/>
                <a:gridCol w="1077913"/>
                <a:gridCol w="1074737"/>
                <a:gridCol w="1076325"/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Вар.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kumimoji="0" 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kumimoji="0" 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осн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полн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ос.с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π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67743" name="AutoShape 159"/>
          <p:cNvSpPr>
            <a:spLocks noChangeArrowheads="1"/>
          </p:cNvSpPr>
          <p:nvPr/>
        </p:nvSpPr>
        <p:spPr bwMode="auto">
          <a:xfrm>
            <a:off x="611560" y="3284984"/>
            <a:ext cx="1600200" cy="2646040"/>
          </a:xfrm>
          <a:prstGeom prst="rtTriangle">
            <a:avLst/>
          </a:prstGeom>
          <a:solidFill>
            <a:srgbClr val="66FF33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7745" name="AutoShape 161"/>
          <p:cNvSpPr>
            <a:spLocks noChangeArrowheads="1"/>
          </p:cNvSpPr>
          <p:nvPr/>
        </p:nvSpPr>
        <p:spPr bwMode="auto">
          <a:xfrm>
            <a:off x="6804248" y="3352800"/>
            <a:ext cx="2111152" cy="2308448"/>
          </a:xfrm>
          <a:prstGeom prst="triangle">
            <a:avLst>
              <a:gd name="adj" fmla="val 50000"/>
            </a:avLst>
          </a:prstGeom>
          <a:solidFill>
            <a:srgbClr val="66FF33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96"/>
          <p:cNvGrpSpPr>
            <a:grpSpLocks/>
          </p:cNvGrpSpPr>
          <p:nvPr/>
        </p:nvGrpSpPr>
        <p:grpSpPr bwMode="auto">
          <a:xfrm>
            <a:off x="252710" y="4149891"/>
            <a:ext cx="1957090" cy="2256543"/>
            <a:chOff x="459" y="2890"/>
            <a:chExt cx="789" cy="1176"/>
          </a:xfrm>
        </p:grpSpPr>
        <p:sp>
          <p:nvSpPr>
            <p:cNvPr id="67775" name="Text Box 191"/>
            <p:cNvSpPr txBox="1">
              <a:spLocks noChangeArrowheads="1"/>
            </p:cNvSpPr>
            <p:nvPr/>
          </p:nvSpPr>
          <p:spPr bwMode="auto">
            <a:xfrm>
              <a:off x="459" y="3040"/>
              <a:ext cx="240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sz="24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  <a:endPara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7777" name="Text Box 193"/>
            <p:cNvSpPr txBox="1">
              <a:spLocks noChangeArrowheads="1"/>
            </p:cNvSpPr>
            <p:nvPr/>
          </p:nvSpPr>
          <p:spPr bwMode="auto">
            <a:xfrm>
              <a:off x="778" y="3828"/>
              <a:ext cx="240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sz="24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</a:t>
              </a:r>
              <a:endPara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7778" name="Text Box 194"/>
            <p:cNvSpPr txBox="1">
              <a:spLocks noChangeArrowheads="1"/>
            </p:cNvSpPr>
            <p:nvPr/>
          </p:nvSpPr>
          <p:spPr bwMode="auto">
            <a:xfrm>
              <a:off x="1008" y="3456"/>
              <a:ext cx="240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400" b="1" i="1">
                  <a:solidFill>
                    <a:srgbClr val="008000"/>
                  </a:solidFill>
                </a:rPr>
                <a:t>α</a:t>
              </a:r>
              <a:endParaRPr lang="ru-RU" sz="24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7779" name="Text Box 195"/>
            <p:cNvSpPr txBox="1">
              <a:spLocks noChangeArrowheads="1"/>
            </p:cNvSpPr>
            <p:nvPr/>
          </p:nvSpPr>
          <p:spPr bwMode="auto">
            <a:xfrm>
              <a:off x="952" y="2890"/>
              <a:ext cx="240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sz="24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</a:t>
              </a:r>
              <a:endPara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3" name="Group 198"/>
          <p:cNvGrpSpPr>
            <a:grpSpLocks/>
          </p:cNvGrpSpPr>
          <p:nvPr/>
        </p:nvGrpSpPr>
        <p:grpSpPr bwMode="auto">
          <a:xfrm>
            <a:off x="7315200" y="4343400"/>
            <a:ext cx="1524000" cy="1890713"/>
            <a:chOff x="480" y="2832"/>
            <a:chExt cx="768" cy="1191"/>
          </a:xfrm>
        </p:grpSpPr>
        <p:sp>
          <p:nvSpPr>
            <p:cNvPr id="67783" name="Text Box 199"/>
            <p:cNvSpPr txBox="1">
              <a:spLocks noChangeArrowheads="1"/>
            </p:cNvSpPr>
            <p:nvPr/>
          </p:nvSpPr>
          <p:spPr bwMode="auto">
            <a:xfrm>
              <a:off x="480" y="3024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sz="28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  <a:endParaRPr lang="ru-RU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7784" name="Text Box 200"/>
            <p:cNvSpPr txBox="1">
              <a:spLocks noChangeArrowheads="1"/>
            </p:cNvSpPr>
            <p:nvPr/>
          </p:nvSpPr>
          <p:spPr bwMode="auto">
            <a:xfrm>
              <a:off x="864" y="3696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sz="2800" b="1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</a:t>
              </a:r>
              <a:endParaRPr lang="ru-RU" sz="28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7785" name="Text Box 201"/>
            <p:cNvSpPr txBox="1">
              <a:spLocks noChangeArrowheads="1"/>
            </p:cNvSpPr>
            <p:nvPr/>
          </p:nvSpPr>
          <p:spPr bwMode="auto">
            <a:xfrm>
              <a:off x="1008" y="3456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400" b="1" i="1">
                  <a:solidFill>
                    <a:srgbClr val="008000"/>
                  </a:solidFill>
                </a:rPr>
                <a:t>α</a:t>
              </a:r>
              <a:endParaRPr lang="ru-RU" sz="24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7786" name="Text Box 202"/>
            <p:cNvSpPr txBox="1">
              <a:spLocks noChangeArrowheads="1"/>
            </p:cNvSpPr>
            <p:nvPr/>
          </p:nvSpPr>
          <p:spPr bwMode="auto">
            <a:xfrm>
              <a:off x="1008" y="2832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sz="2800" b="1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</a:t>
              </a:r>
              <a:endParaRPr lang="ru-RU" sz="28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67787" name="Line 203"/>
          <p:cNvSpPr>
            <a:spLocks noChangeShapeType="1"/>
          </p:cNvSpPr>
          <p:nvPr/>
        </p:nvSpPr>
        <p:spPr bwMode="auto">
          <a:xfrm flipH="1">
            <a:off x="7884368" y="3356992"/>
            <a:ext cx="0" cy="2304256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792" name="Rectangle 208"/>
          <p:cNvSpPr>
            <a:spLocks noChangeArrowheads="1"/>
          </p:cNvSpPr>
          <p:nvPr/>
        </p:nvSpPr>
        <p:spPr bwMode="auto">
          <a:xfrm>
            <a:off x="1403648" y="3068960"/>
            <a:ext cx="63246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defRPr/>
            </a:pPr>
            <a:r>
              <a:rPr lang="ru-RU" sz="2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Схема </a:t>
            </a:r>
            <a:r>
              <a:rPr lang="ru-RU" sz="28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решения задачи</a:t>
            </a:r>
            <a:endParaRPr lang="en-US" sz="28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>
              <a:defRPr/>
            </a:pPr>
            <a:r>
              <a:rPr lang="ru-RU" sz="28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(S</a:t>
            </a:r>
            <a:r>
              <a:rPr lang="ru-RU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бок</a:t>
            </a:r>
            <a:r>
              <a:rPr lang="ru-RU" sz="28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en-US" sz="28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ru-RU" sz="28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8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— </a:t>
            </a:r>
            <a:r>
              <a:rPr lang="en-US" sz="2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ru-RU" sz="2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8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— </a:t>
            </a:r>
            <a:r>
              <a:rPr lang="en-US" sz="28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ru-RU" sz="20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осн</a:t>
            </a:r>
            <a:r>
              <a:rPr lang="ru-RU" sz="28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— Н  </a:t>
            </a:r>
            <a:r>
              <a:rPr lang="ru-RU" sz="32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—</a:t>
            </a:r>
            <a:endParaRPr lang="ru-RU" sz="28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>
              <a:defRPr/>
            </a:pPr>
            <a:r>
              <a:rPr lang="ru-RU" sz="28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ru-RU" sz="2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— </a:t>
            </a:r>
            <a:r>
              <a:rPr lang="en-US" sz="2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ru-RU" sz="20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ос.сеч</a:t>
            </a:r>
            <a:r>
              <a:rPr lang="ru-RU" sz="2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—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ru-RU" sz="20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полн</a:t>
            </a:r>
            <a:r>
              <a:rPr lang="ru-RU" sz="28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— </a:t>
            </a:r>
            <a:r>
              <a:rPr lang="en-US" sz="28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V.</a:t>
            </a:r>
            <a:endParaRPr lang="ru-RU" sz="28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235"/>
          <p:cNvGrpSpPr>
            <a:grpSpLocks/>
          </p:cNvGrpSpPr>
          <p:nvPr/>
        </p:nvGrpSpPr>
        <p:grpSpPr bwMode="auto">
          <a:xfrm>
            <a:off x="1371600" y="2133600"/>
            <a:ext cx="7315200" cy="519113"/>
            <a:chOff x="864" y="1248"/>
            <a:chExt cx="4608" cy="327"/>
          </a:xfrm>
        </p:grpSpPr>
        <p:sp>
          <p:nvSpPr>
            <p:cNvPr id="4152" name="Text Box 230"/>
            <p:cNvSpPr txBox="1">
              <a:spLocks noChangeArrowheads="1"/>
            </p:cNvSpPr>
            <p:nvPr/>
          </p:nvSpPr>
          <p:spPr bwMode="auto">
            <a:xfrm>
              <a:off x="4176" y="1248"/>
              <a:ext cx="48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 dirty="0" smtClean="0">
                  <a:latin typeface="Times New Roman" pitchFamily="18" charset="0"/>
                </a:rPr>
                <a:t>60</a:t>
              </a:r>
              <a:endParaRPr lang="ru-RU" sz="2800" b="1" dirty="0">
                <a:latin typeface="Times New Roman" pitchFamily="18" charset="0"/>
              </a:endParaRPr>
            </a:p>
          </p:txBody>
        </p:sp>
        <p:grpSp>
          <p:nvGrpSpPr>
            <p:cNvPr id="5" name="Group 234"/>
            <p:cNvGrpSpPr>
              <a:grpSpLocks/>
            </p:cNvGrpSpPr>
            <p:nvPr/>
          </p:nvGrpSpPr>
          <p:grpSpPr bwMode="auto">
            <a:xfrm>
              <a:off x="864" y="1248"/>
              <a:ext cx="4608" cy="327"/>
              <a:chOff x="864" y="1248"/>
              <a:chExt cx="4608" cy="327"/>
            </a:xfrm>
          </p:grpSpPr>
          <p:sp>
            <p:nvSpPr>
              <p:cNvPr id="4154" name="Text Box 226"/>
              <p:cNvSpPr txBox="1">
                <a:spLocks noChangeArrowheads="1"/>
              </p:cNvSpPr>
              <p:nvPr/>
            </p:nvSpPr>
            <p:spPr bwMode="auto">
              <a:xfrm>
                <a:off x="864" y="1248"/>
                <a:ext cx="38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ru-RU" sz="2800" b="1" dirty="0">
                    <a:latin typeface="Times New Roman" pitchFamily="18" charset="0"/>
                  </a:rPr>
                  <a:t>12</a:t>
                </a:r>
              </a:p>
            </p:txBody>
          </p:sp>
          <p:sp>
            <p:nvSpPr>
              <p:cNvPr id="4155" name="Text Box 227"/>
              <p:cNvSpPr txBox="1">
                <a:spLocks noChangeArrowheads="1"/>
              </p:cNvSpPr>
              <p:nvPr/>
            </p:nvSpPr>
            <p:spPr bwMode="auto">
              <a:xfrm>
                <a:off x="1296" y="1248"/>
                <a:ext cx="28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800" b="1">
                    <a:latin typeface="Times New Roman" pitchFamily="18" charset="0"/>
                  </a:rPr>
                  <a:t>5</a:t>
                </a:r>
              </a:p>
            </p:txBody>
          </p:sp>
          <p:sp>
            <p:nvSpPr>
              <p:cNvPr id="4156" name="Text Box 228"/>
              <p:cNvSpPr txBox="1">
                <a:spLocks noChangeArrowheads="1"/>
              </p:cNvSpPr>
              <p:nvPr/>
            </p:nvSpPr>
            <p:spPr bwMode="auto">
              <a:xfrm>
                <a:off x="2112" y="1248"/>
                <a:ext cx="62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800" b="1">
                    <a:latin typeface="Times New Roman" pitchFamily="18" charset="0"/>
                  </a:rPr>
                  <a:t>25 π</a:t>
                </a:r>
              </a:p>
            </p:txBody>
          </p:sp>
          <p:sp>
            <p:nvSpPr>
              <p:cNvPr id="4157" name="Text Box 229"/>
              <p:cNvSpPr txBox="1">
                <a:spLocks noChangeArrowheads="1"/>
              </p:cNvSpPr>
              <p:nvPr/>
            </p:nvSpPr>
            <p:spPr bwMode="auto">
              <a:xfrm>
                <a:off x="3456" y="1248"/>
                <a:ext cx="62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800" b="1">
                    <a:latin typeface="Times New Roman" pitchFamily="18" charset="0"/>
                  </a:rPr>
                  <a:t>90 π</a:t>
                </a:r>
              </a:p>
            </p:txBody>
          </p:sp>
          <p:sp>
            <p:nvSpPr>
              <p:cNvPr id="4158" name="Text Box 232"/>
              <p:cNvSpPr txBox="1">
                <a:spLocks noChangeArrowheads="1"/>
              </p:cNvSpPr>
              <p:nvPr/>
            </p:nvSpPr>
            <p:spPr bwMode="auto">
              <a:xfrm>
                <a:off x="4800" y="1248"/>
                <a:ext cx="67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ru-RU" sz="2800" b="1">
                    <a:latin typeface="Times New Roman" pitchFamily="18" charset="0"/>
                  </a:rPr>
                  <a:t>100π</a:t>
                </a:r>
              </a:p>
            </p:txBody>
          </p:sp>
        </p:grpSp>
      </p:grpSp>
      <p:sp>
        <p:nvSpPr>
          <p:cNvPr id="30" name="Заголовок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67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67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7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743" grpId="0" animBg="1"/>
      <p:bldP spid="67745" grpId="0" animBg="1"/>
      <p:bldP spid="67787" grpId="0" animBg="1"/>
      <p:bldP spid="6779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4968552"/>
          </a:xfrm>
        </p:spPr>
        <p:txBody>
          <a:bodyPr>
            <a:normAutofit/>
          </a:bodyPr>
          <a:lstStyle/>
          <a:p>
            <a:r>
              <a:rPr lang="kk-KZ" sz="2800" b="1" dirty="0" smtClean="0"/>
              <a:t>Дано: конус</a:t>
            </a:r>
          </a:p>
          <a:p>
            <a:pPr>
              <a:buNone/>
            </a:pPr>
            <a:r>
              <a:rPr lang="en-US" sz="2800" b="1" dirty="0" smtClean="0"/>
              <a:t>L=13</a:t>
            </a:r>
            <a:r>
              <a:rPr lang="kk-KZ" sz="2800" b="1" dirty="0" smtClean="0"/>
              <a:t>см</a:t>
            </a:r>
            <a:endParaRPr lang="en-US" sz="2800" b="1" dirty="0" smtClean="0"/>
          </a:p>
          <a:p>
            <a:pPr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бок</a:t>
            </a:r>
            <a:r>
              <a:rPr lang="en-US" sz="2800" b="1" dirty="0" smtClean="0"/>
              <a:t> = 65</a:t>
            </a:r>
            <a:r>
              <a:rPr lang="el-GR" sz="2800" b="1" dirty="0" smtClean="0"/>
              <a:t>π</a:t>
            </a:r>
            <a:endParaRPr lang="kk-KZ" sz="2800" b="1" dirty="0" smtClean="0"/>
          </a:p>
          <a:p>
            <a:pPr>
              <a:buNone/>
            </a:pPr>
            <a:r>
              <a:rPr lang="kk-KZ" sz="2800" b="1" dirty="0" smtClean="0"/>
              <a:t>Найти: </a:t>
            </a:r>
            <a:r>
              <a:rPr lang="en-US" sz="2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ru-RU" sz="2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; </a:t>
            </a:r>
            <a:r>
              <a:rPr lang="en-US" sz="2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ru-RU" sz="28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осн</a:t>
            </a:r>
            <a:r>
              <a:rPr lang="ru-RU" sz="2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; Н ; </a:t>
            </a:r>
            <a:r>
              <a:rPr lang="en-US" sz="2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ru-RU" sz="28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ос.сеч</a:t>
            </a:r>
            <a:r>
              <a:rPr lang="ru-RU" sz="2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; </a:t>
            </a:r>
            <a:r>
              <a:rPr lang="en-US" sz="2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ru-RU" sz="28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полн</a:t>
            </a:r>
            <a:r>
              <a:rPr lang="ru-RU" sz="2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;  </a:t>
            </a:r>
            <a:r>
              <a:rPr lang="en-US" sz="2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V.</a:t>
            </a:r>
            <a:endParaRPr lang="kk-KZ" sz="2800" b="1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None/>
              <a:defRPr/>
            </a:pPr>
            <a:r>
              <a:rPr lang="kk-KZ" sz="2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Решение: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Используемые формулы:</a:t>
            </a:r>
          </a:p>
          <a:p>
            <a:pPr>
              <a:spcBef>
                <a:spcPct val="50000"/>
              </a:spcBef>
              <a:buNone/>
              <a:defRPr/>
            </a:pPr>
            <a:r>
              <a:rPr lang="kk-KZ" sz="2400" b="1" dirty="0" smtClean="0">
                <a:latin typeface="Arial" pitchFamily="34" charset="0"/>
                <a:cs typeface="Arial" pitchFamily="34" charset="0"/>
              </a:rPr>
              <a:t> 	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бок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π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RL;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осн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π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R²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;</a:t>
            </a:r>
            <a:r>
              <a:rPr lang="kk-KZ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²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L²- R² ;</a:t>
            </a:r>
          </a:p>
          <a:p>
            <a:pPr>
              <a:spcBef>
                <a:spcPct val="50000"/>
              </a:spcBef>
              <a:buNone/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	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ос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ce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ч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.=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Н;</a:t>
            </a:r>
          </a:p>
          <a:p>
            <a:pPr>
              <a:spcBef>
                <a:spcPct val="50000"/>
              </a:spcBef>
              <a:buNone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kk-KZ" sz="24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полн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π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R²+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π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RL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ct val="50000"/>
              </a:spcBef>
              <a:buNone/>
              <a:defRPr/>
            </a:pPr>
            <a:r>
              <a:rPr lang="kk-KZ" sz="24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кон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=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1/3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·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π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R²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kk-KZ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140968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988090"/>
          <a:ext cx="8644000" cy="53891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7388"/>
                <a:gridCol w="1405045"/>
                <a:gridCol w="1923967"/>
                <a:gridCol w="1536712"/>
                <a:gridCol w="1920888"/>
              </a:tblGrid>
              <a:tr h="7122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400" b="1" dirty="0"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Обоз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kk-KZ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начение 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400" b="1" dirty="0">
                          <a:latin typeface="Times New Roman" pitchFamily="18" charset="0"/>
                          <a:cs typeface="Times New Roman" pitchFamily="18" charset="0"/>
                        </a:rPr>
                        <a:t>Формулы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400" b="1" dirty="0">
                          <a:latin typeface="Times New Roman" pitchFamily="18" charset="0"/>
                          <a:cs typeface="Times New Roman" pitchFamily="18" charset="0"/>
                        </a:rPr>
                        <a:t>Значения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400" b="1" dirty="0">
                          <a:latin typeface="Times New Roman" pitchFamily="18" charset="0"/>
                          <a:cs typeface="Times New Roman" pitchFamily="18" charset="0"/>
                        </a:rPr>
                        <a:t>Вычисления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424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 b="1" dirty="0">
                          <a:latin typeface="Times New Roman" pitchFamily="18" charset="0"/>
                          <a:cs typeface="Times New Roman" pitchFamily="18" charset="0"/>
                        </a:rPr>
                        <a:t>Высота </a:t>
                      </a:r>
                      <a:r>
                        <a:rPr lang="kk-KZ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конуса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H  </a:t>
                      </a:r>
                      <a:r>
                        <a:rPr lang="kk-KZ" sz="2000" b="1" dirty="0">
                          <a:latin typeface="Times New Roman" pitchFamily="18" charset="0"/>
                          <a:cs typeface="Times New Roman" pitchFamily="18" charset="0"/>
                        </a:rPr>
                        <a:t>или</a:t>
                      </a: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 h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2000" b="1"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1600" b="1"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1600" b="1">
                        <a:latin typeface="Times New Roman"/>
                      </a:endParaRPr>
                    </a:p>
                  </a:txBody>
                  <a:tcPr marL="68580" marR="68580" marT="0" marB="0"/>
                </a:tc>
              </a:tr>
              <a:tr h="6424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 b="1" dirty="0">
                          <a:latin typeface="Times New Roman" pitchFamily="18" charset="0"/>
                          <a:cs typeface="Times New Roman" pitchFamily="18" charset="0"/>
                        </a:rPr>
                        <a:t>Радиус </a:t>
                      </a:r>
                      <a:r>
                        <a:rPr lang="kk-KZ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основания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R </a:t>
                      </a:r>
                      <a:r>
                        <a:rPr lang="kk-KZ" sz="2000" b="1" dirty="0">
                          <a:latin typeface="Times New Roman" pitchFamily="18" charset="0"/>
                          <a:cs typeface="Times New Roman" pitchFamily="18" charset="0"/>
                        </a:rPr>
                        <a:t>или </a:t>
                      </a: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2000" b="1" dirty="0"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1600" b="1"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1600" b="1">
                        <a:latin typeface="Times New Roman"/>
                      </a:endParaRPr>
                    </a:p>
                  </a:txBody>
                  <a:tcPr marL="68580" marR="68580" marT="0" marB="0"/>
                </a:tc>
              </a:tr>
              <a:tr h="8030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Образующая</a:t>
                      </a:r>
                      <a:r>
                        <a:rPr lang="kk-KZ" sz="20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конуса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kk-KZ" sz="2000" b="1" dirty="0">
                          <a:latin typeface="Times New Roman" pitchFamily="18" charset="0"/>
                          <a:cs typeface="Times New Roman" pitchFamily="18" charset="0"/>
                        </a:rPr>
                        <a:t> или </a:t>
                      </a:r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 l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2000" b="1" dirty="0"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1600" b="1" dirty="0"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1600" b="1">
                        <a:latin typeface="Times New Roman"/>
                      </a:endParaRPr>
                    </a:p>
                  </a:txBody>
                  <a:tcPr marL="68580" marR="68580" marT="0" marB="0"/>
                </a:tc>
              </a:tr>
              <a:tr h="9636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 b="1" dirty="0">
                          <a:latin typeface="Times New Roman" pitchFamily="18" charset="0"/>
                          <a:cs typeface="Times New Roman" pitchFamily="18" charset="0"/>
                        </a:rPr>
                        <a:t>Площадь </a:t>
                      </a: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бок</a:t>
                      </a:r>
                      <a:r>
                        <a:rPr lang="kk-KZ" sz="2000" b="1" dirty="0">
                          <a:latin typeface="Times New Roman" pitchFamily="18" charset="0"/>
                          <a:cs typeface="Times New Roman" pitchFamily="18" charset="0"/>
                        </a:rPr>
                        <a:t>овой</a:t>
                      </a: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поверхности</a:t>
                      </a: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kk-KZ" sz="2800" b="1" baseline="-25000" dirty="0">
                          <a:latin typeface="Times New Roman" pitchFamily="18" charset="0"/>
                          <a:cs typeface="Times New Roman" pitchFamily="18" charset="0"/>
                        </a:rPr>
                        <a:t>бп 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2000" b="1" dirty="0"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1600" b="1"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1600" b="1">
                        <a:latin typeface="Times New Roman"/>
                      </a:endParaRPr>
                    </a:p>
                  </a:txBody>
                  <a:tcPr marL="68580" marR="68580" marT="0" marB="0"/>
                </a:tc>
              </a:tr>
              <a:tr h="9636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 b="1" dirty="0">
                          <a:latin typeface="Times New Roman" pitchFamily="18" charset="0"/>
                          <a:cs typeface="Times New Roman" pitchFamily="18" charset="0"/>
                        </a:rPr>
                        <a:t>Площадь </a:t>
                      </a: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пол</a:t>
                      </a:r>
                      <a:r>
                        <a:rPr lang="kk-KZ" sz="2000" b="1" dirty="0">
                          <a:latin typeface="Times New Roman" pitchFamily="18" charset="0"/>
                          <a:cs typeface="Times New Roman" pitchFamily="18" charset="0"/>
                        </a:rPr>
                        <a:t>ной</a:t>
                      </a: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поверхности</a:t>
                      </a: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kk-KZ" sz="2800" b="1" baseline="-25000" dirty="0">
                          <a:latin typeface="Times New Roman" pitchFamily="18" charset="0"/>
                          <a:cs typeface="Times New Roman" pitchFamily="18" charset="0"/>
                        </a:rPr>
                        <a:t>пп 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2000" b="1" dirty="0"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1600" b="1" dirty="0"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1600" b="1" dirty="0">
                        <a:latin typeface="Times New Roman"/>
                      </a:endParaRPr>
                    </a:p>
                  </a:txBody>
                  <a:tcPr marL="68580" marR="68580" marT="0" marB="0"/>
                </a:tc>
              </a:tr>
              <a:tr h="6424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2000" b="1" dirty="0"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  <a:r>
                        <a:rPr lang="kk-KZ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конуса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kk-KZ" sz="2800" b="1" baseline="-25000" dirty="0">
                          <a:latin typeface="Times New Roman" pitchFamily="18" charset="0"/>
                          <a:cs typeface="Times New Roman" pitchFamily="18" charset="0"/>
                        </a:rPr>
                        <a:t>конуса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2000" b="1" dirty="0"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1600" b="1"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1600" b="1" dirty="0">
                        <a:latin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14348" y="285728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Заполнить таблицу: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258072" cy="1162050"/>
          </a:xfrm>
        </p:spPr>
        <p:txBody>
          <a:bodyPr>
            <a:normAutofit/>
          </a:bodyPr>
          <a:lstStyle/>
          <a:p>
            <a:pPr algn="ctr"/>
            <a:r>
              <a:rPr lang="kk-KZ" sz="3200" dirty="0" smtClean="0">
                <a:latin typeface="Arial" pitchFamily="34" charset="0"/>
                <a:cs typeface="Arial" pitchFamily="34" charset="0"/>
              </a:rPr>
              <a:t>Самостоятельная работа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1785926"/>
            <a:ext cx="5472122" cy="4340237"/>
          </a:xfrm>
        </p:spPr>
        <p:txBody>
          <a:bodyPr/>
          <a:lstStyle/>
          <a:p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Най</a:t>
            </a:r>
            <a:r>
              <a:rPr lang="kk-KZ" sz="2800" dirty="0" smtClean="0">
                <a:latin typeface="Arial" pitchFamily="34" charset="0"/>
                <a:cs typeface="Arial" pitchFamily="34" charset="0"/>
              </a:rPr>
              <a:t>ти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объем пожарного ведра, если диаметр основания 50 см, а образующая 40см.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Ответ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указать в литрах</a:t>
            </a:r>
            <a:r>
              <a:rPr lang="kk-KZ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один литр – это 1 кубический дециметр</a:t>
            </a:r>
            <a:r>
              <a:rPr lang="kk-KZ" sz="28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5" name="Picture 2" descr="http://player.myshared.ru/5/473057/slides/slide_1.jpg"/>
          <p:cNvPicPr>
            <a:picLocks noChangeAspect="1" noChangeArrowheads="1"/>
          </p:cNvPicPr>
          <p:nvPr/>
        </p:nvPicPr>
        <p:blipFill>
          <a:blip r:embed="rId2"/>
          <a:srcRect l="42373" t="3069" r="28813" b="51161"/>
          <a:stretch>
            <a:fillRect/>
          </a:stretch>
        </p:blipFill>
        <p:spPr bwMode="auto">
          <a:xfrm>
            <a:off x="642910" y="1735499"/>
            <a:ext cx="3000396" cy="32651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228600" y="152400"/>
            <a:ext cx="8763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000" b="1" dirty="0" smtClean="0">
                <a:solidFill>
                  <a:srgbClr val="990099"/>
                </a:solidFill>
              </a:rPr>
              <a:t> Повторение: </a:t>
            </a:r>
            <a:r>
              <a:rPr lang="ru-RU" sz="5000" b="1" i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 </a:t>
            </a:r>
            <a:r>
              <a:rPr lang="ru-RU" sz="5000" b="1" i="1" dirty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Л И Н Д </a:t>
            </a:r>
            <a:r>
              <a:rPr lang="ru-RU" sz="5000" b="1" i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</a:t>
            </a:r>
            <a:endParaRPr lang="ru-RU" sz="5000" b="1" i="1" dirty="0">
              <a:solidFill>
                <a:srgbClr val="99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733800" y="1066800"/>
            <a:ext cx="5181600" cy="5562600"/>
            <a:chOff x="2736" y="960"/>
            <a:chExt cx="2736" cy="2983"/>
          </a:xfrm>
        </p:grpSpPr>
        <p:sp>
          <p:nvSpPr>
            <p:cNvPr id="15399" name="Oval 6"/>
            <p:cNvSpPr>
              <a:spLocks noChangeArrowheads="1"/>
            </p:cNvSpPr>
            <p:nvPr/>
          </p:nvSpPr>
          <p:spPr bwMode="auto">
            <a:xfrm>
              <a:off x="3840" y="960"/>
              <a:ext cx="1056" cy="1063"/>
            </a:xfrm>
            <a:prstGeom prst="ellipse">
              <a:avLst/>
            </a:prstGeom>
            <a:solidFill>
              <a:srgbClr val="FF00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00" name="Rectangle 7"/>
            <p:cNvSpPr>
              <a:spLocks noChangeArrowheads="1"/>
            </p:cNvSpPr>
            <p:nvPr/>
          </p:nvSpPr>
          <p:spPr bwMode="auto">
            <a:xfrm>
              <a:off x="2736" y="2023"/>
              <a:ext cx="2736" cy="849"/>
            </a:xfrm>
            <a:prstGeom prst="rect">
              <a:avLst/>
            </a:prstGeom>
            <a:solidFill>
              <a:srgbClr val="FF00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endParaRPr lang="ru-RU" sz="2000" b="1"/>
            </a:p>
          </p:txBody>
        </p:sp>
        <p:sp>
          <p:nvSpPr>
            <p:cNvPr id="15401" name="Oval 8"/>
            <p:cNvSpPr>
              <a:spLocks noChangeArrowheads="1"/>
            </p:cNvSpPr>
            <p:nvPr/>
          </p:nvSpPr>
          <p:spPr bwMode="auto">
            <a:xfrm>
              <a:off x="3840" y="2880"/>
              <a:ext cx="1056" cy="1063"/>
            </a:xfrm>
            <a:prstGeom prst="ellipse">
              <a:avLst/>
            </a:prstGeom>
            <a:solidFill>
              <a:srgbClr val="FF00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0361" name="Text Box 9"/>
          <p:cNvSpPr txBox="1">
            <a:spLocks noChangeArrowheads="1"/>
          </p:cNvSpPr>
          <p:nvPr/>
        </p:nvSpPr>
        <p:spPr bwMode="auto">
          <a:xfrm>
            <a:off x="5638800" y="40386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</a:rPr>
              <a:t>C</a:t>
            </a:r>
            <a:r>
              <a:rPr lang="en-US" sz="2400" b="1" dirty="0">
                <a:latin typeface="Times New Roman" pitchFamily="18" charset="0"/>
              </a:rPr>
              <a:t>o</a:t>
            </a:r>
            <a:r>
              <a:rPr lang="ru-RU" sz="2400" b="1" dirty="0">
                <a:latin typeface="Times New Roman" pitchFamily="18" charset="0"/>
              </a:rPr>
              <a:t>к</a:t>
            </a:r>
            <a:r>
              <a:rPr lang="en-US" sz="2400" b="1" dirty="0">
                <a:latin typeface="Times New Roman" pitchFamily="18" charset="0"/>
              </a:rPr>
              <a:t>p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</a:rPr>
              <a:t>= </a:t>
            </a:r>
            <a:r>
              <a:rPr lang="ru-RU" sz="2800" b="1" dirty="0">
                <a:latin typeface="Times New Roman" pitchFamily="18" charset="0"/>
              </a:rPr>
              <a:t>2</a:t>
            </a:r>
            <a:r>
              <a:rPr lang="el-GR" sz="2800" b="1" dirty="0">
                <a:latin typeface="Times New Roman" pitchFamily="18" charset="0"/>
              </a:rPr>
              <a:t>π</a:t>
            </a:r>
            <a:r>
              <a:rPr lang="en-US" sz="2800" b="1" dirty="0">
                <a:latin typeface="Times New Roman" pitchFamily="18" charset="0"/>
              </a:rPr>
              <a:t>R</a:t>
            </a:r>
            <a:endParaRPr lang="el-GR" sz="2800" b="1" dirty="0">
              <a:latin typeface="Times New Roman" pitchFamily="18" charset="0"/>
            </a:endParaRPr>
          </a:p>
        </p:txBody>
      </p:sp>
      <p:sp>
        <p:nvSpPr>
          <p:cNvPr id="100363" name="Text Box 11"/>
          <p:cNvSpPr txBox="1">
            <a:spLocks noChangeArrowheads="1"/>
          </p:cNvSpPr>
          <p:nvPr/>
        </p:nvSpPr>
        <p:spPr bwMode="auto">
          <a:xfrm>
            <a:off x="5791200" y="52578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 </a:t>
            </a:r>
            <a:r>
              <a:rPr lang="en-US" sz="2800" b="1" dirty="0"/>
              <a:t>S</a:t>
            </a:r>
            <a:r>
              <a:rPr lang="ru-RU" sz="2400" b="1" dirty="0" err="1"/>
              <a:t>осн</a:t>
            </a:r>
            <a:r>
              <a:rPr lang="en-US" sz="2400" b="1" dirty="0"/>
              <a:t> </a:t>
            </a:r>
            <a:r>
              <a:rPr lang="en-US" sz="2800" b="1" dirty="0"/>
              <a:t>= </a:t>
            </a:r>
            <a:r>
              <a:rPr lang="ru-RU" sz="2800" b="1" dirty="0" err="1"/>
              <a:t>π</a:t>
            </a:r>
            <a:r>
              <a:rPr lang="en-US" sz="2800" b="1" dirty="0"/>
              <a:t>R²</a:t>
            </a:r>
            <a:endParaRPr lang="ru-RU" sz="2800" b="1" dirty="0"/>
          </a:p>
        </p:txBody>
      </p:sp>
      <p:sp>
        <p:nvSpPr>
          <p:cNvPr id="100364" name="Text Box 12"/>
          <p:cNvSpPr txBox="1">
            <a:spLocks noChangeArrowheads="1"/>
          </p:cNvSpPr>
          <p:nvPr/>
        </p:nvSpPr>
        <p:spPr bwMode="auto">
          <a:xfrm>
            <a:off x="5791200" y="17526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 </a:t>
            </a:r>
            <a:r>
              <a:rPr lang="en-US" sz="2800" b="1" dirty="0"/>
              <a:t>S</a:t>
            </a:r>
            <a:r>
              <a:rPr lang="ru-RU" sz="2400" b="1" dirty="0" err="1"/>
              <a:t>осн</a:t>
            </a:r>
            <a:r>
              <a:rPr lang="en-US" sz="2400" b="1" dirty="0"/>
              <a:t> </a:t>
            </a:r>
            <a:r>
              <a:rPr lang="en-US" sz="2800" b="1" dirty="0"/>
              <a:t>= </a:t>
            </a:r>
            <a:r>
              <a:rPr lang="ru-RU" sz="2800" b="1" dirty="0" err="1"/>
              <a:t>π</a:t>
            </a:r>
            <a:r>
              <a:rPr lang="en-US" sz="2800" b="1" dirty="0"/>
              <a:t>R²</a:t>
            </a:r>
            <a:endParaRPr lang="ru-RU" sz="2800" b="1" dirty="0"/>
          </a:p>
        </p:txBody>
      </p:sp>
      <p:sp>
        <p:nvSpPr>
          <p:cNvPr id="100365" name="Text Box 13"/>
          <p:cNvSpPr txBox="1">
            <a:spLocks noChangeArrowheads="1"/>
          </p:cNvSpPr>
          <p:nvPr/>
        </p:nvSpPr>
        <p:spPr bwMode="auto">
          <a:xfrm>
            <a:off x="500034" y="1000108"/>
            <a:ext cx="56388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400" b="1" dirty="0" smtClean="0"/>
              <a:t>S</a:t>
            </a:r>
            <a:r>
              <a:rPr lang="ru-RU" sz="2400" b="1" dirty="0" err="1"/>
              <a:t>осн</a:t>
            </a:r>
            <a:r>
              <a:rPr lang="en-US" sz="4400" b="1" dirty="0"/>
              <a:t>=</a:t>
            </a:r>
            <a:r>
              <a:rPr lang="ru-RU" sz="4400" b="1" dirty="0" err="1"/>
              <a:t>π</a:t>
            </a:r>
            <a:r>
              <a:rPr lang="en-US" sz="4400" b="1" dirty="0"/>
              <a:t>R²</a:t>
            </a:r>
            <a:r>
              <a:rPr lang="ru-RU" sz="4400" b="1" dirty="0"/>
              <a:t>,</a:t>
            </a:r>
            <a:r>
              <a:rPr lang="ru-RU" sz="4400" dirty="0"/>
              <a:t> </a:t>
            </a:r>
            <a:r>
              <a:rPr lang="en-US" sz="4400" b="1" dirty="0" smtClean="0"/>
              <a:t>S</a:t>
            </a:r>
            <a:r>
              <a:rPr lang="ru-RU" sz="2400" b="1" dirty="0" smtClean="0"/>
              <a:t>бок</a:t>
            </a:r>
            <a:r>
              <a:rPr lang="en-US" sz="3200" b="1" dirty="0"/>
              <a:t>=</a:t>
            </a:r>
            <a:r>
              <a:rPr lang="en-US" sz="4400" b="1" dirty="0"/>
              <a:t>2</a:t>
            </a:r>
            <a:r>
              <a:rPr lang="ru-RU" sz="4400" b="1" dirty="0" err="1"/>
              <a:t>π</a:t>
            </a:r>
            <a:r>
              <a:rPr lang="en-US" sz="4400" b="1" dirty="0"/>
              <a:t>RH</a:t>
            </a:r>
            <a:r>
              <a:rPr lang="en-US" sz="3200" b="1" dirty="0"/>
              <a:t>,</a:t>
            </a:r>
            <a:r>
              <a:rPr lang="en-US" sz="4400" b="1" dirty="0"/>
              <a:t> </a:t>
            </a:r>
            <a:r>
              <a:rPr lang="en-US" sz="4400" b="1" dirty="0" smtClean="0"/>
              <a:t>S</a:t>
            </a:r>
            <a:r>
              <a:rPr lang="ru-RU" sz="2400" b="1" dirty="0"/>
              <a:t>полн</a:t>
            </a:r>
            <a:r>
              <a:rPr lang="ru-RU" sz="3200" b="1" dirty="0"/>
              <a:t>=</a:t>
            </a:r>
            <a:r>
              <a:rPr lang="ru-RU" sz="4400" b="1" dirty="0"/>
              <a:t>2π</a:t>
            </a:r>
            <a:r>
              <a:rPr lang="en-US" sz="4400" b="1" dirty="0"/>
              <a:t>R²</a:t>
            </a:r>
            <a:r>
              <a:rPr lang="ru-RU" sz="4400" b="1" dirty="0"/>
              <a:t>+2π</a:t>
            </a:r>
            <a:r>
              <a:rPr lang="en-US" sz="4400" b="1" dirty="0"/>
              <a:t>RH</a:t>
            </a:r>
            <a:r>
              <a:rPr lang="ru-RU" sz="3200" b="1" dirty="0"/>
              <a:t>  </a:t>
            </a:r>
          </a:p>
        </p:txBody>
      </p:sp>
      <p:sp>
        <p:nvSpPr>
          <p:cNvPr id="15368" name="Text Box 14"/>
          <p:cNvSpPr txBox="1">
            <a:spLocks noChangeArrowheads="1"/>
          </p:cNvSpPr>
          <p:nvPr/>
        </p:nvSpPr>
        <p:spPr bwMode="auto">
          <a:xfrm>
            <a:off x="228600" y="25908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b="1">
                <a:solidFill>
                  <a:srgbClr val="990099"/>
                </a:solidFill>
              </a:rPr>
              <a:t> </a:t>
            </a:r>
            <a:r>
              <a:rPr lang="en-US"/>
              <a:t> </a:t>
            </a:r>
            <a:endParaRPr lang="ru-RU"/>
          </a:p>
        </p:txBody>
      </p:sp>
      <p:sp>
        <p:nvSpPr>
          <p:cNvPr id="100411" name="Text Box 59"/>
          <p:cNvSpPr txBox="1">
            <a:spLocks noChangeArrowheads="1"/>
          </p:cNvSpPr>
          <p:nvPr/>
        </p:nvSpPr>
        <p:spPr bwMode="auto">
          <a:xfrm>
            <a:off x="3886200" y="35814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3200" b="1" dirty="0">
                <a:latin typeface="Times New Roman" pitchFamily="18" charset="0"/>
              </a:rPr>
              <a:t>Н</a:t>
            </a: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2071670" y="2928934"/>
            <a:ext cx="1600200" cy="1676400"/>
          </a:xfrm>
          <a:prstGeom prst="can">
            <a:avLst>
              <a:gd name="adj" fmla="val 18949"/>
            </a:avLst>
          </a:prstGeom>
          <a:solidFill>
            <a:srgbClr val="CC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2071670" y="4929198"/>
            <a:ext cx="1600200" cy="1371600"/>
          </a:xfrm>
          <a:prstGeom prst="rect">
            <a:avLst/>
          </a:prstGeom>
          <a:solidFill>
            <a:srgbClr val="CC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/>
              <a:t>ОСЕВОЕ</a:t>
            </a:r>
          </a:p>
          <a:p>
            <a:pPr algn="ctr"/>
            <a:r>
              <a:rPr lang="ru-RU" sz="2000" b="1" dirty="0"/>
              <a:t>СЕЧЕНИЕ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286248" y="31432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РАЗВЁРТКА 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ЦИЛИНДРА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0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0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500"/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500"/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500"/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75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250"/>
                            </p:stCondLst>
                            <p:childTnLst>
                              <p:par>
                                <p:cTn id="44" presetID="2" presetClass="entr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/>
      <p:bldP spid="100361" grpId="0"/>
      <p:bldP spid="100363" grpId="0"/>
      <p:bldP spid="100364" grpId="0"/>
      <p:bldP spid="100365" grpId="0"/>
      <p:bldP spid="100411" grpId="0"/>
      <p:bldP spid="13" grpId="0" animBg="1"/>
      <p:bldP spid="1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500034" y="928670"/>
            <a:ext cx="4040188" cy="4911741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А на следующем уроке мы с вами попробуем вычислить объем обычного 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ведра</a:t>
            </a:r>
            <a:r>
              <a:rPr lang="kk-KZ" sz="2800" i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2800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Как 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вы считаете, что нам для этого потребуется, объем какого тела для этого надо уметь 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находить?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7" name="Picture 3" descr="C:\Users\Adil\Downloads\vedroch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643050"/>
            <a:ext cx="3951288" cy="395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/>
              <a:t>Учебник по геометрии. В.Гусев. </a:t>
            </a:r>
          </a:p>
          <a:p>
            <a:pPr>
              <a:buNone/>
            </a:pPr>
            <a:r>
              <a:rPr lang="kk-KZ" dirty="0" smtClean="0"/>
              <a:t> §9.2 №28, 30, 33.</a:t>
            </a:r>
          </a:p>
          <a:p>
            <a:pPr>
              <a:buNone/>
            </a:pPr>
            <a:r>
              <a:rPr lang="kk-KZ" dirty="0" smtClean="0"/>
              <a:t>Темы творческих работ:</a:t>
            </a:r>
          </a:p>
          <a:p>
            <a:pPr marL="514350" indent="-514350">
              <a:buAutoNum type="arabicPeriod"/>
            </a:pPr>
            <a:r>
              <a:rPr lang="kk-KZ" dirty="0" smtClean="0"/>
              <a:t>Конусы вокруг нас.</a:t>
            </a:r>
          </a:p>
          <a:p>
            <a:pPr marL="514350" indent="-514350">
              <a:buAutoNum type="arabicPeriod"/>
            </a:pPr>
            <a:r>
              <a:rPr lang="kk-KZ" dirty="0" smtClean="0"/>
              <a:t>Тела вращения в архитектуре.</a:t>
            </a:r>
          </a:p>
          <a:p>
            <a:pPr marL="514350" indent="-514350">
              <a:buAutoNum type="arabicPeriod"/>
            </a:pPr>
            <a:r>
              <a:rPr lang="kk-KZ" dirty="0" smtClean="0"/>
              <a:t>Способы вывода формулы объема конуса.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http://loveopium.ru/content/2013/05/astana/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http://loveopium.ru/content/2013/05/astana/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2" name="AutoShape 6" descr="http://loveopium.ru/content/2013/05/astana/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4" name="AutoShape 8" descr="http://loveopium.ru/content/2013/05/astana/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6" name="AutoShape 10" descr="http://loveopium.ru/content/2013/05/astana/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8" name="AutoShape 12" descr="http://loveopium.ru/content/2013/05/astana/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90" name="AutoShape 14" descr="http://loveopium.ru/content/2013/05/astana/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92" name="AutoShape 16" descr="http://loveopium.ru/content/2013/05/astana/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94" name="AutoShape 18" descr="http://loveopium.ru/content/2013/05/astana/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96" name="AutoShape 20" descr="http://loveopium.ru/content/2013/05/astana/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6" name="AutoShape 2" descr="эдвард де боно"/>
          <p:cNvSpPr>
            <a:spLocks noChangeAspect="1" noChangeArrowheads="1"/>
          </p:cNvSpPr>
          <p:nvPr/>
        </p:nvSpPr>
        <p:spPr bwMode="auto">
          <a:xfrm>
            <a:off x="155575" y="-1722438"/>
            <a:ext cx="3667125" cy="3600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эдвард де боно"/>
          <p:cNvSpPr>
            <a:spLocks noChangeAspect="1" noChangeArrowheads="1"/>
          </p:cNvSpPr>
          <p:nvPr/>
        </p:nvSpPr>
        <p:spPr bwMode="auto">
          <a:xfrm>
            <a:off x="155575" y="-1722438"/>
            <a:ext cx="3667125" cy="3600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эдвард де боно"/>
          <p:cNvSpPr>
            <a:spLocks noChangeAspect="1" noChangeArrowheads="1"/>
          </p:cNvSpPr>
          <p:nvPr/>
        </p:nvSpPr>
        <p:spPr bwMode="auto">
          <a:xfrm>
            <a:off x="155575" y="-1722438"/>
            <a:ext cx="3667125" cy="3600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2" name="AutoShape 8" descr="эдвард де боно"/>
          <p:cNvSpPr>
            <a:spLocks noChangeAspect="1" noChangeArrowheads="1"/>
          </p:cNvSpPr>
          <p:nvPr/>
        </p:nvSpPr>
        <p:spPr bwMode="auto">
          <a:xfrm>
            <a:off x="155575" y="-1722438"/>
            <a:ext cx="3667125" cy="3600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4" name="AutoShape 10" descr="эдвард де боно"/>
          <p:cNvSpPr>
            <a:spLocks noChangeAspect="1" noChangeArrowheads="1"/>
          </p:cNvSpPr>
          <p:nvPr/>
        </p:nvSpPr>
        <p:spPr bwMode="auto">
          <a:xfrm>
            <a:off x="155575" y="-1722438"/>
            <a:ext cx="3667125" cy="3600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6" name="AutoShape 12" descr="белая шляпа"/>
          <p:cNvSpPr>
            <a:spLocks noChangeAspect="1" noChangeArrowheads="1"/>
          </p:cNvSpPr>
          <p:nvPr/>
        </p:nvSpPr>
        <p:spPr bwMode="auto">
          <a:xfrm>
            <a:off x="155575" y="-1447800"/>
            <a:ext cx="5715000" cy="3028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8" name="AutoShape 14" descr="белая шляпа"/>
          <p:cNvSpPr>
            <a:spLocks noChangeAspect="1" noChangeArrowheads="1"/>
          </p:cNvSpPr>
          <p:nvPr/>
        </p:nvSpPr>
        <p:spPr bwMode="auto">
          <a:xfrm>
            <a:off x="155575" y="-1447800"/>
            <a:ext cx="5715000" cy="3028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40" name="AutoShape 16" descr="эдвард де боно"/>
          <p:cNvSpPr>
            <a:spLocks noChangeAspect="1" noChangeArrowheads="1"/>
          </p:cNvSpPr>
          <p:nvPr/>
        </p:nvSpPr>
        <p:spPr bwMode="auto">
          <a:xfrm>
            <a:off x="155575" y="-1722438"/>
            <a:ext cx="3667125" cy="3600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42" name="AutoShape 18" descr="эдвард де боно"/>
          <p:cNvSpPr>
            <a:spLocks noChangeAspect="1" noChangeArrowheads="1"/>
          </p:cNvSpPr>
          <p:nvPr/>
        </p:nvSpPr>
        <p:spPr bwMode="auto">
          <a:xfrm>
            <a:off x="155575" y="-1722438"/>
            <a:ext cx="3667125" cy="3600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44" name="AutoShape 20" descr="эдвард де боно"/>
          <p:cNvSpPr>
            <a:spLocks noChangeAspect="1" noChangeArrowheads="1"/>
          </p:cNvSpPr>
          <p:nvPr/>
        </p:nvSpPr>
        <p:spPr bwMode="auto">
          <a:xfrm>
            <a:off x="155575" y="-1722438"/>
            <a:ext cx="3667125" cy="3600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46" name="AutoShape 22" descr="эдвард де боно"/>
          <p:cNvSpPr>
            <a:spLocks noChangeAspect="1" noChangeArrowheads="1"/>
          </p:cNvSpPr>
          <p:nvPr/>
        </p:nvSpPr>
        <p:spPr bwMode="auto">
          <a:xfrm>
            <a:off x="155575" y="-1722438"/>
            <a:ext cx="3667125" cy="3600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48" name="AutoShape 24" descr="эдвард де боно"/>
          <p:cNvSpPr>
            <a:spLocks noChangeAspect="1" noChangeArrowheads="1"/>
          </p:cNvSpPr>
          <p:nvPr/>
        </p:nvSpPr>
        <p:spPr bwMode="auto">
          <a:xfrm>
            <a:off x="155575" y="-1722438"/>
            <a:ext cx="3667125" cy="3600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50" name="AutoShape 26" descr="http://fb.ru/p101a6/fe2b5bmYZ/pCZWm/JdNONbJ3/nJ1d/cQ0hbF/890bk/-cWRBK/Mr6iwxx1gc/1h/_fa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52" name="AutoShape 28" descr="http://fb.ru/p101a6/fe2b5bmYZ/pCZWm/JdNONbJ3/nJ1d/cQ0hbF/890bk/-cWRBK/Mr6iwxx1gc/1h/_fa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54" name="AutoShape 30" descr="http://fb.ru/p101a6/fe2b5bmYZ/pCZWm/JdNONbJ3/nJ1d/cQ0hbF/890bk/-cWRBK/Mr6iwxx1gc/1h/_fa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56" name="AutoShape 32" descr="белая шляпа"/>
          <p:cNvSpPr>
            <a:spLocks noChangeAspect="1" noChangeArrowheads="1"/>
          </p:cNvSpPr>
          <p:nvPr/>
        </p:nvSpPr>
        <p:spPr bwMode="auto">
          <a:xfrm>
            <a:off x="155575" y="-1447800"/>
            <a:ext cx="5715000" cy="3028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58" name="AutoShape 34" descr="белая шляпа"/>
          <p:cNvSpPr>
            <a:spLocks noChangeAspect="1" noChangeArrowheads="1"/>
          </p:cNvSpPr>
          <p:nvPr/>
        </p:nvSpPr>
        <p:spPr bwMode="auto">
          <a:xfrm>
            <a:off x="155575" y="-1447800"/>
            <a:ext cx="5715000" cy="3028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60" name="AutoShape 36" descr="белая шляпа"/>
          <p:cNvSpPr>
            <a:spLocks noChangeAspect="1" noChangeArrowheads="1"/>
          </p:cNvSpPr>
          <p:nvPr/>
        </p:nvSpPr>
        <p:spPr bwMode="auto">
          <a:xfrm>
            <a:off x="155575" y="-1447800"/>
            <a:ext cx="5715000" cy="3028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62" name="AutoShape 38" descr="белая шляпа"/>
          <p:cNvSpPr>
            <a:spLocks noChangeAspect="1" noChangeArrowheads="1"/>
          </p:cNvSpPr>
          <p:nvPr/>
        </p:nvSpPr>
        <p:spPr bwMode="auto">
          <a:xfrm>
            <a:off x="155575" y="-1447800"/>
            <a:ext cx="5715000" cy="3028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64" name="AutoShape 40" descr="белая шляпа"/>
          <p:cNvSpPr>
            <a:spLocks noChangeAspect="1" noChangeArrowheads="1"/>
          </p:cNvSpPr>
          <p:nvPr/>
        </p:nvSpPr>
        <p:spPr bwMode="auto">
          <a:xfrm>
            <a:off x="155575" y="-1447800"/>
            <a:ext cx="5715000" cy="3028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66" name="AutoShape 42" descr="белая шляпа"/>
          <p:cNvSpPr>
            <a:spLocks noChangeAspect="1" noChangeArrowheads="1"/>
          </p:cNvSpPr>
          <p:nvPr/>
        </p:nvSpPr>
        <p:spPr bwMode="auto">
          <a:xfrm>
            <a:off x="155575" y="-1447800"/>
            <a:ext cx="5715000" cy="3028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68" name="AutoShape 44" descr="белая шляпа"/>
          <p:cNvSpPr>
            <a:spLocks noChangeAspect="1" noChangeArrowheads="1"/>
          </p:cNvSpPr>
          <p:nvPr/>
        </p:nvSpPr>
        <p:spPr bwMode="auto">
          <a:xfrm>
            <a:off x="155575" y="-1447800"/>
            <a:ext cx="5715000" cy="3028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70" name="AutoShape 46" descr="белая шляпа"/>
          <p:cNvSpPr>
            <a:spLocks noChangeAspect="1" noChangeArrowheads="1"/>
          </p:cNvSpPr>
          <p:nvPr/>
        </p:nvSpPr>
        <p:spPr bwMode="auto">
          <a:xfrm>
            <a:off x="155575" y="-1447800"/>
            <a:ext cx="5715000" cy="3028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72" name="AutoShape 48" descr="белая шляпа"/>
          <p:cNvSpPr>
            <a:spLocks noChangeAspect="1" noChangeArrowheads="1"/>
          </p:cNvSpPr>
          <p:nvPr/>
        </p:nvSpPr>
        <p:spPr bwMode="auto">
          <a:xfrm>
            <a:off x="155575" y="-1447800"/>
            <a:ext cx="5715000" cy="3028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74" name="AutoShape 50" descr="белая шляпа"/>
          <p:cNvSpPr>
            <a:spLocks noChangeAspect="1" noChangeArrowheads="1"/>
          </p:cNvSpPr>
          <p:nvPr/>
        </p:nvSpPr>
        <p:spPr bwMode="auto">
          <a:xfrm>
            <a:off x="155575" y="-1447800"/>
            <a:ext cx="5715000" cy="3028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76" name="AutoShape 52" descr="белая шляпа"/>
          <p:cNvSpPr>
            <a:spLocks noChangeAspect="1" noChangeArrowheads="1"/>
          </p:cNvSpPr>
          <p:nvPr/>
        </p:nvSpPr>
        <p:spPr bwMode="auto">
          <a:xfrm>
            <a:off x="155575" y="-1447800"/>
            <a:ext cx="5715000" cy="3028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78" name="AutoShape 54" descr="белая шляпа"/>
          <p:cNvSpPr>
            <a:spLocks noChangeAspect="1" noChangeArrowheads="1"/>
          </p:cNvSpPr>
          <p:nvPr/>
        </p:nvSpPr>
        <p:spPr bwMode="auto">
          <a:xfrm>
            <a:off x="155575" y="-1447800"/>
            <a:ext cx="5715000" cy="3028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80" name="AutoShape 56" descr="белая шляпа"/>
          <p:cNvSpPr>
            <a:spLocks noChangeAspect="1" noChangeArrowheads="1"/>
          </p:cNvSpPr>
          <p:nvPr/>
        </p:nvSpPr>
        <p:spPr bwMode="auto">
          <a:xfrm>
            <a:off x="155575" y="-1447800"/>
            <a:ext cx="5715000" cy="3028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82" name="AutoShape 58" descr="белая шляпа"/>
          <p:cNvSpPr>
            <a:spLocks noChangeAspect="1" noChangeArrowheads="1"/>
          </p:cNvSpPr>
          <p:nvPr/>
        </p:nvSpPr>
        <p:spPr bwMode="auto">
          <a:xfrm>
            <a:off x="155575" y="-1447800"/>
            <a:ext cx="5715000" cy="3028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84" name="AutoShape 60" descr="белая шляпа"/>
          <p:cNvSpPr>
            <a:spLocks noChangeAspect="1" noChangeArrowheads="1"/>
          </p:cNvSpPr>
          <p:nvPr/>
        </p:nvSpPr>
        <p:spPr bwMode="auto">
          <a:xfrm>
            <a:off x="155575" y="-1447800"/>
            <a:ext cx="5715000" cy="3028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86" name="AutoShape 62" descr="креативность зеленая шляпа"/>
          <p:cNvSpPr>
            <a:spLocks noChangeAspect="1" noChangeArrowheads="1"/>
          </p:cNvSpPr>
          <p:nvPr/>
        </p:nvSpPr>
        <p:spPr bwMode="auto">
          <a:xfrm>
            <a:off x="155575" y="-2286000"/>
            <a:ext cx="4124325" cy="4762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88" name="AutoShape 64" descr="метод 6 шляп"/>
          <p:cNvSpPr>
            <a:spLocks noChangeAspect="1" noChangeArrowheads="1"/>
          </p:cNvSpPr>
          <p:nvPr/>
        </p:nvSpPr>
        <p:spPr bwMode="auto">
          <a:xfrm>
            <a:off x="155575" y="-1431925"/>
            <a:ext cx="2114550" cy="2990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90" name="AutoShape 66" descr="метод 6 шляп"/>
          <p:cNvSpPr>
            <a:spLocks noChangeAspect="1" noChangeArrowheads="1"/>
          </p:cNvSpPr>
          <p:nvPr/>
        </p:nvSpPr>
        <p:spPr bwMode="auto">
          <a:xfrm>
            <a:off x="2071670" y="2000240"/>
            <a:ext cx="2114550" cy="2990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92" name="AutoShape 68" descr="https://ds02.infourok.ru/uploads/ex/1070/00010e57-2b87882a/img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94" name="AutoShape 70" descr="https://ds02.infourok.ru/uploads/ex/1070/00010e57-2b87882a/img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785786" y="500042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Рефлексия “Шесть шляп мышления”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98" name="Picture 74" descr="https://allyslide.com/thumbs/ca133a839aea9ff136efcb6d764a9b2c/img7.jpg"/>
          <p:cNvPicPr>
            <a:picLocks noChangeAspect="1" noChangeArrowheads="1"/>
          </p:cNvPicPr>
          <p:nvPr/>
        </p:nvPicPr>
        <p:blipFill>
          <a:blip r:embed="rId2"/>
          <a:srcRect t="18750" r="64375"/>
          <a:stretch>
            <a:fillRect/>
          </a:stretch>
        </p:blipFill>
        <p:spPr bwMode="auto">
          <a:xfrm>
            <a:off x="214282" y="1357298"/>
            <a:ext cx="2857520" cy="4887838"/>
          </a:xfrm>
          <a:prstGeom prst="rect">
            <a:avLst/>
          </a:prstGeom>
          <a:noFill/>
        </p:spPr>
      </p:pic>
      <p:sp>
        <p:nvSpPr>
          <p:cNvPr id="53" name="TextBox 52"/>
          <p:cNvSpPr txBox="1"/>
          <p:nvPr/>
        </p:nvSpPr>
        <p:spPr>
          <a:xfrm>
            <a:off x="3071802" y="1214422"/>
            <a:ext cx="578647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Белая – перечень фактов, (что мы делаем, что мы знаем) информации, цифры, факты. </a:t>
            </a:r>
          </a:p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Черная – выявление недостатков, трудности.</a:t>
            </a:r>
          </a:p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Желтая-позитивное мышление, что хорошего было на уроке.</a:t>
            </a:r>
          </a:p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Красная-эмоции, выражение чувств, интуиции.</a:t>
            </a:r>
          </a:p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Зеленая-применение  опыта, новые идеи. </a:t>
            </a:r>
          </a:p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Синяя-общий вывод, результат работы, новые цели.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kk-KZ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kk-KZ" sz="4800" b="1" dirty="0" smtClean="0">
                <a:latin typeface="Arial" pitchFamily="34" charset="0"/>
                <a:cs typeface="Arial" pitchFamily="34" charset="0"/>
              </a:rPr>
              <a:t>Повторение:</a:t>
            </a: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ru-RU" sz="4800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Формулы  по теме  «ЦИЛИНДР»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1000" y="1981200"/>
            <a:ext cx="2438400" cy="2819400"/>
            <a:chOff x="432" y="1680"/>
            <a:chExt cx="1200" cy="1392"/>
          </a:xfrm>
        </p:grpSpPr>
        <p:sp>
          <p:nvSpPr>
            <p:cNvPr id="99333" name="Rectangle 5"/>
            <p:cNvSpPr>
              <a:spLocks noChangeArrowheads="1"/>
            </p:cNvSpPr>
            <p:nvPr/>
          </p:nvSpPr>
          <p:spPr bwMode="auto">
            <a:xfrm>
              <a:off x="432" y="1680"/>
              <a:ext cx="1200" cy="1392"/>
            </a:xfrm>
            <a:prstGeom prst="rect">
              <a:avLst/>
            </a:prstGeom>
            <a:solidFill>
              <a:srgbClr val="FFCC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332" name="Line 6"/>
            <p:cNvSpPr>
              <a:spLocks noChangeShapeType="1"/>
            </p:cNvSpPr>
            <p:nvPr/>
          </p:nvSpPr>
          <p:spPr bwMode="auto">
            <a:xfrm>
              <a:off x="432" y="1680"/>
              <a:ext cx="1200" cy="13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9335" name="Line 7"/>
          <p:cNvSpPr>
            <a:spLocks noChangeShapeType="1"/>
          </p:cNvSpPr>
          <p:nvPr/>
        </p:nvSpPr>
        <p:spPr bwMode="auto">
          <a:xfrm>
            <a:off x="1600200" y="1828800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81000" y="2895600"/>
            <a:ext cx="2133600" cy="2597150"/>
            <a:chOff x="432" y="2112"/>
            <a:chExt cx="1080" cy="1359"/>
          </a:xfrm>
        </p:grpSpPr>
        <p:sp>
          <p:nvSpPr>
            <p:cNvPr id="99337" name="Text Box 9"/>
            <p:cNvSpPr txBox="1">
              <a:spLocks noChangeArrowheads="1"/>
            </p:cNvSpPr>
            <p:nvPr/>
          </p:nvSpPr>
          <p:spPr bwMode="auto">
            <a:xfrm>
              <a:off x="1104" y="2112"/>
              <a:ext cx="384" cy="39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en-US" sz="4400" b="1" dirty="0" smtClean="0">
                  <a:solidFill>
                    <a:srgbClr val="99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</a:t>
              </a:r>
              <a:endParaRPr lang="ru-RU" sz="44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9338" name="Text Box 10"/>
            <p:cNvSpPr txBox="1">
              <a:spLocks noChangeArrowheads="1"/>
            </p:cNvSpPr>
            <p:nvPr/>
          </p:nvSpPr>
          <p:spPr bwMode="auto">
            <a:xfrm>
              <a:off x="624" y="3072"/>
              <a:ext cx="360" cy="39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en-US" sz="44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</a:t>
              </a:r>
              <a:endParaRPr lang="ru-RU" sz="44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9339" name="Text Box 11"/>
            <p:cNvSpPr txBox="1">
              <a:spLocks noChangeArrowheads="1"/>
            </p:cNvSpPr>
            <p:nvPr/>
          </p:nvSpPr>
          <p:spPr bwMode="auto">
            <a:xfrm>
              <a:off x="1152" y="3071"/>
              <a:ext cx="360" cy="4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en-US" sz="44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</a:t>
              </a:r>
              <a:endParaRPr lang="ru-RU" sz="44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9340" name="Text Box 12"/>
            <p:cNvSpPr txBox="1">
              <a:spLocks noChangeArrowheads="1"/>
            </p:cNvSpPr>
            <p:nvPr/>
          </p:nvSpPr>
          <p:spPr bwMode="auto">
            <a:xfrm>
              <a:off x="432" y="2160"/>
              <a:ext cx="288" cy="39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en-US" sz="4400" b="1">
                  <a:solidFill>
                    <a:srgbClr val="99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  <a:endParaRPr lang="ru-RU" sz="44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99371" name="Text Box 43"/>
          <p:cNvSpPr txBox="1">
            <a:spLocks noChangeArrowheads="1"/>
          </p:cNvSpPr>
          <p:nvPr/>
        </p:nvSpPr>
        <p:spPr bwMode="auto">
          <a:xfrm>
            <a:off x="1752600" y="3962400"/>
            <a:ext cx="45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sz="3600" b="1">
                <a:solidFill>
                  <a:srgbClr val="990099"/>
                </a:solidFill>
                <a:latin typeface="Times New Roman" pitchFamily="18" charset="0"/>
              </a:rPr>
              <a:t>α</a:t>
            </a:r>
            <a:endParaRPr lang="ru-RU" sz="3600" b="1">
              <a:solidFill>
                <a:srgbClr val="990099"/>
              </a:solidFill>
              <a:latin typeface="Times New Roman" pitchFamily="18" charset="0"/>
            </a:endParaRPr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6553200" y="3124200"/>
            <a:ext cx="1981200" cy="579438"/>
            <a:chOff x="1776" y="3456"/>
            <a:chExt cx="1056" cy="243"/>
          </a:xfrm>
        </p:grpSpPr>
        <p:sp>
          <p:nvSpPr>
            <p:cNvPr id="13324" name="Line 45"/>
            <p:cNvSpPr>
              <a:spLocks noChangeShapeType="1"/>
            </p:cNvSpPr>
            <p:nvPr/>
          </p:nvSpPr>
          <p:spPr bwMode="auto">
            <a:xfrm>
              <a:off x="2304" y="3600"/>
              <a:ext cx="240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5" name="Rectangle 46"/>
            <p:cNvSpPr>
              <a:spLocks noChangeArrowheads="1"/>
            </p:cNvSpPr>
            <p:nvPr/>
          </p:nvSpPr>
          <p:spPr bwMode="auto">
            <a:xfrm>
              <a:off x="1776" y="3456"/>
              <a:ext cx="576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3200" b="1">
                  <a:solidFill>
                    <a:schemeClr val="bg1"/>
                  </a:solidFill>
                </a:rPr>
                <a:t>S</a:t>
              </a:r>
              <a:r>
                <a:rPr lang="ru-RU" sz="2400" b="1">
                  <a:solidFill>
                    <a:schemeClr val="bg1"/>
                  </a:solidFill>
                </a:rPr>
                <a:t>осн</a:t>
              </a:r>
            </a:p>
          </p:txBody>
        </p:sp>
        <p:sp>
          <p:nvSpPr>
            <p:cNvPr id="99375" name="Text Box 47"/>
            <p:cNvSpPr txBox="1">
              <a:spLocks noChangeArrowheads="1"/>
            </p:cNvSpPr>
            <p:nvPr/>
          </p:nvSpPr>
          <p:spPr bwMode="auto">
            <a:xfrm>
              <a:off x="2592" y="3456"/>
              <a:ext cx="240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</a:t>
              </a:r>
              <a:endPara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99376" name="Text Box 48"/>
          <p:cNvSpPr txBox="1">
            <a:spLocks noChangeArrowheads="1"/>
          </p:cNvSpPr>
          <p:nvPr/>
        </p:nvSpPr>
        <p:spPr bwMode="auto">
          <a:xfrm>
            <a:off x="3048000" y="1752600"/>
            <a:ext cx="5791200" cy="48006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ru-RU" sz="2000" b="1" dirty="0">
                <a:latin typeface="Times New Roman" pitchFamily="18" charset="0"/>
              </a:rPr>
              <a:t> </a:t>
            </a:r>
            <a:r>
              <a:rPr lang="ru-RU" sz="3600" b="1" i="1" dirty="0"/>
              <a:t>4</a:t>
            </a:r>
            <a:r>
              <a:rPr lang="en-US" sz="3600" b="1" i="1" dirty="0"/>
              <a:t> </a:t>
            </a:r>
            <a:r>
              <a:rPr lang="en-US" sz="3600" b="1" dirty="0" smtClean="0">
                <a:latin typeface="Times New Roman" pitchFamily="18" charset="0"/>
              </a:rPr>
              <a:t>R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²</a:t>
            </a:r>
            <a:r>
              <a:rPr lang="en-US" sz="3600" b="1" i="1" dirty="0" smtClean="0"/>
              <a:t>=d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²</a:t>
            </a:r>
            <a:r>
              <a:rPr lang="en-US" sz="3600" b="1" i="1" dirty="0"/>
              <a:t>+ 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²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600" b="1" i="1" dirty="0"/>
              <a:t>  </a:t>
            </a:r>
            <a:r>
              <a:rPr lang="en-US" sz="3600" b="1" i="1" dirty="0" smtClean="0"/>
              <a:t>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²</a:t>
            </a:r>
            <a:r>
              <a:rPr lang="en-US" sz="3600" b="1" i="1" dirty="0" smtClean="0"/>
              <a:t>=d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²</a:t>
            </a:r>
            <a:r>
              <a:rPr lang="en-US" sz="3600" b="1" i="1" dirty="0" smtClean="0"/>
              <a:t>- </a:t>
            </a:r>
            <a:r>
              <a:rPr lang="en-US" sz="3600" b="1" i="1" dirty="0"/>
              <a:t>4R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²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i="1" dirty="0"/>
              <a:t>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3600" b="1" i="1" dirty="0" smtClean="0"/>
              <a:t>d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²</a:t>
            </a:r>
            <a:r>
              <a:rPr lang="en-US" sz="3600" b="1" i="1" dirty="0"/>
              <a:t>= 4R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²</a:t>
            </a:r>
            <a:r>
              <a:rPr lang="en-US" sz="3600" b="1" i="1" dirty="0"/>
              <a:t>+H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²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Н/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d=sin </a:t>
            </a:r>
            <a:r>
              <a:rPr lang="el-GR" sz="3200" b="1" dirty="0"/>
              <a:t>α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sz="3600" b="1" dirty="0">
                <a:latin typeface="Times New Roman" pitchFamily="18" charset="0"/>
              </a:rPr>
              <a:t> S</a:t>
            </a:r>
            <a:r>
              <a:rPr lang="ru-RU" sz="2800" b="1" dirty="0" err="1">
                <a:latin typeface="Times New Roman" pitchFamily="18" charset="0"/>
              </a:rPr>
              <a:t>осн</a:t>
            </a:r>
            <a:r>
              <a:rPr lang="en-US" sz="3600" b="1" dirty="0">
                <a:latin typeface="Times New Roman" pitchFamily="18" charset="0"/>
              </a:rPr>
              <a:t> = </a:t>
            </a:r>
            <a:r>
              <a:rPr lang="ru-RU" sz="3600" b="1" dirty="0" err="1">
                <a:latin typeface="Times New Roman" pitchFamily="18" charset="0"/>
              </a:rPr>
              <a:t>π</a:t>
            </a:r>
            <a:r>
              <a:rPr lang="en-US" sz="3600" b="1" dirty="0">
                <a:latin typeface="Times New Roman" pitchFamily="18" charset="0"/>
              </a:rPr>
              <a:t>R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²</a:t>
            </a:r>
            <a:r>
              <a:rPr lang="en-US" sz="3600" dirty="0">
                <a:latin typeface="Times New Roman" pitchFamily="18" charset="0"/>
              </a:rPr>
              <a:t>,</a:t>
            </a:r>
            <a:r>
              <a:rPr lang="ru-RU" sz="3600" dirty="0">
                <a:latin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sz="3600" b="1" dirty="0">
                <a:latin typeface="Times New Roman" pitchFamily="18" charset="0"/>
              </a:rPr>
              <a:t>S</a:t>
            </a:r>
            <a:r>
              <a:rPr lang="ru-RU" sz="2800" b="1" dirty="0">
                <a:latin typeface="Times New Roman" pitchFamily="18" charset="0"/>
              </a:rPr>
              <a:t>ос</a:t>
            </a:r>
            <a:r>
              <a:rPr lang="en-US" sz="2800" b="1" dirty="0">
                <a:latin typeface="Times New Roman" pitchFamily="18" charset="0"/>
              </a:rPr>
              <a:t>.</a:t>
            </a:r>
            <a:r>
              <a:rPr lang="ru-RU" sz="2800" b="1" dirty="0">
                <a:latin typeface="Times New Roman" pitchFamily="18" charset="0"/>
              </a:rPr>
              <a:t>сеч</a:t>
            </a:r>
            <a:r>
              <a:rPr lang="en-US" sz="3600" b="1" dirty="0">
                <a:latin typeface="Times New Roman" pitchFamily="18" charset="0"/>
              </a:rPr>
              <a:t> =2RH</a:t>
            </a:r>
            <a:r>
              <a:rPr lang="ru-RU" sz="3600" b="1" dirty="0">
                <a:latin typeface="Times New Roman" pitchFamily="18" charset="0"/>
              </a:rPr>
              <a:t>,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</a:rPr>
              <a:t>S</a:t>
            </a:r>
            <a:r>
              <a:rPr lang="ru-RU" sz="2800" b="1" dirty="0">
                <a:latin typeface="Times New Roman" pitchFamily="18" charset="0"/>
              </a:rPr>
              <a:t>бок</a:t>
            </a:r>
            <a:r>
              <a:rPr lang="en-US" sz="3600" b="1" dirty="0">
                <a:latin typeface="Times New Roman" pitchFamily="18" charset="0"/>
              </a:rPr>
              <a:t> =2</a:t>
            </a:r>
            <a:r>
              <a:rPr lang="ru-RU" sz="3600" b="1" dirty="0" err="1">
                <a:latin typeface="Times New Roman" pitchFamily="18" charset="0"/>
              </a:rPr>
              <a:t>π</a:t>
            </a:r>
            <a:r>
              <a:rPr lang="en-US" sz="3600" b="1" dirty="0">
                <a:latin typeface="Times New Roman" pitchFamily="18" charset="0"/>
              </a:rPr>
              <a:t>RH,</a:t>
            </a:r>
            <a:r>
              <a:rPr lang="ru-RU" sz="3600" dirty="0">
                <a:latin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sz="3600" b="1" dirty="0">
                <a:latin typeface="Times New Roman" pitchFamily="18" charset="0"/>
              </a:rPr>
              <a:t>S</a:t>
            </a:r>
            <a:r>
              <a:rPr lang="ru-RU" sz="2800" b="1" dirty="0" err="1">
                <a:latin typeface="Times New Roman" pitchFamily="18" charset="0"/>
              </a:rPr>
              <a:t>полн</a:t>
            </a:r>
            <a:r>
              <a:rPr lang="ru-RU" sz="3600" b="1" dirty="0">
                <a:latin typeface="Times New Roman" pitchFamily="18" charset="0"/>
              </a:rPr>
              <a:t> = 2π</a:t>
            </a:r>
            <a:r>
              <a:rPr lang="en-US" sz="3600" b="1" dirty="0">
                <a:latin typeface="Times New Roman" pitchFamily="18" charset="0"/>
              </a:rPr>
              <a:t>R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²</a:t>
            </a:r>
            <a:r>
              <a:rPr lang="ru-RU" sz="3600" b="1" dirty="0">
                <a:latin typeface="Times New Roman" pitchFamily="18" charset="0"/>
              </a:rPr>
              <a:t>+2π</a:t>
            </a:r>
            <a:r>
              <a:rPr lang="en-US" sz="3600" b="1" dirty="0" smtClean="0">
                <a:latin typeface="Times New Roman" pitchFamily="18" charset="0"/>
              </a:rPr>
              <a:t>RH</a:t>
            </a:r>
            <a:r>
              <a:rPr lang="ru-RU" sz="3600" b="1" dirty="0" smtClean="0">
                <a:latin typeface="Times New Roman" pitchFamily="18" charset="0"/>
              </a:rPr>
              <a:t> или</a:t>
            </a:r>
            <a:endParaRPr lang="en-US" sz="3600" b="1" dirty="0">
              <a:latin typeface="Times New Roman" pitchFamily="18" charset="0"/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ru-RU" sz="3600" b="1" dirty="0">
                <a:latin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</a:rPr>
              <a:t>S</a:t>
            </a:r>
            <a:r>
              <a:rPr lang="ru-RU" sz="2800" b="1" dirty="0" err="1">
                <a:latin typeface="Times New Roman" pitchFamily="18" charset="0"/>
              </a:rPr>
              <a:t>полн</a:t>
            </a:r>
            <a:r>
              <a:rPr lang="ru-RU" sz="3600" b="1" dirty="0">
                <a:latin typeface="Times New Roman" pitchFamily="18" charset="0"/>
              </a:rPr>
              <a:t> = 2π</a:t>
            </a:r>
            <a:r>
              <a:rPr lang="en-US" sz="3600" b="1" dirty="0">
                <a:latin typeface="Times New Roman" pitchFamily="18" charset="0"/>
              </a:rPr>
              <a:t>R</a:t>
            </a:r>
            <a:r>
              <a:rPr lang="ru-RU" sz="3600" b="1" dirty="0">
                <a:latin typeface="Times New Roman" pitchFamily="18" charset="0"/>
              </a:rPr>
              <a:t>(</a:t>
            </a:r>
            <a:r>
              <a:rPr lang="en-US" sz="3600" b="1" dirty="0">
                <a:latin typeface="Times New Roman" pitchFamily="18" charset="0"/>
              </a:rPr>
              <a:t>R</a:t>
            </a:r>
            <a:r>
              <a:rPr lang="ru-RU" sz="3600" b="1" dirty="0">
                <a:latin typeface="Times New Roman" pitchFamily="18" charset="0"/>
              </a:rPr>
              <a:t>+ </a:t>
            </a:r>
            <a:r>
              <a:rPr lang="en-US" sz="3600" b="1" dirty="0">
                <a:latin typeface="Times New Roman" pitchFamily="18" charset="0"/>
              </a:rPr>
              <a:t>H</a:t>
            </a:r>
            <a:r>
              <a:rPr lang="ru-RU" sz="3600" b="1" dirty="0">
                <a:latin typeface="Times New Roman" pitchFamily="18" charset="0"/>
              </a:rPr>
              <a:t>), </a:t>
            </a:r>
            <a:endParaRPr lang="en-US" sz="3600" b="1" dirty="0">
              <a:latin typeface="Times New Roman" pitchFamily="18" charset="0"/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ru-RU" sz="3600" b="1" dirty="0">
                <a:latin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</a:rPr>
              <a:t>V</a:t>
            </a:r>
            <a:r>
              <a:rPr lang="ru-RU" sz="2800" b="1" dirty="0" err="1">
                <a:latin typeface="Times New Roman" pitchFamily="18" charset="0"/>
              </a:rPr>
              <a:t>цил</a:t>
            </a:r>
            <a:r>
              <a:rPr lang="ru-RU" sz="3600" b="1" dirty="0">
                <a:latin typeface="Times New Roman" pitchFamily="18" charset="0"/>
              </a:rPr>
              <a:t>  = </a:t>
            </a:r>
            <a:r>
              <a:rPr lang="en-US" sz="3600" b="1" dirty="0">
                <a:latin typeface="Times New Roman" pitchFamily="18" charset="0"/>
              </a:rPr>
              <a:t>S</a:t>
            </a:r>
            <a:r>
              <a:rPr lang="ru-RU" sz="2800" b="1" dirty="0" err="1">
                <a:latin typeface="Times New Roman" pitchFamily="18" charset="0"/>
              </a:rPr>
              <a:t>осн</a:t>
            </a:r>
            <a:r>
              <a:rPr lang="ru-RU" sz="3600" b="1" dirty="0">
                <a:latin typeface="Times New Roman" pitchFamily="18" charset="0"/>
              </a:rPr>
              <a:t>·</a:t>
            </a:r>
            <a:r>
              <a:rPr lang="en-US" sz="3600" b="1" dirty="0">
                <a:latin typeface="Times New Roman" pitchFamily="18" charset="0"/>
              </a:rPr>
              <a:t>H</a:t>
            </a:r>
            <a:r>
              <a:rPr lang="ru-RU" sz="3600" b="1" dirty="0">
                <a:latin typeface="Times New Roman" pitchFamily="18" charset="0"/>
              </a:rPr>
              <a:t> = </a:t>
            </a:r>
            <a:r>
              <a:rPr lang="ru-RU" sz="3600" b="1" dirty="0" err="1">
                <a:latin typeface="Times New Roman" pitchFamily="18" charset="0"/>
              </a:rPr>
              <a:t>π</a:t>
            </a:r>
            <a:r>
              <a:rPr lang="en-US" sz="3600" b="1" dirty="0">
                <a:latin typeface="Times New Roman" pitchFamily="18" charset="0"/>
              </a:rPr>
              <a:t>R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²</a:t>
            </a:r>
            <a:r>
              <a:rPr lang="en-US" sz="3600" b="1" dirty="0">
                <a:latin typeface="Times New Roman" pitchFamily="18" charset="0"/>
              </a:rPr>
              <a:t>H</a:t>
            </a:r>
            <a:r>
              <a:rPr lang="ru-RU" sz="3600" b="1" dirty="0">
                <a:latin typeface="Times New Roman" pitchFamily="18" charset="0"/>
              </a:rPr>
              <a:t>.</a:t>
            </a:r>
          </a:p>
        </p:txBody>
      </p:sp>
      <p:sp>
        <p:nvSpPr>
          <p:cNvPr id="99377" name="Oval 49"/>
          <p:cNvSpPr>
            <a:spLocks noChangeArrowheads="1"/>
          </p:cNvSpPr>
          <p:nvPr/>
        </p:nvSpPr>
        <p:spPr bwMode="auto">
          <a:xfrm>
            <a:off x="381000" y="1676400"/>
            <a:ext cx="2438400" cy="685800"/>
          </a:xfrm>
          <a:prstGeom prst="ellips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9378" name="Oval 50"/>
          <p:cNvSpPr>
            <a:spLocks noChangeArrowheads="1"/>
          </p:cNvSpPr>
          <p:nvPr/>
        </p:nvSpPr>
        <p:spPr bwMode="auto">
          <a:xfrm>
            <a:off x="381000" y="4419600"/>
            <a:ext cx="2438400" cy="685800"/>
          </a:xfrm>
          <a:prstGeom prst="ellips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9380" name="Text Box 52"/>
          <p:cNvSpPr txBox="1">
            <a:spLocks noChangeArrowheads="1"/>
          </p:cNvSpPr>
          <p:nvPr/>
        </p:nvSpPr>
        <p:spPr bwMode="auto">
          <a:xfrm>
            <a:off x="539552" y="5373216"/>
            <a:ext cx="2246784" cy="1323439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4000" b="1" dirty="0" smtClean="0">
                <a:latin typeface="Times New Roman" pitchFamily="18" charset="0"/>
              </a:rPr>
              <a:t>осевое </a:t>
            </a:r>
            <a:r>
              <a:rPr lang="ru-RU" sz="4000" b="1" dirty="0">
                <a:latin typeface="Times New Roman" pitchFamily="18" charset="0"/>
              </a:rPr>
              <a:t>сечение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93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9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9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9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9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9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9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9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9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9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50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99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65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  <p:bldP spid="99335" grpId="0" animBg="1"/>
      <p:bldP spid="99371" grpId="0"/>
      <p:bldP spid="99376" grpId="0" animBg="1"/>
      <p:bldP spid="99377" grpId="0" animBg="1"/>
      <p:bldP spid="99378" grpId="0" animBg="1"/>
      <p:bldP spid="9938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74638"/>
            <a:ext cx="8472518" cy="92211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Повторение:ТЕЛА</a:t>
            </a:r>
            <a:r>
              <a:rPr lang="ru-RU" sz="4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ВРАЩЕНИЯ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762000" y="1676400"/>
            <a:ext cx="1981200" cy="1371600"/>
          </a:xfrm>
          <a:prstGeom prst="rect">
            <a:avLst/>
          </a:prstGeom>
          <a:solidFill>
            <a:srgbClr val="FF33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2971800" y="1371600"/>
            <a:ext cx="1676400" cy="1752600"/>
          </a:xfrm>
          <a:prstGeom prst="triangle">
            <a:avLst>
              <a:gd name="adj" fmla="val 50000"/>
            </a:avLst>
          </a:prstGeom>
          <a:solidFill>
            <a:srgbClr val="00CC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6934200" y="1600200"/>
            <a:ext cx="1676400" cy="1676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6934200" y="3733800"/>
            <a:ext cx="1752600" cy="3124200"/>
            <a:chOff x="4368" y="2448"/>
            <a:chExt cx="1104" cy="1872"/>
          </a:xfrm>
        </p:grpSpPr>
        <p:sp>
          <p:nvSpPr>
            <p:cNvPr id="11314" name="Oval 9"/>
            <p:cNvSpPr>
              <a:spLocks noChangeArrowheads="1"/>
            </p:cNvSpPr>
            <p:nvPr/>
          </p:nvSpPr>
          <p:spPr bwMode="auto">
            <a:xfrm>
              <a:off x="4368" y="2496"/>
              <a:ext cx="1051" cy="1008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15" name="Rectangle 10" descr="Белый мрамор"/>
            <p:cNvSpPr>
              <a:spLocks noChangeArrowheads="1"/>
            </p:cNvSpPr>
            <p:nvPr/>
          </p:nvSpPr>
          <p:spPr bwMode="auto">
            <a:xfrm>
              <a:off x="4896" y="2448"/>
              <a:ext cx="576" cy="1872"/>
            </a:xfrm>
            <a:prstGeom prst="rect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1752600" y="1371600"/>
            <a:ext cx="0" cy="198120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1752600" y="3505200"/>
            <a:ext cx="0" cy="236220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685800" y="3733800"/>
            <a:ext cx="1981200" cy="1905000"/>
            <a:chOff x="432" y="2352"/>
            <a:chExt cx="1296" cy="1200"/>
          </a:xfrm>
        </p:grpSpPr>
        <p:sp>
          <p:nvSpPr>
            <p:cNvPr id="11312" name="Rectangle 7"/>
            <p:cNvSpPr>
              <a:spLocks noChangeArrowheads="1"/>
            </p:cNvSpPr>
            <p:nvPr/>
          </p:nvSpPr>
          <p:spPr bwMode="auto">
            <a:xfrm>
              <a:off x="432" y="2352"/>
              <a:ext cx="672" cy="1200"/>
            </a:xfrm>
            <a:prstGeom prst="rect">
              <a:avLst/>
            </a:prstGeom>
            <a:solidFill>
              <a:srgbClr val="FF33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FF3300"/>
                </a:solidFill>
              </a:endParaRPr>
            </a:p>
          </p:txBody>
        </p:sp>
        <p:sp>
          <p:nvSpPr>
            <p:cNvPr id="11313" name="Rectangle 13"/>
            <p:cNvSpPr>
              <a:spLocks noChangeArrowheads="1"/>
            </p:cNvSpPr>
            <p:nvPr/>
          </p:nvSpPr>
          <p:spPr bwMode="auto">
            <a:xfrm>
              <a:off x="1104" y="2352"/>
              <a:ext cx="624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3810000" y="1143000"/>
            <a:ext cx="0" cy="228600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>
            <a:off x="3810000" y="3657600"/>
            <a:ext cx="0" cy="236220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819400" y="3886200"/>
            <a:ext cx="1905000" cy="1752600"/>
            <a:chOff x="1872" y="2496"/>
            <a:chExt cx="1344" cy="1200"/>
          </a:xfrm>
        </p:grpSpPr>
        <p:sp>
          <p:nvSpPr>
            <p:cNvPr id="11310" name="AutoShape 8"/>
            <p:cNvSpPr>
              <a:spLocks noChangeArrowheads="1"/>
            </p:cNvSpPr>
            <p:nvPr/>
          </p:nvSpPr>
          <p:spPr bwMode="auto">
            <a:xfrm flipH="1">
              <a:off x="1872" y="2496"/>
              <a:ext cx="672" cy="1200"/>
            </a:xfrm>
            <a:prstGeom prst="rtTriangle">
              <a:avLst/>
            </a:prstGeom>
            <a:solidFill>
              <a:srgbClr val="00CC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11" name="AutoShape 17"/>
            <p:cNvSpPr>
              <a:spLocks noChangeArrowheads="1"/>
            </p:cNvSpPr>
            <p:nvPr/>
          </p:nvSpPr>
          <p:spPr bwMode="auto">
            <a:xfrm>
              <a:off x="2544" y="2496"/>
              <a:ext cx="672" cy="1200"/>
            </a:xfrm>
            <a:prstGeom prst="rtTriangle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4876800" y="1600200"/>
            <a:ext cx="1981200" cy="1524000"/>
            <a:chOff x="3072" y="1008"/>
            <a:chExt cx="1248" cy="960"/>
          </a:xfrm>
        </p:grpSpPr>
        <p:sp>
          <p:nvSpPr>
            <p:cNvPr id="11306" name="Rectangle 21"/>
            <p:cNvSpPr>
              <a:spLocks noChangeArrowheads="1"/>
            </p:cNvSpPr>
            <p:nvPr/>
          </p:nvSpPr>
          <p:spPr bwMode="auto">
            <a:xfrm>
              <a:off x="3456" y="1008"/>
              <a:ext cx="480" cy="960"/>
            </a:xfrm>
            <a:prstGeom prst="rect">
              <a:avLst/>
            </a:prstGeom>
            <a:solidFill>
              <a:srgbClr val="0000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" name="Group 23"/>
            <p:cNvGrpSpPr>
              <a:grpSpLocks/>
            </p:cNvGrpSpPr>
            <p:nvPr/>
          </p:nvGrpSpPr>
          <p:grpSpPr bwMode="auto">
            <a:xfrm>
              <a:off x="3072" y="1008"/>
              <a:ext cx="1248" cy="960"/>
              <a:chOff x="3072" y="1008"/>
              <a:chExt cx="1248" cy="960"/>
            </a:xfrm>
          </p:grpSpPr>
          <p:sp>
            <p:nvSpPr>
              <p:cNvPr id="6" name="AutoShape 20"/>
              <p:cNvSpPr>
                <a:spLocks noChangeArrowheads="1"/>
              </p:cNvSpPr>
              <p:nvPr/>
            </p:nvSpPr>
            <p:spPr bwMode="auto">
              <a:xfrm flipH="1">
                <a:off x="3072" y="1008"/>
                <a:ext cx="392" cy="960"/>
              </a:xfrm>
              <a:prstGeom prst="rtTriangle">
                <a:avLst/>
              </a:prstGeom>
              <a:solidFill>
                <a:srgbClr val="0000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" name="AutoShape 22"/>
              <p:cNvSpPr>
                <a:spLocks noChangeArrowheads="1"/>
              </p:cNvSpPr>
              <p:nvPr/>
            </p:nvSpPr>
            <p:spPr bwMode="auto">
              <a:xfrm>
                <a:off x="3936" y="1008"/>
                <a:ext cx="384" cy="960"/>
              </a:xfrm>
              <a:prstGeom prst="rtTriangle">
                <a:avLst/>
              </a:prstGeom>
              <a:solidFill>
                <a:srgbClr val="0000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1288" name="Line 24"/>
          <p:cNvSpPr>
            <a:spLocks noChangeShapeType="1"/>
          </p:cNvSpPr>
          <p:nvPr/>
        </p:nvSpPr>
        <p:spPr bwMode="auto">
          <a:xfrm>
            <a:off x="5867400" y="1295400"/>
            <a:ext cx="0" cy="213360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4876800" y="3810000"/>
            <a:ext cx="1981200" cy="3048000"/>
            <a:chOff x="2928" y="2400"/>
            <a:chExt cx="1296" cy="1920"/>
          </a:xfrm>
        </p:grpSpPr>
        <p:sp>
          <p:nvSpPr>
            <p:cNvPr id="11301" name="Rectangle 27"/>
            <p:cNvSpPr>
              <a:spLocks noChangeArrowheads="1"/>
            </p:cNvSpPr>
            <p:nvPr/>
          </p:nvSpPr>
          <p:spPr bwMode="auto">
            <a:xfrm>
              <a:off x="3312" y="2544"/>
              <a:ext cx="480" cy="1008"/>
            </a:xfrm>
            <a:prstGeom prst="rect">
              <a:avLst/>
            </a:prstGeom>
            <a:solidFill>
              <a:srgbClr val="0000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" name="Group 28"/>
            <p:cNvGrpSpPr>
              <a:grpSpLocks/>
            </p:cNvGrpSpPr>
            <p:nvPr/>
          </p:nvGrpSpPr>
          <p:grpSpPr bwMode="auto">
            <a:xfrm>
              <a:off x="2928" y="2544"/>
              <a:ext cx="1248" cy="1008"/>
              <a:chOff x="3072" y="1008"/>
              <a:chExt cx="1248" cy="960"/>
            </a:xfrm>
          </p:grpSpPr>
          <p:sp>
            <p:nvSpPr>
              <p:cNvPr id="11304" name="AutoShape 29"/>
              <p:cNvSpPr>
                <a:spLocks noChangeArrowheads="1"/>
              </p:cNvSpPr>
              <p:nvPr/>
            </p:nvSpPr>
            <p:spPr bwMode="auto">
              <a:xfrm flipH="1">
                <a:off x="3072" y="1008"/>
                <a:ext cx="392" cy="960"/>
              </a:xfrm>
              <a:prstGeom prst="rtTriangle">
                <a:avLst/>
              </a:prstGeom>
              <a:solidFill>
                <a:srgbClr val="0000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05" name="AutoShape 30" descr="Белый мрамор"/>
              <p:cNvSpPr>
                <a:spLocks noChangeArrowheads="1"/>
              </p:cNvSpPr>
              <p:nvPr/>
            </p:nvSpPr>
            <p:spPr bwMode="auto">
              <a:xfrm>
                <a:off x="3936" y="1008"/>
                <a:ext cx="384" cy="960"/>
              </a:xfrm>
              <a:prstGeom prst="rtTriangle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1303" name="Rectangle 31" descr="Белый мрамор"/>
            <p:cNvSpPr>
              <a:spLocks noChangeArrowheads="1"/>
            </p:cNvSpPr>
            <p:nvPr/>
          </p:nvSpPr>
          <p:spPr bwMode="auto">
            <a:xfrm>
              <a:off x="3552" y="2400"/>
              <a:ext cx="672" cy="1920"/>
            </a:xfrm>
            <a:prstGeom prst="rect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5867400" y="3657600"/>
            <a:ext cx="0" cy="228600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7772400" y="1295400"/>
            <a:ext cx="0" cy="220980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7772400" y="3810000"/>
            <a:ext cx="0" cy="205740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762000" y="1524000"/>
            <a:ext cx="2057400" cy="1676400"/>
            <a:chOff x="480" y="960"/>
            <a:chExt cx="1296" cy="1056"/>
          </a:xfrm>
        </p:grpSpPr>
        <p:sp>
          <p:nvSpPr>
            <p:cNvPr id="11299" name="Oval 38"/>
            <p:cNvSpPr>
              <a:spLocks noChangeArrowheads="1"/>
            </p:cNvSpPr>
            <p:nvPr/>
          </p:nvSpPr>
          <p:spPr bwMode="auto">
            <a:xfrm>
              <a:off x="480" y="960"/>
              <a:ext cx="1296" cy="192"/>
            </a:xfrm>
            <a:prstGeom prst="ellipse">
              <a:avLst/>
            </a:prstGeom>
            <a:noFill/>
            <a:ln w="28575">
              <a:solidFill>
                <a:srgbClr val="6600CC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Oval 39"/>
            <p:cNvSpPr>
              <a:spLocks noChangeArrowheads="1"/>
            </p:cNvSpPr>
            <p:nvPr/>
          </p:nvSpPr>
          <p:spPr bwMode="auto">
            <a:xfrm>
              <a:off x="480" y="1824"/>
              <a:ext cx="1248" cy="192"/>
            </a:xfrm>
            <a:prstGeom prst="ellipse">
              <a:avLst/>
            </a:prstGeom>
            <a:noFill/>
            <a:ln w="28575">
              <a:solidFill>
                <a:srgbClr val="6600CC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2" name="Group 41"/>
          <p:cNvGrpSpPr>
            <a:grpSpLocks/>
          </p:cNvGrpSpPr>
          <p:nvPr/>
        </p:nvGrpSpPr>
        <p:grpSpPr bwMode="auto">
          <a:xfrm>
            <a:off x="685800" y="3505200"/>
            <a:ext cx="2057400" cy="2286000"/>
            <a:chOff x="480" y="960"/>
            <a:chExt cx="1296" cy="1056"/>
          </a:xfrm>
        </p:grpSpPr>
        <p:sp>
          <p:nvSpPr>
            <p:cNvPr id="11297" name="Oval 42"/>
            <p:cNvSpPr>
              <a:spLocks noChangeArrowheads="1"/>
            </p:cNvSpPr>
            <p:nvPr/>
          </p:nvSpPr>
          <p:spPr bwMode="auto">
            <a:xfrm>
              <a:off x="480" y="960"/>
              <a:ext cx="1296" cy="192"/>
            </a:xfrm>
            <a:prstGeom prst="ellipse">
              <a:avLst/>
            </a:prstGeom>
            <a:noFill/>
            <a:ln w="28575">
              <a:solidFill>
                <a:srgbClr val="6600CC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Oval 43"/>
            <p:cNvSpPr>
              <a:spLocks noChangeArrowheads="1"/>
            </p:cNvSpPr>
            <p:nvPr/>
          </p:nvSpPr>
          <p:spPr bwMode="auto">
            <a:xfrm>
              <a:off x="480" y="1824"/>
              <a:ext cx="1248" cy="192"/>
            </a:xfrm>
            <a:prstGeom prst="ellipse">
              <a:avLst/>
            </a:prstGeom>
            <a:noFill/>
            <a:ln w="28575">
              <a:solidFill>
                <a:srgbClr val="6600CC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308" name="Oval 44"/>
          <p:cNvSpPr>
            <a:spLocks noChangeArrowheads="1"/>
          </p:cNvSpPr>
          <p:nvPr/>
        </p:nvSpPr>
        <p:spPr bwMode="auto">
          <a:xfrm>
            <a:off x="2971800" y="2971800"/>
            <a:ext cx="1676400" cy="304800"/>
          </a:xfrm>
          <a:prstGeom prst="ellipse">
            <a:avLst/>
          </a:prstGeom>
          <a:noFill/>
          <a:ln w="28575">
            <a:solidFill>
              <a:srgbClr val="0066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309" name="Oval 45"/>
          <p:cNvSpPr>
            <a:spLocks noChangeArrowheads="1"/>
          </p:cNvSpPr>
          <p:nvPr/>
        </p:nvSpPr>
        <p:spPr bwMode="auto">
          <a:xfrm>
            <a:off x="2819400" y="5486400"/>
            <a:ext cx="1905000" cy="304800"/>
          </a:xfrm>
          <a:prstGeom prst="ellipse">
            <a:avLst/>
          </a:prstGeom>
          <a:noFill/>
          <a:ln w="28575">
            <a:solidFill>
              <a:srgbClr val="0066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6" name="Group 48"/>
          <p:cNvGrpSpPr>
            <a:grpSpLocks/>
          </p:cNvGrpSpPr>
          <p:nvPr/>
        </p:nvGrpSpPr>
        <p:grpSpPr bwMode="auto">
          <a:xfrm>
            <a:off x="4876800" y="1447800"/>
            <a:ext cx="1981200" cy="1828800"/>
            <a:chOff x="3072" y="912"/>
            <a:chExt cx="1248" cy="1152"/>
          </a:xfrm>
        </p:grpSpPr>
        <p:sp>
          <p:nvSpPr>
            <p:cNvPr id="11295" name="Oval 46"/>
            <p:cNvSpPr>
              <a:spLocks noChangeArrowheads="1"/>
            </p:cNvSpPr>
            <p:nvPr/>
          </p:nvSpPr>
          <p:spPr bwMode="auto">
            <a:xfrm>
              <a:off x="3456" y="912"/>
              <a:ext cx="480" cy="144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Oval 47"/>
            <p:cNvSpPr>
              <a:spLocks noChangeArrowheads="1"/>
            </p:cNvSpPr>
            <p:nvPr/>
          </p:nvSpPr>
          <p:spPr bwMode="auto">
            <a:xfrm>
              <a:off x="3072" y="1872"/>
              <a:ext cx="1248" cy="192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7" name="Group 51"/>
          <p:cNvGrpSpPr>
            <a:grpSpLocks/>
          </p:cNvGrpSpPr>
          <p:nvPr/>
        </p:nvGrpSpPr>
        <p:grpSpPr bwMode="auto">
          <a:xfrm>
            <a:off x="4876800" y="3886200"/>
            <a:ext cx="1981200" cy="1905000"/>
            <a:chOff x="3072" y="2448"/>
            <a:chExt cx="1248" cy="1200"/>
          </a:xfrm>
        </p:grpSpPr>
        <p:sp>
          <p:nvSpPr>
            <p:cNvPr id="11293" name="Oval 49"/>
            <p:cNvSpPr>
              <a:spLocks noChangeArrowheads="1"/>
            </p:cNvSpPr>
            <p:nvPr/>
          </p:nvSpPr>
          <p:spPr bwMode="auto">
            <a:xfrm>
              <a:off x="3456" y="2448"/>
              <a:ext cx="480" cy="144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94" name="Oval 50"/>
            <p:cNvSpPr>
              <a:spLocks noChangeArrowheads="1"/>
            </p:cNvSpPr>
            <p:nvPr/>
          </p:nvSpPr>
          <p:spPr bwMode="auto">
            <a:xfrm>
              <a:off x="3072" y="3456"/>
              <a:ext cx="1248" cy="192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316" name="Oval 52"/>
          <p:cNvSpPr>
            <a:spLocks noChangeArrowheads="1"/>
          </p:cNvSpPr>
          <p:nvPr/>
        </p:nvSpPr>
        <p:spPr bwMode="auto">
          <a:xfrm>
            <a:off x="6934200" y="2209800"/>
            <a:ext cx="1676400" cy="457200"/>
          </a:xfrm>
          <a:prstGeom prst="ellipse">
            <a:avLst/>
          </a:prstGeom>
          <a:noFill/>
          <a:ln w="28575">
            <a:solidFill>
              <a:srgbClr val="990099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317" name="Oval 53"/>
          <p:cNvSpPr>
            <a:spLocks noChangeArrowheads="1"/>
          </p:cNvSpPr>
          <p:nvPr/>
        </p:nvSpPr>
        <p:spPr bwMode="auto">
          <a:xfrm>
            <a:off x="7543800" y="1600200"/>
            <a:ext cx="457200" cy="1676400"/>
          </a:xfrm>
          <a:prstGeom prst="ellipse">
            <a:avLst/>
          </a:prstGeom>
          <a:noFill/>
          <a:ln w="28575">
            <a:solidFill>
              <a:srgbClr val="990099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318" name="Oval 54"/>
          <p:cNvSpPr>
            <a:spLocks noChangeArrowheads="1"/>
          </p:cNvSpPr>
          <p:nvPr/>
        </p:nvSpPr>
        <p:spPr bwMode="auto">
          <a:xfrm>
            <a:off x="6934200" y="4495800"/>
            <a:ext cx="1676400" cy="457200"/>
          </a:xfrm>
          <a:prstGeom prst="ellipse">
            <a:avLst/>
          </a:prstGeom>
          <a:noFill/>
          <a:ln w="28575">
            <a:solidFill>
              <a:srgbClr val="990099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319" name="Oval 55"/>
          <p:cNvSpPr>
            <a:spLocks noChangeArrowheads="1"/>
          </p:cNvSpPr>
          <p:nvPr/>
        </p:nvSpPr>
        <p:spPr bwMode="auto">
          <a:xfrm>
            <a:off x="7543800" y="3810000"/>
            <a:ext cx="457200" cy="1676400"/>
          </a:xfrm>
          <a:prstGeom prst="ellipse">
            <a:avLst/>
          </a:prstGeom>
          <a:noFill/>
          <a:ln w="28575">
            <a:solidFill>
              <a:srgbClr val="990099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700"/>
                            </p:stCondLst>
                            <p:childTnLst>
                              <p:par>
                                <p:cTn id="26" presetID="19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200"/>
                            </p:stCondLst>
                            <p:childTnLst>
                              <p:par>
                                <p:cTn id="31" presetID="2" presetClass="entr" presetSubtype="4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2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2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2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200"/>
                            </p:stCondLst>
                            <p:childTnLst>
                              <p:par>
                                <p:cTn id="51" presetID="19" presetClass="exit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7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700"/>
                            </p:stCondLst>
                            <p:childTnLst>
                              <p:par>
                                <p:cTn id="61" presetID="2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2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62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7200"/>
                            </p:stCondLst>
                            <p:childTnLst>
                              <p:par>
                                <p:cTn id="75" presetID="19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700"/>
                            </p:stCondLst>
                            <p:childTnLst>
                              <p:par>
                                <p:cTn id="80" presetID="6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9700"/>
                            </p:stCondLst>
                            <p:childTnLst>
                              <p:par>
                                <p:cTn id="84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7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1700"/>
                            </p:stCondLst>
                            <p:childTnLst>
                              <p:par>
                                <p:cTn id="94" presetID="19" presetClass="exit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3200"/>
                            </p:stCondLst>
                            <p:childTnLst>
                              <p:par>
                                <p:cTn id="9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1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1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4200"/>
                            </p:stCondLst>
                            <p:childTnLst>
                              <p:par>
                                <p:cTn id="104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700"/>
                            </p:stCondLst>
                            <p:childTnLst>
                              <p:par>
                                <p:cTn id="108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6700"/>
                            </p:stCondLst>
                            <p:childTnLst>
                              <p:par>
                                <p:cTn id="112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7700"/>
                            </p:stCondLst>
                            <p:childTnLst>
                              <p:par>
                                <p:cTn id="117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8700"/>
                            </p:stCondLst>
                            <p:childTnLst>
                              <p:par>
                                <p:cTn id="122" presetID="19" presetClass="exit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0200"/>
                            </p:stCondLst>
                            <p:childTnLst>
                              <p:par>
                                <p:cTn id="127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1200"/>
                            </p:stCondLst>
                            <p:childTnLst>
                              <p:par>
                                <p:cTn id="131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2200"/>
                            </p:stCondLst>
                            <p:childTnLst>
                              <p:par>
                                <p:cTn id="13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3200"/>
                            </p:stCondLst>
                            <p:childTnLst>
                              <p:par>
                                <p:cTn id="14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4200"/>
                            </p:stCondLst>
                            <p:childTnLst>
                              <p:par>
                                <p:cTn id="145" presetID="19" presetClass="exit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5700"/>
                            </p:stCondLst>
                            <p:childTnLst>
                              <p:par>
                                <p:cTn id="150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6700"/>
                            </p:stCondLst>
                            <p:childTnLst>
                              <p:par>
                                <p:cTn id="154" presetID="2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6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8200"/>
                            </p:stCondLst>
                            <p:childTnLst>
                              <p:par>
                                <p:cTn id="158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9200"/>
                            </p:stCondLst>
                            <p:childTnLst>
                              <p:par>
                                <p:cTn id="163" presetID="2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5" dur="1000"/>
                                        <p:tgtEl>
                                          <p:spTgt spid="1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700"/>
                            </p:stCondLst>
                            <p:childTnLst>
                              <p:par>
                                <p:cTn id="167" presetID="2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9" dur="1000"/>
                                        <p:tgtEl>
                                          <p:spTgt spid="1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2200"/>
                            </p:stCondLst>
                            <p:childTnLst>
                              <p:par>
                                <p:cTn id="171" presetID="19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3700"/>
                            </p:stCondLst>
                            <p:childTnLst>
                              <p:par>
                                <p:cTn id="176" presetID="20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8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45200"/>
                            </p:stCondLst>
                            <p:childTnLst>
                              <p:par>
                                <p:cTn id="180" presetID="2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46700"/>
                            </p:stCondLst>
                            <p:childTnLst>
                              <p:par>
                                <p:cTn id="18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7700"/>
                            </p:stCondLst>
                            <p:childTnLst>
                              <p:par>
                                <p:cTn id="189" presetID="2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1" dur="1000"/>
                                        <p:tgtEl>
                                          <p:spTgt spid="1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9200"/>
                            </p:stCondLst>
                            <p:childTnLst>
                              <p:par>
                                <p:cTn id="193" presetID="2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5" dur="1000"/>
                                        <p:tgtEl>
                                          <p:spTgt spid="1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700"/>
                            </p:stCondLst>
                            <p:childTnLst>
                              <p:par>
                                <p:cTn id="19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8" grpId="0" animBg="1"/>
      <p:bldP spid="11268" grpId="1" animBg="1"/>
      <p:bldP spid="11268" grpId="2" animBg="1"/>
      <p:bldP spid="11269" grpId="0" animBg="1"/>
      <p:bldP spid="11269" grpId="1" animBg="1"/>
      <p:bldP spid="11269" grpId="2" animBg="1"/>
      <p:bldP spid="11270" grpId="0" animBg="1"/>
      <p:bldP spid="11270" grpId="1" animBg="1"/>
      <p:bldP spid="11270" grpId="2" animBg="1"/>
      <p:bldP spid="11275" grpId="0" animBg="1"/>
      <p:bldP spid="11276" grpId="0" animBg="1"/>
      <p:bldP spid="11279" grpId="0" animBg="1"/>
      <p:bldP spid="11280" grpId="0" animBg="1"/>
      <p:bldP spid="11288" grpId="0" animBg="1"/>
      <p:bldP spid="11296" grpId="0" animBg="1"/>
      <p:bldP spid="11298" grpId="0" animBg="1"/>
      <p:bldP spid="11300" grpId="0" animBg="1"/>
      <p:bldP spid="11308" grpId="0" animBg="1"/>
      <p:bldP spid="11309" grpId="0" animBg="1"/>
      <p:bldP spid="11316" grpId="0" animBg="1"/>
      <p:bldP spid="11317" grpId="0" animBg="1"/>
      <p:bldP spid="11318" grpId="0" animBg="1"/>
      <p:bldP spid="113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Цель урока: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познакомить </a:t>
            </a:r>
            <a:r>
              <a:rPr lang="kk-KZ" dirty="0" smtClean="0">
                <a:latin typeface="Arial" pitchFamily="34" charset="0"/>
                <a:cs typeface="Arial" pitchFamily="34" charset="0"/>
              </a:rPr>
              <a:t>студентов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 формул</a:t>
            </a:r>
            <a:r>
              <a:rPr lang="kk-KZ" dirty="0" smtClean="0">
                <a:latin typeface="Arial" pitchFamily="34" charset="0"/>
                <a:cs typeface="Arial" pitchFamily="34" charset="0"/>
              </a:rPr>
              <a:t>ами площади поверхностей 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объема конуса</a:t>
            </a:r>
            <a:r>
              <a:rPr lang="kk-KZ" dirty="0" smtClean="0">
                <a:latin typeface="Arial" pitchFamily="34" charset="0"/>
                <a:cs typeface="Arial" pitchFamily="34" charset="0"/>
              </a:rPr>
              <a:t> и закрепить полученные знания на практике. 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Задачи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kk-KZ" b="1" i="1" dirty="0" smtClean="0">
                <a:latin typeface="Arial" pitchFamily="34" charset="0"/>
                <a:cs typeface="Arial" pitchFamily="34" charset="0"/>
              </a:rPr>
              <a:t>урока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kk-KZ" b="1" i="1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ru-RU" b="1" i="1" dirty="0" err="1" smtClean="0">
                <a:latin typeface="Arial" pitchFamily="34" charset="0"/>
                <a:cs typeface="Arial" pitchFamily="34" charset="0"/>
              </a:rPr>
              <a:t>бучающая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 организовать деятельность </a:t>
            </a:r>
            <a:r>
              <a:rPr lang="kk-KZ" dirty="0" smtClean="0">
                <a:latin typeface="Arial" pitchFamily="34" charset="0"/>
                <a:cs typeface="Arial" pitchFamily="34" charset="0"/>
              </a:rPr>
              <a:t>студентов и формировать у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мени</a:t>
            </a:r>
            <a:r>
              <a:rPr lang="kk-KZ" dirty="0" smtClean="0">
                <a:latin typeface="Arial" pitchFamily="34" charset="0"/>
                <a:cs typeface="Arial" pitchFamily="34" charset="0"/>
              </a:rPr>
              <a:t>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 навыков решения задач по вычислению </a:t>
            </a:r>
            <a:r>
              <a:rPr lang="kk-KZ" dirty="0" smtClean="0">
                <a:latin typeface="Arial" pitchFamily="34" charset="0"/>
                <a:cs typeface="Arial" pitchFamily="34" charset="0"/>
              </a:rPr>
              <a:t>площади поверхностей 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объема конуса</a:t>
            </a:r>
            <a:r>
              <a:rPr lang="kk-KZ" dirty="0" smtClean="0">
                <a:latin typeface="Arial" pitchFamily="34" charset="0"/>
                <a:cs typeface="Arial" pitchFamily="34" charset="0"/>
              </a:rPr>
              <a:t>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kk-KZ" b="1" i="1" dirty="0" smtClean="0">
                <a:latin typeface="Arial" pitchFamily="34" charset="0"/>
                <a:cs typeface="Arial" pitchFamily="34" charset="0"/>
              </a:rPr>
              <a:t>р</a:t>
            </a:r>
            <a:r>
              <a:rPr lang="ru-RU" b="1" i="1" dirty="0" err="1" smtClean="0">
                <a:latin typeface="Arial" pitchFamily="34" charset="0"/>
                <a:cs typeface="Arial" pitchFamily="34" charset="0"/>
              </a:rPr>
              <a:t>азвивающая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 развивать </a:t>
            </a:r>
            <a:r>
              <a:rPr lang="kk-KZ" dirty="0" smtClean="0">
                <a:latin typeface="Arial" pitchFamily="34" charset="0"/>
                <a:cs typeface="Arial" pitchFamily="34" charset="0"/>
              </a:rPr>
              <a:t>активность,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</a:t>
            </a:r>
            <a:r>
              <a:rPr lang="kk-KZ" dirty="0" smtClean="0">
                <a:latin typeface="Arial" pitchFamily="34" charset="0"/>
                <a:cs typeface="Arial" pitchFamily="34" charset="0"/>
              </a:rPr>
              <a:t>мение сравнивать,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анализировать, критически мыслить;</a:t>
            </a:r>
          </a:p>
          <a:p>
            <a:r>
              <a:rPr lang="kk-KZ" b="1" i="1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b="1" i="1" dirty="0" err="1" smtClean="0">
                <a:latin typeface="Arial" pitchFamily="34" charset="0"/>
                <a:cs typeface="Arial" pitchFamily="34" charset="0"/>
              </a:rPr>
              <a:t>оспитательная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 развивать социальные компетенции (умение работать в группе, принимать коллективные решения, коммуникативные навыки).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 урока: Объем и площадь поверхности конуса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r>
              <a:rPr lang="ru-RU" b="1" i="1" dirty="0" smtClean="0"/>
              <a:t>Ожидаемые результаты</a:t>
            </a:r>
            <a:r>
              <a:rPr lang="ru-RU" dirty="0" smtClean="0"/>
              <a:t>:</a:t>
            </a:r>
          </a:p>
          <a:p>
            <a:r>
              <a:rPr lang="kk-KZ" b="1" i="1" dirty="0" smtClean="0"/>
              <a:t>должны знать</a:t>
            </a:r>
            <a:r>
              <a:rPr lang="kk-KZ" dirty="0" smtClean="0"/>
              <a:t>: формулу вычисления площадей основания конуса, формулу вычисления площадей боковой и полной поверхности конуса, формулу вычисления объема конуса;</a:t>
            </a:r>
            <a:endParaRPr lang="ru-RU" dirty="0" smtClean="0"/>
          </a:p>
          <a:p>
            <a:r>
              <a:rPr lang="kk-KZ" b="1" i="1" dirty="0" smtClean="0"/>
              <a:t>должны уметь</a:t>
            </a:r>
            <a:r>
              <a:rPr lang="kk-KZ" dirty="0" smtClean="0"/>
              <a:t>: </a:t>
            </a:r>
            <a:r>
              <a:rPr lang="ru-RU" dirty="0" smtClean="0"/>
              <a:t>применять формулы</a:t>
            </a:r>
            <a:r>
              <a:rPr lang="kk-KZ" dirty="0" smtClean="0"/>
              <a:t> для решения практических задач.</a:t>
            </a:r>
            <a:endParaRPr lang="ru-RU" dirty="0" smtClean="0"/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5409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Конусы вокруг нас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>
              <a:buNone/>
            </a:pPr>
            <a:endParaRPr lang="kk-KZ" dirty="0" smtClean="0"/>
          </a:p>
          <a:p>
            <a:pPr marL="514350" indent="-514350">
              <a:buNone/>
            </a:pPr>
            <a:endParaRPr lang="kk-KZ" dirty="0" smtClean="0"/>
          </a:p>
        </p:txBody>
      </p:sp>
      <p:pic>
        <p:nvPicPr>
          <p:cNvPr id="4" name="Picture 2" descr="http://player.myshared.ru/5/473057/slides/slide_1.jpg"/>
          <p:cNvPicPr>
            <a:picLocks noChangeAspect="1" noChangeArrowheads="1"/>
          </p:cNvPicPr>
          <p:nvPr/>
        </p:nvPicPr>
        <p:blipFill>
          <a:blip r:embed="rId2"/>
          <a:srcRect t="3069" b="4154"/>
          <a:stretch>
            <a:fillRect/>
          </a:stretch>
        </p:blipFill>
        <p:spPr bwMode="auto">
          <a:xfrm>
            <a:off x="357158" y="1285860"/>
            <a:ext cx="8429684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player.myshared.ru/10/994460/slides/slide_17.jpg"/>
          <p:cNvPicPr>
            <a:picLocks noChangeAspect="1" noChangeArrowheads="1"/>
          </p:cNvPicPr>
          <p:nvPr/>
        </p:nvPicPr>
        <p:blipFill>
          <a:blip r:embed="rId2"/>
          <a:srcRect l="29835" t="19230" r="21811" b="10714"/>
          <a:stretch>
            <a:fillRect/>
          </a:stretch>
        </p:blipFill>
        <p:spPr bwMode="auto">
          <a:xfrm>
            <a:off x="357158" y="214290"/>
            <a:ext cx="2571768" cy="2790643"/>
          </a:xfrm>
          <a:prstGeom prst="rect">
            <a:avLst/>
          </a:prstGeom>
          <a:noFill/>
        </p:spPr>
      </p:pic>
      <p:pic>
        <p:nvPicPr>
          <p:cNvPr id="35844" name="Picture 4" descr="http://player.myshared.ru/10/994460/slides/slide_20.jpg"/>
          <p:cNvPicPr>
            <a:picLocks noChangeAspect="1" noChangeArrowheads="1"/>
          </p:cNvPicPr>
          <p:nvPr/>
        </p:nvPicPr>
        <p:blipFill>
          <a:blip r:embed="rId3"/>
          <a:srcRect l="21605" t="21978" r="11413" b="16208"/>
          <a:stretch>
            <a:fillRect/>
          </a:stretch>
        </p:blipFill>
        <p:spPr bwMode="auto">
          <a:xfrm>
            <a:off x="2857488" y="571480"/>
            <a:ext cx="2946818" cy="2357454"/>
          </a:xfrm>
          <a:prstGeom prst="rect">
            <a:avLst/>
          </a:prstGeom>
          <a:noFill/>
        </p:spPr>
      </p:pic>
      <p:pic>
        <p:nvPicPr>
          <p:cNvPr id="35846" name="Picture 6" descr="http://player.myshared.ru/10/994460/slides/slide_23.jpg"/>
          <p:cNvPicPr>
            <a:picLocks noChangeAspect="1" noChangeArrowheads="1"/>
          </p:cNvPicPr>
          <p:nvPr/>
        </p:nvPicPr>
        <p:blipFill>
          <a:blip r:embed="rId4"/>
          <a:srcRect t="13570" b="11794"/>
          <a:stretch>
            <a:fillRect/>
          </a:stretch>
        </p:blipFill>
        <p:spPr bwMode="auto">
          <a:xfrm>
            <a:off x="214282" y="3312686"/>
            <a:ext cx="4429156" cy="3045272"/>
          </a:xfrm>
          <a:prstGeom prst="rect">
            <a:avLst/>
          </a:prstGeom>
          <a:noFill/>
        </p:spPr>
      </p:pic>
      <p:pic>
        <p:nvPicPr>
          <p:cNvPr id="35848" name="Picture 8" descr="http://player.myshared.ru/10/994460/slides/slide_25.jpg"/>
          <p:cNvPicPr>
            <a:picLocks noChangeAspect="1" noChangeArrowheads="1"/>
          </p:cNvPicPr>
          <p:nvPr/>
        </p:nvPicPr>
        <p:blipFill>
          <a:blip r:embed="rId5"/>
          <a:srcRect l="5144" t="13736" r="4320" b="9340"/>
          <a:stretch>
            <a:fillRect/>
          </a:stretch>
        </p:blipFill>
        <p:spPr bwMode="auto">
          <a:xfrm>
            <a:off x="4714876" y="3429000"/>
            <a:ext cx="3857652" cy="3099310"/>
          </a:xfrm>
          <a:prstGeom prst="rect">
            <a:avLst/>
          </a:prstGeom>
          <a:noFill/>
        </p:spPr>
      </p:pic>
      <p:pic>
        <p:nvPicPr>
          <p:cNvPr id="35854" name="Picture 14" descr="http://player.myshared.ru/10/994460/slides/slide_27.jpg"/>
          <p:cNvPicPr>
            <a:picLocks noChangeAspect="1" noChangeArrowheads="1"/>
          </p:cNvPicPr>
          <p:nvPr/>
        </p:nvPicPr>
        <p:blipFill>
          <a:blip r:embed="rId6"/>
          <a:srcRect l="15432" t="26099" r="14608" b="14835"/>
          <a:stretch>
            <a:fillRect/>
          </a:stretch>
        </p:blipFill>
        <p:spPr bwMode="auto">
          <a:xfrm>
            <a:off x="5857884" y="214290"/>
            <a:ext cx="3286116" cy="3211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09600" y="1066800"/>
            <a:ext cx="2057400" cy="2819400"/>
            <a:chOff x="528" y="912"/>
            <a:chExt cx="1296" cy="2016"/>
          </a:xfrm>
        </p:grpSpPr>
        <p:sp>
          <p:nvSpPr>
            <p:cNvPr id="18445" name="Line 6"/>
            <p:cNvSpPr>
              <a:spLocks noChangeShapeType="1"/>
            </p:cNvSpPr>
            <p:nvPr/>
          </p:nvSpPr>
          <p:spPr bwMode="auto">
            <a:xfrm>
              <a:off x="1152" y="912"/>
              <a:ext cx="48" cy="2016"/>
            </a:xfrm>
            <a:prstGeom prst="line">
              <a:avLst/>
            </a:prstGeom>
            <a:noFill/>
            <a:ln w="28575">
              <a:noFill/>
              <a:prstDash val="lgDash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528" y="1200"/>
              <a:ext cx="1296" cy="1728"/>
              <a:chOff x="528" y="1200"/>
              <a:chExt cx="1296" cy="1728"/>
            </a:xfrm>
          </p:grpSpPr>
          <p:sp>
            <p:nvSpPr>
              <p:cNvPr id="18447" name="AutoShape 5"/>
              <p:cNvSpPr>
                <a:spLocks noChangeArrowheads="1"/>
              </p:cNvSpPr>
              <p:nvPr/>
            </p:nvSpPr>
            <p:spPr bwMode="auto">
              <a:xfrm>
                <a:off x="528" y="1200"/>
                <a:ext cx="1296" cy="1584"/>
              </a:xfrm>
              <a:prstGeom prst="triangle">
                <a:avLst>
                  <a:gd name="adj" fmla="val 48532"/>
                </a:avLst>
              </a:prstGeom>
              <a:solidFill>
                <a:srgbClr val="33CC33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48" name="Oval 7"/>
              <p:cNvSpPr>
                <a:spLocks noChangeArrowheads="1"/>
              </p:cNvSpPr>
              <p:nvPr/>
            </p:nvSpPr>
            <p:spPr bwMode="auto">
              <a:xfrm>
                <a:off x="528" y="2688"/>
                <a:ext cx="1296" cy="240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4347" name="AutoShape 11"/>
          <p:cNvSpPr>
            <a:spLocks noChangeArrowheads="1"/>
          </p:cNvSpPr>
          <p:nvPr/>
        </p:nvSpPr>
        <p:spPr bwMode="auto">
          <a:xfrm>
            <a:off x="609600" y="1600200"/>
            <a:ext cx="2133600" cy="2362200"/>
          </a:xfrm>
          <a:prstGeom prst="triangle">
            <a:avLst>
              <a:gd name="adj" fmla="val 46579"/>
            </a:avLst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/>
              <a:t>ОСЕВОЕ</a:t>
            </a:r>
          </a:p>
          <a:p>
            <a:r>
              <a:rPr lang="ru-RU" b="1"/>
              <a:t>СЕЧЕНИЕ</a:t>
            </a: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2500298" y="857232"/>
            <a:ext cx="6288375" cy="5178022"/>
            <a:chOff x="1046" y="401"/>
            <a:chExt cx="4186" cy="3487"/>
          </a:xfrm>
        </p:grpSpPr>
        <p:sp>
          <p:nvSpPr>
            <p:cNvPr id="18438" name="Text Box 16"/>
            <p:cNvSpPr txBox="1">
              <a:spLocks noChangeArrowheads="1"/>
            </p:cNvSpPr>
            <p:nvPr/>
          </p:nvSpPr>
          <p:spPr bwMode="auto">
            <a:xfrm>
              <a:off x="1046" y="401"/>
              <a:ext cx="1935" cy="560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РАЗВЁРТКА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КОНУСА</a:t>
              </a:r>
              <a:endParaRPr lang="ru-RU" sz="24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2304" y="1251"/>
              <a:ext cx="2928" cy="2637"/>
              <a:chOff x="2304" y="1251"/>
              <a:chExt cx="2928" cy="2637"/>
            </a:xfrm>
          </p:grpSpPr>
          <p:grpSp>
            <p:nvGrpSpPr>
              <p:cNvPr id="6" name="Group 15"/>
              <p:cNvGrpSpPr>
                <a:grpSpLocks/>
              </p:cNvGrpSpPr>
              <p:nvPr/>
            </p:nvGrpSpPr>
            <p:grpSpPr bwMode="auto">
              <a:xfrm rot="-3954842">
                <a:off x="2173" y="1382"/>
                <a:ext cx="2637" cy="2376"/>
                <a:chOff x="2084" y="1269"/>
                <a:chExt cx="2637" cy="2376"/>
              </a:xfrm>
            </p:grpSpPr>
            <p:sp>
              <p:nvSpPr>
                <p:cNvPr id="18442" name="Arc 10"/>
                <p:cNvSpPr>
                  <a:spLocks/>
                </p:cNvSpPr>
                <p:nvPr/>
              </p:nvSpPr>
              <p:spPr bwMode="auto">
                <a:xfrm rot="7851634">
                  <a:off x="2502" y="1641"/>
                  <a:ext cx="2376" cy="1632"/>
                </a:xfrm>
                <a:custGeom>
                  <a:avLst/>
                  <a:gdLst>
                    <a:gd name="T0" fmla="*/ 0 w 33389"/>
                    <a:gd name="T1" fmla="*/ 254 h 22520"/>
                    <a:gd name="T2" fmla="*/ 2375 w 33389"/>
                    <a:gd name="T3" fmla="*/ 1632 h 22520"/>
                    <a:gd name="T4" fmla="*/ 839 w 33389"/>
                    <a:gd name="T5" fmla="*/ 1565 h 22520"/>
                    <a:gd name="T6" fmla="*/ 0 60000 65536"/>
                    <a:gd name="T7" fmla="*/ 0 60000 65536"/>
                    <a:gd name="T8" fmla="*/ 0 60000 65536"/>
                    <a:gd name="T9" fmla="*/ 0 w 33389"/>
                    <a:gd name="T10" fmla="*/ 0 h 22520"/>
                    <a:gd name="T11" fmla="*/ 33389 w 33389"/>
                    <a:gd name="T12" fmla="*/ 22520 h 225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389" h="22520" fill="none" extrusionOk="0">
                      <a:moveTo>
                        <a:pt x="-1" y="3500"/>
                      </a:moveTo>
                      <a:cubicBezTo>
                        <a:pt x="3507" y="1216"/>
                        <a:pt x="7603" y="-1"/>
                        <a:pt x="11789" y="0"/>
                      </a:cubicBezTo>
                      <a:cubicBezTo>
                        <a:pt x="23718" y="0"/>
                        <a:pt x="33389" y="9670"/>
                        <a:pt x="33389" y="21600"/>
                      </a:cubicBezTo>
                      <a:cubicBezTo>
                        <a:pt x="33389" y="21906"/>
                        <a:pt x="33382" y="22213"/>
                        <a:pt x="33369" y="22520"/>
                      </a:cubicBezTo>
                    </a:path>
                    <a:path w="33389" h="22520" stroke="0" extrusionOk="0">
                      <a:moveTo>
                        <a:pt x="-1" y="3500"/>
                      </a:moveTo>
                      <a:cubicBezTo>
                        <a:pt x="3507" y="1216"/>
                        <a:pt x="7603" y="-1"/>
                        <a:pt x="11789" y="0"/>
                      </a:cubicBezTo>
                      <a:cubicBezTo>
                        <a:pt x="23718" y="0"/>
                        <a:pt x="33389" y="9670"/>
                        <a:pt x="33389" y="21600"/>
                      </a:cubicBezTo>
                      <a:cubicBezTo>
                        <a:pt x="33389" y="21906"/>
                        <a:pt x="33382" y="22213"/>
                        <a:pt x="33369" y="22520"/>
                      </a:cubicBezTo>
                      <a:lnTo>
                        <a:pt x="11789" y="21600"/>
                      </a:lnTo>
                      <a:close/>
                    </a:path>
                  </a:pathLst>
                </a:custGeom>
                <a:solidFill>
                  <a:srgbClr val="CCFF99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43" name="Line 12"/>
                <p:cNvSpPr>
                  <a:spLocks noChangeShapeType="1"/>
                </p:cNvSpPr>
                <p:nvPr/>
              </p:nvSpPr>
              <p:spPr bwMode="auto">
                <a:xfrm rot="20106830" flipV="1">
                  <a:off x="2084" y="1852"/>
                  <a:ext cx="1389" cy="66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44" name="Line 13"/>
                <p:cNvSpPr>
                  <a:spLocks noChangeShapeType="1"/>
                </p:cNvSpPr>
                <p:nvPr/>
              </p:nvSpPr>
              <p:spPr bwMode="auto">
                <a:xfrm rot="-1493170">
                  <a:off x="3403" y="1274"/>
                  <a:ext cx="1321" cy="9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8441" name="Oval 17"/>
              <p:cNvSpPr>
                <a:spLocks noChangeArrowheads="1"/>
              </p:cNvSpPr>
              <p:nvPr/>
            </p:nvSpPr>
            <p:spPr bwMode="auto">
              <a:xfrm>
                <a:off x="4128" y="2640"/>
                <a:ext cx="1104" cy="1056"/>
              </a:xfrm>
              <a:prstGeom prst="ellipse">
                <a:avLst/>
              </a:prstGeom>
              <a:solidFill>
                <a:srgbClr val="CCFF99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4500562" y="4429132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29256" y="3000372"/>
            <a:ext cx="2428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Co</a:t>
            </a:r>
            <a:r>
              <a:rPr lang="ru-RU" sz="2400" b="1" dirty="0" smtClean="0">
                <a:latin typeface="Times New Roman" pitchFamily="18" charset="0"/>
              </a:rPr>
              <a:t>к</a:t>
            </a:r>
            <a:r>
              <a:rPr lang="en-US" sz="2400" b="1" dirty="0" smtClean="0">
                <a:latin typeface="Times New Roman" pitchFamily="18" charset="0"/>
              </a:rPr>
              <a:t>p = </a:t>
            </a:r>
            <a:r>
              <a:rPr lang="ru-RU" sz="2400" b="1" dirty="0" smtClean="0">
                <a:latin typeface="Times New Roman" pitchFamily="18" charset="0"/>
              </a:rPr>
              <a:t>2</a:t>
            </a:r>
            <a:r>
              <a:rPr lang="el-GR" sz="2400" b="1" dirty="0" smtClean="0">
                <a:latin typeface="Times New Roman" pitchFamily="18" charset="0"/>
              </a:rPr>
              <a:t>π</a:t>
            </a:r>
            <a:r>
              <a:rPr lang="en-US" sz="2400" b="1" dirty="0" smtClean="0">
                <a:latin typeface="Times New Roman" pitchFamily="18" charset="0"/>
              </a:rPr>
              <a:t>R</a:t>
            </a:r>
            <a:endParaRPr lang="el-GR" sz="2400" b="1" dirty="0" smtClean="0">
              <a:latin typeface="Times New Roman" pitchFamily="18" charset="0"/>
            </a:endParaRPr>
          </a:p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049" name="Формула" r:id="rId3" imgW="114120" imgH="215640" progId="Equation.3">
              <p:embed/>
            </p:oleObj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7143768" y="4572008"/>
            <a:ext cx="16369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осн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64162E-6 L 0.34583 0.316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4583 0.3163 L 0.00416 0.0388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4.50867E-6 L 0.16666 0.371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1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  <p:bldP spid="1434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801</Words>
  <Application>Microsoft Office PowerPoint</Application>
  <PresentationFormat>Экран (4:3)</PresentationFormat>
  <Paragraphs>151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Формула</vt:lpstr>
      <vt:lpstr>«Все что, создаётся вокруг, это делают рабочие люди. Это создано золотыми руками рабочих, мы должны славить человека труда»       Н.А.Назарбаев</vt:lpstr>
      <vt:lpstr>Слайд 2</vt:lpstr>
      <vt:lpstr> Повторение:  Формулы  по теме  «ЦИЛИНДР»</vt:lpstr>
      <vt:lpstr>Повторение:ТЕЛА  ВРАЩЕНИЯ</vt:lpstr>
      <vt:lpstr>Тема урока: Объем и площадь поверхности конуса</vt:lpstr>
      <vt:lpstr>Слайд 6</vt:lpstr>
      <vt:lpstr>Конусы вокруг нас</vt:lpstr>
      <vt:lpstr>Слайд 8</vt:lpstr>
      <vt:lpstr>Слайд 9</vt:lpstr>
      <vt:lpstr>Доказательство формулы объема конуса</vt:lpstr>
      <vt:lpstr>Формулы</vt:lpstr>
      <vt:lpstr>Слайд 12</vt:lpstr>
      <vt:lpstr>Слайд 13</vt:lpstr>
      <vt:lpstr>Слайд 14</vt:lpstr>
      <vt:lpstr>Слайд 15</vt:lpstr>
      <vt:lpstr>Решение задач</vt:lpstr>
      <vt:lpstr>Слайд 17</vt:lpstr>
      <vt:lpstr>Слайд 18</vt:lpstr>
      <vt:lpstr>Самостоятельная работа</vt:lpstr>
      <vt:lpstr>Слайд 20</vt:lpstr>
      <vt:lpstr>Домашнее задание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Бибигуль Спабекова</dc:creator>
  <cp:lastModifiedBy>Adil</cp:lastModifiedBy>
  <cp:revision>57</cp:revision>
  <dcterms:created xsi:type="dcterms:W3CDTF">2017-11-25T04:55:24Z</dcterms:created>
  <dcterms:modified xsi:type="dcterms:W3CDTF">2018-02-03T15:50:33Z</dcterms:modified>
</cp:coreProperties>
</file>