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78" r:id="rId16"/>
    <p:sldId id="279" r:id="rId17"/>
    <p:sldId id="280" r:id="rId18"/>
    <p:sldId id="281" r:id="rId19"/>
    <p:sldId id="282" r:id="rId20"/>
    <p:sldId id="268" r:id="rId21"/>
    <p:sldId id="269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AC"/>
    <a:srgbClr val="0000FF"/>
    <a:srgbClr val="007000"/>
    <a:srgbClr val="E3DE00"/>
    <a:srgbClr val="0053CC"/>
    <a:srgbClr val="4A206A"/>
    <a:srgbClr val="3E1B59"/>
    <a:srgbClr val="392613"/>
    <a:srgbClr val="654321"/>
    <a:srgbClr val="FF2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909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учащихся, которые знают и используют облачное хранилище данных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66734713716343"/>
          <c:y val="0.10182562151641161"/>
          <c:w val="0.48071011956838727"/>
          <c:h val="0.87500044236043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Безопасно ли хранить файлы в облаке?</c:v>
                </c:pt>
              </c:strCache>
            </c:strRef>
          </c:tx>
          <c:explosion val="6"/>
          <c:dPt>
            <c:idx val="0"/>
            <c:bubble3D val="0"/>
            <c:explosion val="19"/>
            <c:spPr>
              <a:solidFill>
                <a:srgbClr val="AC00AC"/>
              </a:solidFill>
            </c:spPr>
          </c:dPt>
          <c:dPt>
            <c:idx val="1"/>
            <c:bubble3D val="0"/>
            <c:explosion val="22"/>
            <c:spPr>
              <a:solidFill>
                <a:srgbClr val="0053CC"/>
              </a:solidFill>
            </c:spPr>
          </c:dPt>
          <c:dLbls>
            <c:dLbl>
              <c:idx val="0"/>
              <c:layout>
                <c:manualLayout>
                  <c:x val="-0.12199936813453872"/>
                  <c:y val="3.4499690347695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416666666666666"/>
                  <c:y val="8.91745554277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FF0000"/>
        </a:solidFill>
      </c:spPr>
    </c:floor>
    <c:sideWall>
      <c:thickness val="0"/>
      <c:spPr>
        <a:solidFill>
          <a:srgbClr val="00B0F0"/>
        </a:solidFill>
      </c:spPr>
    </c:sideWall>
    <c:backWall>
      <c:thickness val="0"/>
      <c:spPr>
        <a:solidFill>
          <a:srgbClr val="00B0F0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Удобно ли пользоваться облаком?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7162220394092536E-3"/>
                  <c:y val="0.11435669291338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513965605045645E-2"/>
                  <c:y val="8.3551181102361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087424"/>
        <c:axId val="48088960"/>
        <c:axId val="0"/>
      </c:bar3DChart>
      <c:catAx>
        <c:axId val="48087424"/>
        <c:scaling>
          <c:orientation val="minMax"/>
        </c:scaling>
        <c:delete val="0"/>
        <c:axPos val="b"/>
        <c:majorTickMark val="out"/>
        <c:minorTickMark val="none"/>
        <c:tickLblPos val="nextTo"/>
        <c:crossAx val="48088960"/>
        <c:crosses val="autoZero"/>
        <c:auto val="1"/>
        <c:lblAlgn val="ctr"/>
        <c:lblOffset val="100"/>
        <c:noMultiLvlLbl val="0"/>
      </c:catAx>
      <c:valAx>
        <c:axId val="48088960"/>
        <c:scaling>
          <c:orientation val="minMax"/>
        </c:scaling>
        <c:delete val="0"/>
        <c:axPos val="l"/>
        <c:majorGridlines>
          <c:spPr>
            <a:ln>
              <a:solidFill>
                <a:srgbClr val="92D05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4808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16666666666672E-2"/>
          <c:y val="0.10492078834457072"/>
          <c:w val="0.66394570591466762"/>
          <c:h val="0.86070441793578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Для чего используют облако?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0FF6D"/>
              </a:solidFill>
            </c:spPr>
          </c:dPt>
          <c:dPt>
            <c:idx val="1"/>
            <c:bubble3D val="0"/>
            <c:spPr>
              <a:solidFill>
                <a:srgbClr val="FF860D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bubble3D val="0"/>
            <c:spPr>
              <a:solidFill>
                <a:srgbClr val="FF5399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для хранения информации</c:v>
                </c:pt>
                <c:pt idx="1">
                  <c:v>для совместной работы</c:v>
                </c:pt>
                <c:pt idx="2">
                  <c:v>не использую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25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00B050"/>
        </a:solidFill>
      </c:spPr>
    </c:floor>
    <c:sideWall>
      <c:thickness val="0"/>
      <c:spPr>
        <a:solidFill>
          <a:srgbClr val="FFFF21"/>
        </a:solidFill>
      </c:spPr>
    </c:sideWall>
    <c:backWall>
      <c:thickness val="0"/>
      <c:spPr>
        <a:solidFill>
          <a:srgbClr val="FFFF2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Сталкивались с хищением информации в облаке</c:v>
                </c:pt>
              </c:strCache>
            </c:strRef>
          </c:tx>
          <c:spPr>
            <a:solidFill>
              <a:srgbClr val="FF57A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1.8329800121138703E-2"/>
                  <c:y val="0.11302532966511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18251564708253E-2"/>
                  <c:y val="0.29797220377573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642176"/>
        <c:axId val="202643712"/>
        <c:axId val="0"/>
      </c:bar3DChart>
      <c:catAx>
        <c:axId val="202642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643712"/>
        <c:crosses val="autoZero"/>
        <c:auto val="1"/>
        <c:lblAlgn val="ctr"/>
        <c:lblOffset val="100"/>
        <c:noMultiLvlLbl val="0"/>
      </c:catAx>
      <c:valAx>
        <c:axId val="202643712"/>
        <c:scaling>
          <c:orientation val="minMax"/>
        </c:scaling>
        <c:delete val="0"/>
        <c:axPos val="l"/>
        <c:majorGridlines>
          <c:spPr>
            <a:ln>
              <a:solidFill>
                <a:srgbClr val="FF860D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64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Теряли информацию с флешки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FF2D82"/>
              </a:solidFill>
            </c:spPr>
          </c:dPt>
          <c:dPt>
            <c:idx val="1"/>
            <c:bubble3D val="0"/>
            <c:spPr>
              <a:solidFill>
                <a:srgbClr val="11FF11"/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CFED-B15B-4972-9333-DB522DFC8DE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AB1F9-C180-421F-B7AF-1999E4C789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AB1F9-C180-421F-B7AF-1999E4C7891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286D-46C5-45CA-BA75-786FB1158E82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4464-019F-4CEA-BF1E-19A79E7C766E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25B2-4103-4075-A7F8-A591A135DF8E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B53-C47D-476C-A36E-CF9B7E6FFDE1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FC60-8465-46D6-B3AF-C0320535294E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D5E-71AF-4C94-9578-DAC501187288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6ABD-2132-4974-8EA8-805B3C37A304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8E8B-2746-4B2A-A1C7-D08FF6B14986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9506-9C28-499B-8D86-FC5FDB7264BB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14A5-E08A-46CE-8DA5-7AC27796B2D0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D79A-EF7E-4077-B7D8-852602D8436D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125D2-8103-42EA-A7E8-EC4C599B433E}" type="datetime1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Новый Уренгой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1.xml"/><Relationship Id="rId3" Type="http://schemas.openxmlformats.org/officeDocument/2006/relationships/slide" Target="slide4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8.xml"/><Relationship Id="rId10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7.xml"/><Relationship Id="rId1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fond.ru/view.aspx?id=722756" TargetMode="External"/><Relationship Id="rId7" Type="http://schemas.openxmlformats.org/officeDocument/2006/relationships/slide" Target="slide2.xml"/><Relationship Id="rId2" Type="http://schemas.openxmlformats.org/officeDocument/2006/relationships/hyperlink" Target="https://ru.wikipedia.org/wiki/&#1054;&#1073;&#1083;&#1072;&#1095;&#1085;&#1086;&#1077;_&#1093;&#1088;&#1072;&#1085;&#1080;&#1083;&#1080;&#1097;&#1077;_&#1076;&#1072;&#1085;&#1085;&#1099;&#1093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pobzor.com/obzor-10-oblachnyx-xranilishh-dannyx/.html" TargetMode="External"/><Relationship Id="rId5" Type="http://schemas.openxmlformats.org/officeDocument/2006/relationships/hyperlink" Target="&amp;source=wiz" TargetMode="External"/><Relationship Id="rId4" Type="http://schemas.openxmlformats.org/officeDocument/2006/relationships/hyperlink" Target="https://docs.google.com/presentation/d/1DFDFT3UzHNf5n7NNYz6nVkXN3Wu0Ml_zWb1B1qI1uQ4/embed?hl=ru&amp;size=s&amp;slide=id.p13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11.xml"/><Relationship Id="rId7" Type="http://schemas.openxmlformats.org/officeDocument/2006/relationships/image" Target="../media/image8.png"/><Relationship Id="rId12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image" Target="../media/image12.jpeg"/><Relationship Id="rId5" Type="http://schemas.openxmlformats.org/officeDocument/2006/relationships/slide" Target="slide13.xml"/><Relationship Id="rId10" Type="http://schemas.openxmlformats.org/officeDocument/2006/relationships/image" Target="../media/image11.jpeg"/><Relationship Id="rId4" Type="http://schemas.openxmlformats.org/officeDocument/2006/relationships/slide" Target="slide1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Государственное бюджетное профессиональное образовательное учреждение Ямало-Ненецкого автономного округа </a:t>
            </a:r>
            <a:br>
              <a:rPr lang="ru-RU" sz="2000" dirty="0" smtClean="0"/>
            </a:br>
            <a:r>
              <a:rPr lang="ru-RU" sz="2000" b="1" dirty="0" smtClean="0"/>
              <a:t>"Новоуренгойский многопрофильный колледж"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1905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Научно-исследовательская работа</a:t>
            </a:r>
          </a:p>
          <a:p>
            <a:r>
              <a:rPr lang="ru-RU" sz="4400" dirty="0" smtClean="0">
                <a:solidFill>
                  <a:srgbClr val="D60000"/>
                </a:solidFill>
              </a:rPr>
              <a:t>Облачное хранилище данных</a:t>
            </a:r>
            <a:endParaRPr lang="ru-RU" sz="4400" dirty="0">
              <a:solidFill>
                <a:srgbClr val="D6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5720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Выполнил: студент 1 курса </a:t>
            </a:r>
          </a:p>
          <a:p>
            <a:r>
              <a:rPr lang="ru-RU" sz="2000" dirty="0" smtClean="0"/>
              <a:t>группы НП-4 </a:t>
            </a:r>
          </a:p>
          <a:p>
            <a:r>
              <a:rPr lang="ru-RU" sz="2000" dirty="0" smtClean="0"/>
              <a:t>Тимофеев Григорий Александрович</a:t>
            </a:r>
          </a:p>
          <a:p>
            <a:r>
              <a:rPr lang="ru-RU" sz="2000" dirty="0" smtClean="0"/>
              <a:t>Руководитель: Малышева С. И.</a:t>
            </a:r>
            <a:endParaRPr lang="ru-RU" sz="2000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Новый Уренгой 2016</a:t>
            </a:r>
            <a:endParaRPr lang="en-US" dirty="0"/>
          </a:p>
        </p:txBody>
      </p:sp>
      <p:sp>
        <p:nvSpPr>
          <p:cNvPr id="23554" name="AutoShape 2" descr="https://im1-tub-ru.yandex.net/i?id=abea07a2f12b36a6f3f7825d8c37d980&amp;n=33&amp;h=215&amp;w=28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im1-tub-ru.yandex.net/i?id=abea07a2f12b36a6f3f7825d8c37d980&amp;n=33&amp;h=215&amp;w=28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733800"/>
            <a:ext cx="2743200" cy="206837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10000"/>
            <a:ext cx="1270338" cy="12703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14478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dirty="0" smtClean="0"/>
              <a:t>	</a:t>
            </a:r>
            <a:r>
              <a:rPr lang="en-US" sz="2000" dirty="0" err="1" smtClean="0"/>
              <a:t>Dropbox</a:t>
            </a:r>
            <a:r>
              <a:rPr lang="ru-RU" sz="2000" dirty="0" smtClean="0"/>
              <a:t> – облачное хранилище данных, в которое можно загружать файлы как через браузер, так и через клиента, который имеет функцию автоматической синхронизации данных.</a:t>
            </a:r>
          </a:p>
          <a:p>
            <a:pPr lvl="1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7000"/>
                </a:solidFill>
              </a:rPr>
              <a:t>Достоинства:</a:t>
            </a:r>
            <a:endParaRPr lang="en-US" sz="2000" dirty="0">
              <a:solidFill>
                <a:srgbClr val="007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Чрезвычайно прост в работе, практически не требует обучения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Поддерживает любой тип файлов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Позволяет работать с большим количеством  файлов и папок одновременно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Устанавливается на любую ОС</a:t>
            </a:r>
            <a:endParaRPr lang="ru-R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Бесплатно предоставляются 2</a:t>
            </a:r>
            <a:r>
              <a:rPr lang="en-US" sz="2000" dirty="0" smtClean="0"/>
              <a:t>Gb </a:t>
            </a:r>
            <a:r>
              <a:rPr lang="ru-RU" sz="2000" dirty="0" smtClean="0"/>
              <a:t>пространства</a:t>
            </a:r>
          </a:p>
          <a:p>
            <a:pPr lvl="1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Недостатки: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Отсутствует перевод на русский язык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Нельзя синхронизировать папки за пределами каталога </a:t>
            </a:r>
            <a:r>
              <a:rPr lang="en-US" sz="2000" dirty="0" smtClean="0"/>
              <a:t>Dropbox</a:t>
            </a:r>
            <a:endParaRPr lang="ru-RU" sz="2000" dirty="0" smtClean="0"/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62000" y="685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dirty="0" err="1" smtClean="0">
                <a:solidFill>
                  <a:srgbClr val="0053CC"/>
                </a:solidFill>
              </a:rPr>
              <a:t>Dropbox</a:t>
            </a:r>
            <a:endParaRPr lang="ru-RU" sz="3600" dirty="0" smtClean="0">
              <a:solidFill>
                <a:srgbClr val="0053CC"/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2133600" cy="1422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15240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dirty="0" smtClean="0"/>
              <a:t>	</a:t>
            </a:r>
            <a:r>
              <a:rPr lang="en-US" sz="2000" dirty="0" smtClean="0"/>
              <a:t>Google Drive – </a:t>
            </a:r>
            <a:r>
              <a:rPr lang="ru-RU" sz="2000" dirty="0" smtClean="0"/>
              <a:t>сервис от </a:t>
            </a:r>
            <a:r>
              <a:rPr lang="ru-RU" sz="2000" dirty="0" err="1" smtClean="0"/>
              <a:t>гугла</a:t>
            </a:r>
            <a:r>
              <a:rPr lang="ru-RU" sz="2000" dirty="0" smtClean="0"/>
              <a:t>, который позволяет хранить файлы в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веб-пространстве</a:t>
            </a:r>
            <a:r>
              <a:rPr lang="ru-RU" sz="2000" dirty="0" smtClean="0"/>
              <a:t> (облаке) и пользоваться ими совместно с другими пользователями.</a:t>
            </a:r>
          </a:p>
          <a:p>
            <a:pPr lvl="1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7000"/>
                </a:solidFill>
              </a:rPr>
              <a:t>Достоинства: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Возможность совместной работы над документами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15 Гб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Доступ к файлам с мобильных устройств 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«Умный» поиск файлов, который умеет распознавать текст с изображений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Тесная интеграция с </a:t>
            </a:r>
            <a:r>
              <a:rPr lang="ru-RU" sz="2000" dirty="0" err="1" smtClean="0"/>
              <a:t>Google</a:t>
            </a:r>
            <a:r>
              <a:rPr lang="ru-RU" sz="2000" dirty="0" smtClean="0"/>
              <a:t> </a:t>
            </a:r>
            <a:r>
              <a:rPr lang="ru-RU" sz="2000" dirty="0" err="1" smtClean="0"/>
              <a:t>Docs</a:t>
            </a:r>
            <a:r>
              <a:rPr lang="ru-RU" sz="2000" dirty="0" smtClean="0"/>
              <a:t>, позволяющая редактировать файлы </a:t>
            </a:r>
            <a:r>
              <a:rPr lang="ru-RU" sz="2000" dirty="0" err="1" smtClean="0"/>
              <a:t>онлайн</a:t>
            </a:r>
            <a:endParaRPr lang="ru-RU" sz="2000" dirty="0" smtClean="0"/>
          </a:p>
          <a:p>
            <a:pPr lvl="1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Недостатки: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Нет возможности автоматически загружать фотографии с вашего смартфона прямо в сервис</a:t>
            </a: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5800" y="685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dirty="0" smtClean="0">
                <a:solidFill>
                  <a:srgbClr val="0053CC"/>
                </a:solidFill>
              </a:rPr>
              <a:t>Google Drive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r>
              <a:rPr lang="ru-RU" dirty="0" smtClean="0"/>
              <a:t>	</a:t>
            </a:r>
            <a:r>
              <a:rPr lang="en-US" sz="2000" dirty="0" smtClean="0"/>
              <a:t>Mega</a:t>
            </a:r>
            <a:r>
              <a:rPr lang="ru-RU" sz="2000" dirty="0" smtClean="0"/>
              <a:t> – облачное хранилище, которое предлагает своим пользователям бесплатно 50 Гб дискового пространства для хранения данных.</a:t>
            </a:r>
          </a:p>
          <a:p>
            <a:pPr marL="800100" lvl="1" indent="-342900"/>
            <a:r>
              <a:rPr lang="ru-RU" sz="2000" dirty="0" smtClean="0"/>
              <a:t>		</a:t>
            </a:r>
            <a:r>
              <a:rPr lang="ru-RU" sz="2000" dirty="0" smtClean="0">
                <a:solidFill>
                  <a:srgbClr val="007000"/>
                </a:solidFill>
              </a:rPr>
              <a:t>Достоинства: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Бесплатный объем 50 Гб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Можно загружать файлы любого объема, с любым расширением, в любом формате</a:t>
            </a:r>
          </a:p>
          <a:p>
            <a:pPr marL="800100" lvl="1" indent="-342900"/>
            <a:r>
              <a:rPr lang="ru-RU" sz="2000" dirty="0" smtClean="0"/>
              <a:t>		</a:t>
            </a:r>
            <a:r>
              <a:rPr lang="ru-RU" sz="2000" dirty="0" smtClean="0">
                <a:solidFill>
                  <a:srgbClr val="FF0000"/>
                </a:solidFill>
              </a:rPr>
              <a:t>Недостатки: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Ограничения на передачу данных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Высокие цены на облачное место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343400"/>
            <a:ext cx="2804419" cy="1982724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dirty="0" smtClean="0">
                <a:solidFill>
                  <a:srgbClr val="0053CC"/>
                </a:solidFill>
              </a:rPr>
              <a:t>Mega</a:t>
            </a:r>
            <a:endParaRPr lang="ru-RU" sz="3600" dirty="0" smtClean="0">
              <a:solidFill>
                <a:srgbClr val="0053CC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err="1" smtClean="0"/>
              <a:t>Яндекс.Диск</a:t>
            </a:r>
            <a:r>
              <a:rPr lang="ru-RU" sz="2000" dirty="0" smtClean="0"/>
              <a:t> – это сервис, который позволяет хранить файлы на серверах </a:t>
            </a:r>
            <a:r>
              <a:rPr lang="ru-RU" sz="2000" dirty="0" err="1" smtClean="0"/>
              <a:t>Яндекса</a:t>
            </a:r>
            <a:r>
              <a:rPr lang="ru-RU" sz="2000" dirty="0" smtClean="0"/>
              <a:t>. Можно работать с файлами диска на любом устройстве, подключенном к интернету.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7000"/>
                </a:solidFill>
              </a:rPr>
              <a:t>Достоинства: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Удобно хранить, скачивать, передавать нужные файлы.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10 Гб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Доступен не только на компьютере, но и на телефоне и планшете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Недостатки: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Скорость обмена данных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Две копии одних и тех же файлов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032185"/>
            <a:ext cx="3124200" cy="9417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3400" y="762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0053CC"/>
                </a:solidFill>
              </a:rPr>
              <a:t>Яндекс</a:t>
            </a:r>
            <a:r>
              <a:rPr lang="ru-RU" sz="3600" dirty="0" smtClean="0">
                <a:solidFill>
                  <a:srgbClr val="0053CC"/>
                </a:solidFill>
              </a:rPr>
              <a:t>. Диск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en-US" sz="2000" dirty="0" smtClean="0"/>
              <a:t>Mail.ru</a:t>
            </a:r>
            <a:r>
              <a:rPr lang="ru-RU" sz="2000" dirty="0" smtClean="0"/>
              <a:t> – персональное надежное хранилище в интернете. Все нужные файлы всегда под рукой, доступны в любой точке мира с любого устройства. С помощью облака происходит экономия места на жестком диске компьютера или в памяти смартфона.</a:t>
            </a:r>
          </a:p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7000"/>
                </a:solidFill>
              </a:rPr>
              <a:t>Достоинства: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100 Гб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Высокая скорость загрузки и скачивания файлов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Легко отправить файлы или поделиться в социальной сети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Проверка файлов на вирусы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Безопасность вашего устройства</a:t>
            </a:r>
          </a:p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Недостатки: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Сложности в создании библиотеки файлов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Web-</a:t>
            </a:r>
            <a:r>
              <a:rPr lang="ru-RU" sz="2000" dirty="0" smtClean="0"/>
              <a:t>интерфейс недостаточно функционален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 проигрывает видео и аудио, а только предлагает скачать файл	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14800"/>
            <a:ext cx="2857500" cy="508000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9600" y="685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3CC"/>
                </a:solidFill>
              </a:rPr>
              <a:t>Mail.ru</a:t>
            </a:r>
            <a:r>
              <a:rPr lang="ru-RU" sz="3600" dirty="0" smtClean="0">
                <a:solidFill>
                  <a:srgbClr val="0053CC"/>
                </a:solidFill>
              </a:rPr>
              <a:t>.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148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en-US" dirty="0" smtClean="0"/>
              <a:t>IT-</a:t>
            </a:r>
            <a:r>
              <a:rPr lang="ru-RU" dirty="0" smtClean="0"/>
              <a:t>компании обеспечивают достаточно высокий уровень защиты данных. Перед тем как отправить загружаемые данные в облако, информация шифруется на отправляемом устройстве (компьютере) и остается зашифрованной до места назначения. В последнее время </a:t>
            </a:r>
            <a:r>
              <a:rPr lang="en-US" dirty="0" smtClean="0"/>
              <a:t>Google, Mail.ru </a:t>
            </a:r>
            <a:r>
              <a:rPr lang="ru-RU" dirty="0" smtClean="0"/>
              <a:t>и другие крупные </a:t>
            </a:r>
            <a:r>
              <a:rPr lang="en-US" dirty="0" smtClean="0"/>
              <a:t>IT-</a:t>
            </a:r>
            <a:r>
              <a:rPr lang="ru-RU" dirty="0" smtClean="0"/>
              <a:t>компании успешно предоставляют услуги по хранению информации в облачных серверах.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Безопасно ли хранить данные в облаке?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4389748"/>
              </p:ext>
            </p:extLst>
          </p:nvPr>
        </p:nvGraphicFramePr>
        <p:xfrm>
          <a:off x="2590800" y="1854200"/>
          <a:ext cx="41148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dirty="0" smtClean="0"/>
              <a:t>Пользование облаком освобождает нас от носителей информации, компьютера, ноутбука и т.д.  Иметь доступ к хранимой информации в любом месте и в любое время.  Так же если произойдет сбой в ОС, то все данные будут в облаке и никуда не пропадут.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685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Удобно ли пользоваться облаком?</a:t>
            </a:r>
            <a:endParaRPr lang="ru-RU" sz="3600" dirty="0">
              <a:solidFill>
                <a:srgbClr val="0053CC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679188"/>
              </p:ext>
            </p:extLst>
          </p:nvPr>
        </p:nvGraphicFramePr>
        <p:xfrm>
          <a:off x="2057400" y="1905000"/>
          <a:ext cx="5257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800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Использовать облако можно по разному, например хранить свою информацию, фотографии, а также выполнять работу с сотрудниками из других городов и т.д.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685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sz="3600" dirty="0" smtClean="0">
                <a:solidFill>
                  <a:srgbClr val="0053CC"/>
                </a:solidFill>
              </a:rPr>
              <a:t>Для чего </a:t>
            </a:r>
            <a:r>
              <a:rPr lang="ru-RU" sz="3600" dirty="0" smtClean="0">
                <a:solidFill>
                  <a:srgbClr val="0053CC"/>
                </a:solidFill>
              </a:rPr>
              <a:t>используют </a:t>
            </a:r>
            <a:r>
              <a:rPr lang="ru-RU" sz="3600" dirty="0" smtClean="0">
                <a:solidFill>
                  <a:srgbClr val="0053CC"/>
                </a:solidFill>
              </a:rPr>
              <a:t>облако?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94882586"/>
              </p:ext>
            </p:extLst>
          </p:nvPr>
        </p:nvGraphicFramePr>
        <p:xfrm>
          <a:off x="1219200" y="1524000"/>
          <a:ext cx="6553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Как показывает опрос, большинство не сталкивались с хищением информации, а значит облако дает безопасность информации, файлов, документов и других данных. Так же есть некоторые, которые сталкивались с хищением своей же информации. Таким образом, нужно выбирать то облако , которое предоставляет  более высокий уровень защиты данных, а так же устанавливать более сложные пароли.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53CC"/>
                </a:solidFill>
              </a:rPr>
              <a:t>Сталкивались ли вы  с хищением информации в облаке?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91956909"/>
              </p:ext>
            </p:extLst>
          </p:nvPr>
        </p:nvGraphicFramePr>
        <p:xfrm>
          <a:off x="1676400" y="1981200"/>
          <a:ext cx="5943600" cy="210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876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Бывает что флэш-карта теряется, и даже ломается, или естественным образом выходит из строя. Облако хранит безопасно информацию, которая доступна везде, где есть доступ в интернет.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Теряли ли вы информацию</a:t>
            </a:r>
            <a:br>
              <a:rPr lang="ru-RU" sz="3600" dirty="0" smtClean="0">
                <a:solidFill>
                  <a:srgbClr val="0053CC"/>
                </a:solidFill>
              </a:rPr>
            </a:br>
            <a:r>
              <a:rPr lang="ru-RU" sz="3600" dirty="0" smtClean="0">
                <a:solidFill>
                  <a:srgbClr val="0053CC"/>
                </a:solidFill>
              </a:rPr>
              <a:t> с </a:t>
            </a:r>
            <a:r>
              <a:rPr lang="ru-RU" sz="3600" dirty="0" err="1" smtClean="0">
                <a:solidFill>
                  <a:srgbClr val="0053CC"/>
                </a:solidFill>
              </a:rPr>
              <a:t>флэш-карты</a:t>
            </a:r>
            <a:r>
              <a:rPr lang="ru-RU" sz="3600" dirty="0" smtClean="0">
                <a:solidFill>
                  <a:srgbClr val="0053CC"/>
                </a:solidFill>
              </a:rPr>
              <a:t>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7496132"/>
              </p:ext>
            </p:extLst>
          </p:nvPr>
        </p:nvGraphicFramePr>
        <p:xfrm>
          <a:off x="1752600" y="1676400"/>
          <a:ext cx="6019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План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2" action="ppaction://hlinksldjump"/>
              </a:rPr>
              <a:t>Введение………………………………………3</a:t>
            </a:r>
            <a:endParaRPr lang="ru-RU" dirty="0" smtClean="0">
              <a:hlinkClick r:id="rId3" action="ppaction://hlinksldjump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4" action="ppaction://hlinksldjump"/>
              </a:rPr>
              <a:t>Облачное хранилище…………………..6</a:t>
            </a:r>
            <a:endParaRPr lang="ru-RU" dirty="0" smtClean="0">
              <a:hlinkClick r:id="rId5" action="ppaction://hlinksldjump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6" action="ppaction://hlinksldjump"/>
              </a:rPr>
              <a:t>Облачные хранилища…………………………10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7" action="ppaction://hlinksldjump"/>
              </a:rPr>
              <a:t>Безопасность хранения данных…..16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8" action="ppaction://hlinksldjump"/>
              </a:rPr>
              <a:t>Пользование облачным хранилищем…..17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9" action="ppaction://hlinksldjump"/>
              </a:rPr>
              <a:t>Использование облачных хранилищ…18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10" action="ppaction://hlinksldjump"/>
              </a:rPr>
              <a:t>Хищение информации…………………19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11" action="ppaction://hlinksldjump"/>
              </a:rPr>
              <a:t>Потеря информации…………………......20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12" action="ppaction://hlinksldjump"/>
              </a:rPr>
              <a:t>Заключение………………………………………21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hlinkClick r:id="rId13" action="ppaction://hlinksldjump"/>
              </a:rPr>
              <a:t>Список литературы…………………………………22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447800"/>
            <a:ext cx="2909700" cy="2624435"/>
          </a:xfrm>
          <a:prstGeom prst="rect">
            <a:avLst/>
          </a:prstGeom>
        </p:spPr>
      </p:pic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14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Заключение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764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Можно сделать вывод, что облачные хранилища данных очень нужны в наше время. Они представляют своеобразный </a:t>
            </a:r>
            <a:r>
              <a:rPr lang="ru-RU" dirty="0" err="1" smtClean="0"/>
              <a:t>онлайн-сервис</a:t>
            </a:r>
            <a:r>
              <a:rPr lang="ru-RU" dirty="0" smtClean="0"/>
              <a:t>, предоставляющий возможность хранить файлы на удаленном сервере. Облачных хранилищ много, и выбор одного из них обусловлен исключительно личными предпочтениями.  Использовать облачные хранилища данных очень удобно, так как мы имеем доступ к необходимой нам информации в любое время и с любой точки, где бы мы не находились.</a:t>
            </a:r>
          </a:p>
          <a:p>
            <a:r>
              <a:rPr lang="ru-RU" dirty="0" smtClean="0"/>
              <a:t>	Облачные хранилища данных обеспечивают сохранность информации, предотвращая ее потерю.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atelier-mobile-warm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580568"/>
            <a:ext cx="2514600" cy="13279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err="1" smtClean="0"/>
              <a:t>Бешенков</a:t>
            </a:r>
            <a:r>
              <a:rPr lang="ru-RU" dirty="0" smtClean="0"/>
              <a:t> С. А., Ракитина Е. А., Матвеева Н. В., </a:t>
            </a:r>
            <a:r>
              <a:rPr lang="ru-RU" dirty="0" err="1" smtClean="0"/>
              <a:t>Милохина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Л. В.  Непрерывный курс информатики. БИНОМ 2008г. </a:t>
            </a:r>
          </a:p>
          <a:p>
            <a:pPr lvl="0">
              <a:buFont typeface="Arial" pitchFamily="34" charset="0"/>
              <a:buChar char="•"/>
            </a:pPr>
            <a:r>
              <a:rPr lang="ru-RU" u="sng" dirty="0" smtClean="0">
                <a:hlinkClick r:id="rId2"/>
              </a:rPr>
              <a:t>https://ru.wikipedia.org/wiki/Облачное_хранилище_данных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u="sng" dirty="0" smtClean="0">
                <a:hlinkClick r:id="rId3"/>
              </a:rPr>
              <a:t>http://bibliofond.ru/view.aspx?id=722756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u="sng" dirty="0" smtClean="0">
                <a:hlinkClick r:id="rId4"/>
              </a:rPr>
              <a:t>https://docs.google.com/presentation/d/1DFDFT3UzHNf5n7NNYz6nVkXN3Wu0Ml_zWb1B1qI1uQ4/embed?hl=ru&amp;size=s&amp;slide=id.p13</a:t>
            </a:r>
            <a:endParaRPr lang="ru-RU" u="sng" dirty="0" smtClean="0"/>
          </a:p>
          <a:p>
            <a:pPr lvl="0">
              <a:buFont typeface="Arial" pitchFamily="34" charset="0"/>
              <a:buChar char="•"/>
            </a:pPr>
            <a:r>
              <a:rPr lang="en-US" u="sng" dirty="0" smtClean="0"/>
              <a:t>https://yandex.ru/images/search?text=%D0%BE%D0%B1%D0%BB%D0%B0%D1%87%D0%BD%D0%BE%D0%B5%20%D1%85%D1%80%D0%B0%D0%BD%D0%B8%D0%BB%D0%B8%D1%89%D0%B5%20%D0%B4%D0%B0%D0%BD%D0%BD%D1%8B%D1%85%20%D0%BA%D0%B0%D1%80%D1%82%D0%B8%D0%BD%D0%BA%D0%B8&amp;stype=image&amp;lr=11230&amp;noreask=1</a:t>
            </a:r>
            <a:r>
              <a:rPr lang="en-US" u="sng" dirty="0" smtClean="0">
                <a:hlinkClick r:id="rId5" action="ppaction://hlinkfile"/>
              </a:rPr>
              <a:t>&amp;source=wiz</a:t>
            </a:r>
            <a:endParaRPr lang="ru-RU" u="sng" dirty="0" smtClean="0"/>
          </a:p>
          <a:p>
            <a:pPr lvl="0">
              <a:buFont typeface="Arial" pitchFamily="34" charset="0"/>
              <a:buChar char="•"/>
            </a:pPr>
            <a:r>
              <a:rPr lang="en-US" u="sng" dirty="0" smtClean="0">
                <a:hlinkClick r:id="rId6"/>
              </a:rPr>
              <a:t>http://www.topobzor.com/obzor-10-oblachnyx-xranilishh-dannyx/.html</a:t>
            </a:r>
            <a:endParaRPr lang="ru-RU" u="sng" dirty="0" smtClean="0"/>
          </a:p>
          <a:p>
            <a:pPr lvl="0">
              <a:buFont typeface="Arial" pitchFamily="34" charset="0"/>
              <a:buChar char="•"/>
            </a:pPr>
            <a:r>
              <a:rPr lang="en-US" u="sng" dirty="0" smtClean="0"/>
              <a:t>http://knowledge.allbest.ru/programming/3c0a65635a3ad69b5c43a88521216c37_0.html</a:t>
            </a:r>
            <a:endParaRPr lang="ru-RU" u="sng" dirty="0" smtClean="0"/>
          </a:p>
          <a:p>
            <a:pPr lvl="0">
              <a:buFont typeface="Arial" pitchFamily="34" charset="0"/>
              <a:buChar char="•"/>
            </a:pPr>
            <a:endParaRPr lang="ru-RU" u="sng" dirty="0" smtClean="0"/>
          </a:p>
        </p:txBody>
      </p:sp>
      <p:sp>
        <p:nvSpPr>
          <p:cNvPr id="7" name="Управляющая кнопка: назад 6">
            <a:hlinkClick r:id="rId7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5800" y="838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Список литературы:</a:t>
            </a:r>
            <a:endParaRPr lang="ru-RU" sz="3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1143000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programmer_creattica_full-859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895600"/>
            <a:ext cx="2286000" cy="27251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219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A206A"/>
                </a:solidFill>
              </a:rPr>
              <a:t>Актуальность</a:t>
            </a:r>
          </a:p>
          <a:p>
            <a:r>
              <a:rPr lang="ru-RU" sz="2000" dirty="0" smtClean="0"/>
              <a:t>Предоставляют своим пользователям большие возможности по взаимодействию со своими данными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438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A206A"/>
                </a:solidFill>
              </a:rPr>
              <a:t>Проблема</a:t>
            </a:r>
          </a:p>
          <a:p>
            <a:r>
              <a:rPr lang="ru-RU" sz="2000" dirty="0" smtClean="0"/>
              <a:t>Бывают случаи потери информации со съемного носителя или жесткого диска, которые восстановить  потом невозможно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886200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A206A"/>
                </a:solidFill>
              </a:rPr>
              <a:t>Объект исследования</a:t>
            </a:r>
          </a:p>
          <a:p>
            <a:r>
              <a:rPr lang="ru-RU" sz="2000" dirty="0" smtClean="0"/>
              <a:t>Облачные хранилища данных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800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4A206A"/>
                </a:solidFill>
              </a:rPr>
              <a:t>Цель</a:t>
            </a:r>
          </a:p>
          <a:p>
            <a:r>
              <a:rPr lang="ru-RU" sz="2000" dirty="0" smtClean="0"/>
              <a:t>Исследовать положительные и отрицательные моменты в использовании облачных хранилищ данных</a:t>
            </a:r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6096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6934200" y="5781675"/>
            <a:ext cx="1295400" cy="381000"/>
          </a:xfrm>
          <a:prstGeom prst="rightArrow">
            <a:avLst/>
          </a:prstGeom>
          <a:solidFill>
            <a:srgbClr val="FF9D3B"/>
          </a:solidFill>
          <a:ln>
            <a:solidFill>
              <a:srgbClr val="8A4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53CC"/>
                </a:solidFill>
              </a:rPr>
              <a:t>продолжение</a:t>
            </a:r>
            <a:endParaRPr lang="ru-RU" sz="1200" dirty="0">
              <a:solidFill>
                <a:srgbClr val="005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53CC"/>
                </a:solidFill>
              </a:rPr>
              <a:t>Введение</a:t>
            </a:r>
            <a:endParaRPr lang="ru-RU" sz="3600" dirty="0">
              <a:solidFill>
                <a:srgbClr val="0053CC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5" y="3086100"/>
            <a:ext cx="3851263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6764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en-US" dirty="0" smtClean="0"/>
              <a:t>IT-</a:t>
            </a:r>
            <a:r>
              <a:rPr lang="ru-RU" dirty="0" smtClean="0"/>
              <a:t> технологии появились в нашей жизни не так </a:t>
            </a:r>
            <a:r>
              <a:rPr lang="ru-RU" dirty="0" err="1" smtClean="0"/>
              <a:t>давно.Но</a:t>
            </a:r>
            <a:r>
              <a:rPr lang="ru-RU" dirty="0" smtClean="0"/>
              <a:t> ведь техника не может работать вечно. Бывают такие ситуации, когда она дает сбой.</a:t>
            </a:r>
          </a:p>
          <a:p>
            <a:r>
              <a:rPr lang="ru-RU" dirty="0" smtClean="0"/>
              <a:t>Можно легко представить, когда на компьютере «слетает» операционная система, и не все файлы возможно восстановить и мы не всегда готовы потерять столь нужные нам документы.</a:t>
            </a:r>
            <a:endParaRPr lang="ru-RU" dirty="0"/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3581400" y="4419600"/>
            <a:ext cx="1295400" cy="381000"/>
          </a:xfrm>
          <a:prstGeom prst="rightArrow">
            <a:avLst/>
          </a:prstGeom>
          <a:solidFill>
            <a:srgbClr val="FF9D3B"/>
          </a:solidFill>
          <a:ln>
            <a:solidFill>
              <a:srgbClr val="8A4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53CC"/>
                </a:solidFill>
                <a:hlinkClick r:id="" action="ppaction://hlinkshowjump?jump=nextslide"/>
              </a:rPr>
              <a:t>продолжение</a:t>
            </a:r>
            <a:endParaRPr lang="ru-RU" sz="1200" dirty="0">
              <a:solidFill>
                <a:srgbClr val="0053CC"/>
              </a:solidFill>
            </a:endParaRP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7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Не </a:t>
            </a:r>
            <a:r>
              <a:rPr lang="ru-RU" dirty="0"/>
              <a:t>всегда удобно носить с собой </a:t>
            </a:r>
            <a:r>
              <a:rPr lang="ru-RU" dirty="0" smtClean="0"/>
              <a:t>флэш-карту, ноутбук </a:t>
            </a:r>
            <a:r>
              <a:rPr lang="ru-RU" dirty="0"/>
              <a:t>или планшетный </a:t>
            </a:r>
            <a:r>
              <a:rPr lang="ru-RU" dirty="0" smtClean="0"/>
              <a:t>компьютер. Не </a:t>
            </a:r>
            <a:r>
              <a:rPr lang="ru-RU" dirty="0"/>
              <a:t>всегда хватает памяти жесткого диска </a:t>
            </a:r>
            <a:r>
              <a:rPr lang="ru-RU" dirty="0" smtClean="0"/>
              <a:t>на компьютере</a:t>
            </a:r>
            <a:r>
              <a:rPr lang="ru-RU" dirty="0"/>
              <a:t>, а файл необходимо </a:t>
            </a:r>
            <a:r>
              <a:rPr lang="ru-RU" dirty="0" smtClean="0"/>
              <a:t>сохранить. </a:t>
            </a:r>
            <a:r>
              <a:rPr lang="ru-RU" dirty="0"/>
              <a:t>И </a:t>
            </a:r>
            <a:r>
              <a:rPr lang="ru-RU" dirty="0" smtClean="0"/>
              <a:t>возникает вопрос</a:t>
            </a:r>
            <a:r>
              <a:rPr lang="ru-RU" dirty="0"/>
              <a:t>: «Что же </a:t>
            </a:r>
            <a:r>
              <a:rPr lang="ru-RU" dirty="0" smtClean="0"/>
              <a:t>делать?» </a:t>
            </a:r>
            <a:r>
              <a:rPr lang="ru-RU" dirty="0"/>
              <a:t>Но у некоторых людей нет </a:t>
            </a:r>
            <a:r>
              <a:rPr lang="ru-RU" dirty="0" smtClean="0"/>
              <a:t>лишнего места </a:t>
            </a:r>
            <a:r>
              <a:rPr lang="ru-RU" dirty="0"/>
              <a:t>на </a:t>
            </a:r>
            <a:r>
              <a:rPr lang="ru-RU" dirty="0" smtClean="0"/>
              <a:t>накопителе. И </a:t>
            </a:r>
            <a:r>
              <a:rPr lang="ru-RU" dirty="0"/>
              <a:t>вот на помощь нам приходят «Облачные хранилища данных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5" y="2514600"/>
            <a:ext cx="4572000" cy="3269411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954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	Облачное </a:t>
            </a:r>
            <a:r>
              <a:rPr lang="ru-RU" dirty="0"/>
              <a:t>хранилище данных (англ. </a:t>
            </a:r>
            <a:r>
              <a:rPr lang="ru-RU" dirty="0" err="1" smtClean="0"/>
              <a:t>cloud</a:t>
            </a:r>
            <a:r>
              <a:rPr lang="ru-RU" dirty="0" smtClean="0"/>
              <a:t> </a:t>
            </a:r>
            <a:r>
              <a:rPr lang="ru-RU" dirty="0" err="1" smtClean="0"/>
              <a:t>storage</a:t>
            </a:r>
            <a:r>
              <a:rPr lang="ru-RU" dirty="0" smtClean="0"/>
              <a:t>) </a:t>
            </a:r>
            <a:r>
              <a:rPr lang="ru-RU" dirty="0"/>
              <a:t>— модель онлайн-хранилища, в котором данные хранятся на многочисленных распределённых в сети серверах, предоставляемых в пользование клиентам, в основном, третьей стороной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	Облачных </a:t>
            </a:r>
            <a:r>
              <a:rPr lang="ru-RU" dirty="0"/>
              <a:t>хранилищ довольно много, и все они предоставляют различные возможности. Они бывают: платные и бесплатные, рассчитаны на большой </a:t>
            </a:r>
            <a:r>
              <a:rPr lang="ru-RU" dirty="0" smtClean="0"/>
              <a:t>и малый объем информации, </a:t>
            </a:r>
            <a:r>
              <a:rPr lang="ru-RU" dirty="0"/>
              <a:t>поддержку разных операционных систем и т.д. Единственное, в чем сходны между собой, - в способе </a:t>
            </a:r>
            <a:r>
              <a:rPr lang="ru-RU" dirty="0" smtClean="0"/>
              <a:t>обработке информации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Новый Уренгой 2016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343400"/>
            <a:ext cx="5900738" cy="1716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Облачное хранилище данных</a:t>
            </a:r>
            <a:endParaRPr lang="ru-RU" sz="3600" dirty="0">
              <a:solidFill>
                <a:srgbClr val="0053CC"/>
              </a:solidFill>
            </a:endParaRP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62000" y="4800600"/>
            <a:ext cx="1295400" cy="381000"/>
          </a:xfrm>
          <a:prstGeom prst="rightArrow">
            <a:avLst/>
          </a:prstGeom>
          <a:solidFill>
            <a:srgbClr val="FF9D3B"/>
          </a:solidFill>
          <a:ln>
            <a:solidFill>
              <a:srgbClr val="8A4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53CC"/>
                </a:solidFill>
              </a:rPr>
              <a:t>продолжение</a:t>
            </a:r>
            <a:endParaRPr lang="ru-RU" sz="1200" dirty="0">
              <a:solidFill>
                <a:srgbClr val="0053CC"/>
              </a:solidFill>
            </a:endParaRPr>
          </a:p>
        </p:txBody>
      </p:sp>
      <p:sp>
        <p:nvSpPr>
          <p:cNvPr id="10" name="Управляющая кнопка: назад 9">
            <a:hlinkClick r:id="rId4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dirty="0" smtClean="0"/>
              <a:t>	</a:t>
            </a:r>
            <a:r>
              <a:rPr lang="ru-RU" dirty="0" smtClean="0">
                <a:solidFill>
                  <a:srgbClr val="007000"/>
                </a:solidFill>
              </a:rPr>
              <a:t>Преимущества</a:t>
            </a:r>
            <a:r>
              <a:rPr lang="ru-RU" dirty="0">
                <a:solidFill>
                  <a:srgbClr val="00700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Имеется </a:t>
            </a:r>
            <a:r>
              <a:rPr lang="ru-RU" dirty="0"/>
              <a:t>доступ к своим данным везде, где есть доступ в интернет.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Многие </a:t>
            </a:r>
            <a:r>
              <a:rPr lang="ru-RU" dirty="0"/>
              <a:t>сервисы предоставляют определенный объем </a:t>
            </a:r>
            <a:r>
              <a:rPr lang="ru-RU" dirty="0" smtClean="0"/>
              <a:t>памяти бесплатно.</a:t>
            </a:r>
            <a:endParaRPr lang="ru-RU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Хорошая </a:t>
            </a:r>
            <a:r>
              <a:rPr lang="ru-RU" dirty="0"/>
              <a:t>защита данных.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Экономия </a:t>
            </a:r>
            <a:r>
              <a:rPr lang="ru-RU" dirty="0"/>
              <a:t>места на жестком диске, что увеличивает скорость считывания информации с жесткого диска.</a:t>
            </a:r>
          </a:p>
          <a:p>
            <a:pPr lvl="1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Недостатки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Возникает </a:t>
            </a:r>
            <a:r>
              <a:rPr lang="ru-RU" dirty="0"/>
              <a:t>возможность хищения информации при передаче данных.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зависимости от услуг провайдера тоже может произойти утечка данных.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29000"/>
            <a:ext cx="4126992" cy="2748641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6781800" y="4991100"/>
            <a:ext cx="1295400" cy="381000"/>
          </a:xfrm>
          <a:prstGeom prst="rightArrow">
            <a:avLst/>
          </a:prstGeom>
          <a:solidFill>
            <a:srgbClr val="FF9D3B"/>
          </a:solidFill>
          <a:ln>
            <a:solidFill>
              <a:srgbClr val="8A4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53CC"/>
                </a:solidFill>
                <a:hlinkClick r:id="" action="ppaction://hlinkshowjump?jump=nextslide"/>
              </a:rPr>
              <a:t>продолжение</a:t>
            </a:r>
            <a:endParaRPr lang="ru-RU" sz="1200" dirty="0">
              <a:solidFill>
                <a:srgbClr val="005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5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92158435"/>
              </p:ext>
            </p:extLst>
          </p:nvPr>
        </p:nvGraphicFramePr>
        <p:xfrm>
          <a:off x="1828800" y="2971800"/>
          <a:ext cx="5638800" cy="287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858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Количество учащихся, которые знают и используют облачное хранилище данных</a:t>
            </a:r>
          </a:p>
          <a:p>
            <a:pPr algn="ctr"/>
            <a:endParaRPr lang="ru-RU" sz="3600" dirty="0">
              <a:solidFill>
                <a:srgbClr val="0053CC"/>
              </a:solidFill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</a:p>
          <a:p>
            <a:endParaRPr lang="ru-RU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2" action="ppaction://hlinksldjump"/>
              </a:rPr>
              <a:t>Dropbox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3" action="ppaction://hlinksldjump"/>
              </a:rPr>
              <a:t>Google Drive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4" action="ppaction://hlinksldjump"/>
              </a:rPr>
              <a:t>Mega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hlinkClick r:id="rId5" action="ppaction://hlinksldjump"/>
              </a:rPr>
              <a:t>Яндекс. Диск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6" action="ppaction://hlinksldjump"/>
              </a:rPr>
              <a:t>Mail.ru</a:t>
            </a:r>
            <a:r>
              <a:rPr lang="ru-RU" dirty="0">
                <a:hlinkClick r:id="rId6" action="ppaction://hlinksldjump"/>
              </a:rPr>
              <a:t>.</a:t>
            </a:r>
            <a:r>
              <a:rPr lang="ru-RU" dirty="0" smtClean="0">
                <a:hlinkClick r:id="rId6" action="ppaction://hlinksldjump"/>
              </a:rPr>
              <a:t>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133600"/>
            <a:ext cx="1803738" cy="18037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2832230" cy="18887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57600"/>
            <a:ext cx="2804419" cy="19827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419600"/>
            <a:ext cx="2832239" cy="8537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131" y="5533136"/>
            <a:ext cx="2857500" cy="50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685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53CC"/>
                </a:solidFill>
              </a:rPr>
              <a:t>Рассмотрим несколько облачных хранилищ:</a:t>
            </a:r>
            <a:endParaRPr lang="ru-RU" sz="3600" dirty="0">
              <a:solidFill>
                <a:srgbClr val="0053CC"/>
              </a:solidFill>
            </a:endParaRPr>
          </a:p>
        </p:txBody>
      </p:sp>
      <p:sp>
        <p:nvSpPr>
          <p:cNvPr id="14" name="Управляющая кнопка: назад 13">
            <a:hlinkClick r:id="rId12" action="ppaction://hlinksldjump" highlightClick="1"/>
          </p:cNvPr>
          <p:cNvSpPr/>
          <p:nvPr/>
        </p:nvSpPr>
        <p:spPr>
          <a:xfrm>
            <a:off x="457200" y="6019800"/>
            <a:ext cx="685800" cy="304800"/>
          </a:xfrm>
          <a:prstGeom prst="actionButtonBackPrevious">
            <a:avLst/>
          </a:prstGeom>
          <a:solidFill>
            <a:srgbClr val="FF9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5600" y="5943600"/>
            <a:ext cx="2895600" cy="365125"/>
          </a:xfrm>
        </p:spPr>
        <p:txBody>
          <a:bodyPr/>
          <a:lstStyle/>
          <a:p>
            <a:r>
              <a:rPr lang="ru-RU" dirty="0" smtClean="0"/>
              <a:t>Тимофеев Григорий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86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255</Words>
  <Application>Microsoft Office PowerPoint</Application>
  <PresentationFormat>Экран (4:3)</PresentationFormat>
  <Paragraphs>157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Государственное бюджетное профессиональное образовательное учреждение Ямало-Ненецкого автономного округа  "Новоуренгойский многопрофильный колледж"</vt:lpstr>
      <vt:lpstr>План</vt:lpstr>
      <vt:lpstr>Презентация PowerPoint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Григорий</cp:lastModifiedBy>
  <cp:revision>77</cp:revision>
  <dcterms:created xsi:type="dcterms:W3CDTF">2016-02-26T04:51:16Z</dcterms:created>
  <dcterms:modified xsi:type="dcterms:W3CDTF">2016-10-02T06:28:52Z</dcterms:modified>
</cp:coreProperties>
</file>