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65" r:id="rId4"/>
    <p:sldId id="258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6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7" d="100"/>
          <a:sy n="67" d="100"/>
        </p:scale>
        <p:origin x="70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98E85C-5C0E-409F-A970-E9DCECF580CB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CC40A1-FC0D-4410-9784-E3F1B17FD844}">
      <dgm:prSet phldrT="[Текст]"/>
      <dgm:spPr/>
      <dgm:t>
        <a:bodyPr/>
        <a:lstStyle/>
        <a:p>
          <a:r>
            <a:rPr lang="kk-KZ" b="1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EA30D6C6-8578-40EB-8870-9D2649BC7C54}" type="parTrans" cxnId="{82291D84-498B-47DF-91AB-A9BE9B11941F}">
      <dgm:prSet/>
      <dgm:spPr/>
      <dgm:t>
        <a:bodyPr/>
        <a:lstStyle/>
        <a:p>
          <a:endParaRPr lang="ru-RU"/>
        </a:p>
      </dgm:t>
    </dgm:pt>
    <dgm:pt modelId="{7BDC6E4D-4CFA-41A0-934F-9BCEB95AC8F0}" type="sibTrans" cxnId="{82291D84-498B-47DF-91AB-A9BE9B11941F}">
      <dgm:prSet/>
      <dgm:spPr/>
      <dgm:t>
        <a:bodyPr/>
        <a:lstStyle/>
        <a:p>
          <a:endParaRPr lang="ru-RU"/>
        </a:p>
      </dgm:t>
    </dgm:pt>
    <dgm:pt modelId="{2CC4AACA-6CD5-42D6-8DF4-08242608B367}">
      <dgm:prSet phldrT="[Текст]" custT="1"/>
      <dgm:spPr/>
      <dgm:t>
        <a:bodyPr/>
        <a:lstStyle/>
        <a:p>
          <a:r>
            <a:rPr lang="ru-RU" sz="2800" b="0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Частные </a:t>
          </a:r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2800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private</a:t>
          </a:r>
          <a:r>
            <a: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cloud</a:t>
          </a:r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)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 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E657DFAD-5355-4067-83B9-065D0EF9377E}" type="parTrans" cxnId="{6C183614-7CFE-429C-B4AB-FEA7C651E151}">
      <dgm:prSet/>
      <dgm:spPr/>
      <dgm:t>
        <a:bodyPr/>
        <a:lstStyle/>
        <a:p>
          <a:endParaRPr lang="ru-RU"/>
        </a:p>
      </dgm:t>
    </dgm:pt>
    <dgm:pt modelId="{364BB60A-FEC0-40C9-87A0-FB5D19C18217}" type="sibTrans" cxnId="{6C183614-7CFE-429C-B4AB-FEA7C651E151}">
      <dgm:prSet/>
      <dgm:spPr/>
      <dgm:t>
        <a:bodyPr/>
        <a:lstStyle/>
        <a:p>
          <a:endParaRPr lang="ru-RU"/>
        </a:p>
      </dgm:t>
    </dgm:pt>
    <dgm:pt modelId="{52AC118C-18FC-4D4D-B92B-81B720D12767}">
      <dgm:prSet phldrT="[Текст]"/>
      <dgm:spPr/>
      <dgm:t>
        <a:bodyPr/>
        <a:lstStyle/>
        <a:p>
          <a:r>
            <a:rPr lang="kk-KZ" b="1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7884A163-8D79-4CD6-8C37-63F6E57AB0B8}" type="parTrans" cxnId="{7D3B6A17-8210-4729-9D1C-46173EEED25A}">
      <dgm:prSet/>
      <dgm:spPr/>
      <dgm:t>
        <a:bodyPr/>
        <a:lstStyle/>
        <a:p>
          <a:endParaRPr lang="ru-RU"/>
        </a:p>
      </dgm:t>
    </dgm:pt>
    <dgm:pt modelId="{9FF35B6C-433C-4F8A-B910-6BF46083B7EB}" type="sibTrans" cxnId="{7D3B6A17-8210-4729-9D1C-46173EEED25A}">
      <dgm:prSet/>
      <dgm:spPr/>
      <dgm:t>
        <a:bodyPr/>
        <a:lstStyle/>
        <a:p>
          <a:endParaRPr lang="ru-RU"/>
        </a:p>
      </dgm:t>
    </dgm:pt>
    <dgm:pt modelId="{8703570F-066C-4353-8AF7-903C1B178009}">
      <dgm:prSet phldrT="[Текст]" custT="1"/>
      <dgm:spPr/>
      <dgm:t>
        <a:bodyPr/>
        <a:lstStyle/>
        <a:p>
          <a:r>
            <a:rPr lang="ru-RU" sz="2800" b="0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Публичные </a:t>
          </a:r>
          <a:r>
            <a: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ru-RU" sz="2800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public</a:t>
          </a:r>
          <a:r>
            <a: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cloud</a:t>
          </a:r>
          <a:r>
            <a: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28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D930725-52D2-487F-8FAC-3610F23555EF}" type="parTrans" cxnId="{596E397F-2EB3-4D9A-BB54-C11E3D460A0B}">
      <dgm:prSet/>
      <dgm:spPr/>
      <dgm:t>
        <a:bodyPr/>
        <a:lstStyle/>
        <a:p>
          <a:endParaRPr lang="ru-RU"/>
        </a:p>
      </dgm:t>
    </dgm:pt>
    <dgm:pt modelId="{A04079FB-1CC9-456C-A065-063E166D94B7}" type="sibTrans" cxnId="{596E397F-2EB3-4D9A-BB54-C11E3D460A0B}">
      <dgm:prSet/>
      <dgm:spPr/>
      <dgm:t>
        <a:bodyPr/>
        <a:lstStyle/>
        <a:p>
          <a:endParaRPr lang="ru-RU"/>
        </a:p>
      </dgm:t>
    </dgm:pt>
    <dgm:pt modelId="{6E8E3E39-AFFF-4F24-853C-3B96109870E7}">
      <dgm:prSet phldrT="[Текст]"/>
      <dgm:spPr/>
      <dgm:t>
        <a:bodyPr/>
        <a:lstStyle/>
        <a:p>
          <a:r>
            <a:rPr lang="kk-KZ" b="1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8B616FE8-FD12-47DF-861E-44D77804E3D1}" type="parTrans" cxnId="{6551862F-AD88-4682-BD05-3DF3F04A994C}">
      <dgm:prSet/>
      <dgm:spPr/>
      <dgm:t>
        <a:bodyPr/>
        <a:lstStyle/>
        <a:p>
          <a:endParaRPr lang="ru-RU"/>
        </a:p>
      </dgm:t>
    </dgm:pt>
    <dgm:pt modelId="{ACB8FFFE-AA76-47A2-B496-50FBFAAC0351}" type="sibTrans" cxnId="{6551862F-AD88-4682-BD05-3DF3F04A994C}">
      <dgm:prSet/>
      <dgm:spPr/>
      <dgm:t>
        <a:bodyPr/>
        <a:lstStyle/>
        <a:p>
          <a:endParaRPr lang="ru-RU"/>
        </a:p>
      </dgm:t>
    </dgm:pt>
    <dgm:pt modelId="{693762C2-B5FF-4BC2-86F0-11E5E5FD8F98}">
      <dgm:prSet/>
      <dgm:spPr/>
      <dgm:t>
        <a:bodyPr/>
        <a:lstStyle/>
        <a:p>
          <a:r>
            <a:rPr lang="ru-RU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Гибридные</a:t>
          </a:r>
          <a:r>
            <a: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ru-RU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hybrid</a:t>
          </a:r>
          <a:r>
            <a: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cloud</a:t>
          </a:r>
          <a:r>
            <a: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4012AD-EB50-4C36-AFB0-A7E17ECD700B}" type="parTrans" cxnId="{280AE249-057F-4033-A588-4B6CD76D1005}">
      <dgm:prSet/>
      <dgm:spPr/>
      <dgm:t>
        <a:bodyPr/>
        <a:lstStyle/>
        <a:p>
          <a:endParaRPr lang="ru-RU"/>
        </a:p>
      </dgm:t>
    </dgm:pt>
    <dgm:pt modelId="{A4394DA2-77FA-4B97-89F5-62A3D74FE5C7}" type="sibTrans" cxnId="{280AE249-057F-4033-A588-4B6CD76D1005}">
      <dgm:prSet/>
      <dgm:spPr/>
      <dgm:t>
        <a:bodyPr/>
        <a:lstStyle/>
        <a:p>
          <a:endParaRPr lang="ru-RU"/>
        </a:p>
      </dgm:t>
    </dgm:pt>
    <dgm:pt modelId="{E9D73BFF-E698-40AC-9EFC-29E8651303B4}" type="pres">
      <dgm:prSet presAssocID="{4298E85C-5C0E-409F-A970-E9DCECF580C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B3050A-3435-48F6-9346-84BBE017A629}" type="pres">
      <dgm:prSet presAssocID="{40CC40A1-FC0D-4410-9784-E3F1B17FD844}" presName="composite" presStyleCnt="0"/>
      <dgm:spPr/>
    </dgm:pt>
    <dgm:pt modelId="{9AB975DD-16A8-4B42-A6F9-0E3C04E01AA3}" type="pres">
      <dgm:prSet presAssocID="{40CC40A1-FC0D-4410-9784-E3F1B17FD84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613F1E-FACF-4D91-9035-04BF62E43FE1}" type="pres">
      <dgm:prSet presAssocID="{40CC40A1-FC0D-4410-9784-E3F1B17FD84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CE9568-E5CC-46E1-A4EF-D1D57BA2C264}" type="pres">
      <dgm:prSet presAssocID="{7BDC6E4D-4CFA-41A0-934F-9BCEB95AC8F0}" presName="sp" presStyleCnt="0"/>
      <dgm:spPr/>
    </dgm:pt>
    <dgm:pt modelId="{447D69EC-5453-4A85-9D7D-DD88F7D669DB}" type="pres">
      <dgm:prSet presAssocID="{52AC118C-18FC-4D4D-B92B-81B720D12767}" presName="composite" presStyleCnt="0"/>
      <dgm:spPr/>
    </dgm:pt>
    <dgm:pt modelId="{ACE37861-65F6-4A9C-8002-2892C81BE57E}" type="pres">
      <dgm:prSet presAssocID="{52AC118C-18FC-4D4D-B92B-81B720D1276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FD9188-4205-435C-8AC1-A0BC94529657}" type="pres">
      <dgm:prSet presAssocID="{52AC118C-18FC-4D4D-B92B-81B720D1276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5BEF30-89D3-4FA8-AE4F-976CE313A06C}" type="pres">
      <dgm:prSet presAssocID="{9FF35B6C-433C-4F8A-B910-6BF46083B7EB}" presName="sp" presStyleCnt="0"/>
      <dgm:spPr/>
    </dgm:pt>
    <dgm:pt modelId="{008555BB-F3D7-4442-839D-E451051AC38B}" type="pres">
      <dgm:prSet presAssocID="{6E8E3E39-AFFF-4F24-853C-3B96109870E7}" presName="composite" presStyleCnt="0"/>
      <dgm:spPr/>
    </dgm:pt>
    <dgm:pt modelId="{4BE5785E-CDC6-424B-83D0-8B001537E496}" type="pres">
      <dgm:prSet presAssocID="{6E8E3E39-AFFF-4F24-853C-3B96109870E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3147CA-2FB8-48C6-82E0-27E498921281}" type="pres">
      <dgm:prSet presAssocID="{6E8E3E39-AFFF-4F24-853C-3B96109870E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0AE249-057F-4033-A588-4B6CD76D1005}" srcId="{6E8E3E39-AFFF-4F24-853C-3B96109870E7}" destId="{693762C2-B5FF-4BC2-86F0-11E5E5FD8F98}" srcOrd="0" destOrd="0" parTransId="{9C4012AD-EB50-4C36-AFB0-A7E17ECD700B}" sibTransId="{A4394DA2-77FA-4B97-89F5-62A3D74FE5C7}"/>
    <dgm:cxn modelId="{82291D84-498B-47DF-91AB-A9BE9B11941F}" srcId="{4298E85C-5C0E-409F-A970-E9DCECF580CB}" destId="{40CC40A1-FC0D-4410-9784-E3F1B17FD844}" srcOrd="0" destOrd="0" parTransId="{EA30D6C6-8578-40EB-8870-9D2649BC7C54}" sibTransId="{7BDC6E4D-4CFA-41A0-934F-9BCEB95AC8F0}"/>
    <dgm:cxn modelId="{30D9BF77-F8DD-429A-A8B1-43C3B297638C}" type="presOf" srcId="{6E8E3E39-AFFF-4F24-853C-3B96109870E7}" destId="{4BE5785E-CDC6-424B-83D0-8B001537E496}" srcOrd="0" destOrd="0" presId="urn:microsoft.com/office/officeart/2005/8/layout/chevron2"/>
    <dgm:cxn modelId="{7D3B6A17-8210-4729-9D1C-46173EEED25A}" srcId="{4298E85C-5C0E-409F-A970-E9DCECF580CB}" destId="{52AC118C-18FC-4D4D-B92B-81B720D12767}" srcOrd="1" destOrd="0" parTransId="{7884A163-8D79-4CD6-8C37-63F6E57AB0B8}" sibTransId="{9FF35B6C-433C-4F8A-B910-6BF46083B7EB}"/>
    <dgm:cxn modelId="{6C183614-7CFE-429C-B4AB-FEA7C651E151}" srcId="{40CC40A1-FC0D-4410-9784-E3F1B17FD844}" destId="{2CC4AACA-6CD5-42D6-8DF4-08242608B367}" srcOrd="0" destOrd="0" parTransId="{E657DFAD-5355-4067-83B9-065D0EF9377E}" sibTransId="{364BB60A-FEC0-40C9-87A0-FB5D19C18217}"/>
    <dgm:cxn modelId="{596E397F-2EB3-4D9A-BB54-C11E3D460A0B}" srcId="{52AC118C-18FC-4D4D-B92B-81B720D12767}" destId="{8703570F-066C-4353-8AF7-903C1B178009}" srcOrd="0" destOrd="0" parTransId="{ED930725-52D2-487F-8FAC-3610F23555EF}" sibTransId="{A04079FB-1CC9-456C-A065-063E166D94B7}"/>
    <dgm:cxn modelId="{EE76CC1F-1742-4572-AFD9-94D55370661F}" type="presOf" srcId="{52AC118C-18FC-4D4D-B92B-81B720D12767}" destId="{ACE37861-65F6-4A9C-8002-2892C81BE57E}" srcOrd="0" destOrd="0" presId="urn:microsoft.com/office/officeart/2005/8/layout/chevron2"/>
    <dgm:cxn modelId="{6551862F-AD88-4682-BD05-3DF3F04A994C}" srcId="{4298E85C-5C0E-409F-A970-E9DCECF580CB}" destId="{6E8E3E39-AFFF-4F24-853C-3B96109870E7}" srcOrd="2" destOrd="0" parTransId="{8B616FE8-FD12-47DF-861E-44D77804E3D1}" sibTransId="{ACB8FFFE-AA76-47A2-B496-50FBFAAC0351}"/>
    <dgm:cxn modelId="{258AC5AE-AC0D-41CB-B457-2BA21121CF39}" type="presOf" srcId="{693762C2-B5FF-4BC2-86F0-11E5E5FD8F98}" destId="{043147CA-2FB8-48C6-82E0-27E498921281}" srcOrd="0" destOrd="0" presId="urn:microsoft.com/office/officeart/2005/8/layout/chevron2"/>
    <dgm:cxn modelId="{834FDEC5-BEA9-401E-BD05-83A11CAF8223}" type="presOf" srcId="{4298E85C-5C0E-409F-A970-E9DCECF580CB}" destId="{E9D73BFF-E698-40AC-9EFC-29E8651303B4}" srcOrd="0" destOrd="0" presId="urn:microsoft.com/office/officeart/2005/8/layout/chevron2"/>
    <dgm:cxn modelId="{FD7AA2D0-5601-46A2-9653-065BBDE7D290}" type="presOf" srcId="{2CC4AACA-6CD5-42D6-8DF4-08242608B367}" destId="{48613F1E-FACF-4D91-9035-04BF62E43FE1}" srcOrd="0" destOrd="0" presId="urn:microsoft.com/office/officeart/2005/8/layout/chevron2"/>
    <dgm:cxn modelId="{A5EBD90B-D895-42E5-B0A7-68DB2794AFE9}" type="presOf" srcId="{40CC40A1-FC0D-4410-9784-E3F1B17FD844}" destId="{9AB975DD-16A8-4B42-A6F9-0E3C04E01AA3}" srcOrd="0" destOrd="0" presId="urn:microsoft.com/office/officeart/2005/8/layout/chevron2"/>
    <dgm:cxn modelId="{F3E9C527-3358-46CC-A47A-E023C0CE063A}" type="presOf" srcId="{8703570F-066C-4353-8AF7-903C1B178009}" destId="{BCFD9188-4205-435C-8AC1-A0BC94529657}" srcOrd="0" destOrd="0" presId="urn:microsoft.com/office/officeart/2005/8/layout/chevron2"/>
    <dgm:cxn modelId="{1E521986-C78D-4190-BA7B-8FE21095FF5F}" type="presParOf" srcId="{E9D73BFF-E698-40AC-9EFC-29E8651303B4}" destId="{B3B3050A-3435-48F6-9346-84BBE017A629}" srcOrd="0" destOrd="0" presId="urn:microsoft.com/office/officeart/2005/8/layout/chevron2"/>
    <dgm:cxn modelId="{1909F2A7-D099-4E84-BFAB-E156F0C8D4A1}" type="presParOf" srcId="{B3B3050A-3435-48F6-9346-84BBE017A629}" destId="{9AB975DD-16A8-4B42-A6F9-0E3C04E01AA3}" srcOrd="0" destOrd="0" presId="urn:microsoft.com/office/officeart/2005/8/layout/chevron2"/>
    <dgm:cxn modelId="{2DC874EA-54C4-4A09-B395-BF3991483F76}" type="presParOf" srcId="{B3B3050A-3435-48F6-9346-84BBE017A629}" destId="{48613F1E-FACF-4D91-9035-04BF62E43FE1}" srcOrd="1" destOrd="0" presId="urn:microsoft.com/office/officeart/2005/8/layout/chevron2"/>
    <dgm:cxn modelId="{54EE8854-BD1E-411C-8D5B-1BBA7809D0B7}" type="presParOf" srcId="{E9D73BFF-E698-40AC-9EFC-29E8651303B4}" destId="{F0CE9568-E5CC-46E1-A4EF-D1D57BA2C264}" srcOrd="1" destOrd="0" presId="urn:microsoft.com/office/officeart/2005/8/layout/chevron2"/>
    <dgm:cxn modelId="{384EFD25-D90E-4229-94D5-B1D2299671E1}" type="presParOf" srcId="{E9D73BFF-E698-40AC-9EFC-29E8651303B4}" destId="{447D69EC-5453-4A85-9D7D-DD88F7D669DB}" srcOrd="2" destOrd="0" presId="urn:microsoft.com/office/officeart/2005/8/layout/chevron2"/>
    <dgm:cxn modelId="{82E5929D-B3D9-454F-8221-96CD7C22B171}" type="presParOf" srcId="{447D69EC-5453-4A85-9D7D-DD88F7D669DB}" destId="{ACE37861-65F6-4A9C-8002-2892C81BE57E}" srcOrd="0" destOrd="0" presId="urn:microsoft.com/office/officeart/2005/8/layout/chevron2"/>
    <dgm:cxn modelId="{BA32A139-E602-4909-A111-077C0101E4B1}" type="presParOf" srcId="{447D69EC-5453-4A85-9D7D-DD88F7D669DB}" destId="{BCFD9188-4205-435C-8AC1-A0BC94529657}" srcOrd="1" destOrd="0" presId="urn:microsoft.com/office/officeart/2005/8/layout/chevron2"/>
    <dgm:cxn modelId="{E14FFE32-8824-430F-89EF-230E5B0EF023}" type="presParOf" srcId="{E9D73BFF-E698-40AC-9EFC-29E8651303B4}" destId="{1D5BEF30-89D3-4FA8-AE4F-976CE313A06C}" srcOrd="3" destOrd="0" presId="urn:microsoft.com/office/officeart/2005/8/layout/chevron2"/>
    <dgm:cxn modelId="{6FCFF34D-6740-4B4A-9D56-F3F1DA08F6FA}" type="presParOf" srcId="{E9D73BFF-E698-40AC-9EFC-29E8651303B4}" destId="{008555BB-F3D7-4442-839D-E451051AC38B}" srcOrd="4" destOrd="0" presId="urn:microsoft.com/office/officeart/2005/8/layout/chevron2"/>
    <dgm:cxn modelId="{44E80156-6E77-4B9A-BD63-685D35FF5B74}" type="presParOf" srcId="{008555BB-F3D7-4442-839D-E451051AC38B}" destId="{4BE5785E-CDC6-424B-83D0-8B001537E496}" srcOrd="0" destOrd="0" presId="urn:microsoft.com/office/officeart/2005/8/layout/chevron2"/>
    <dgm:cxn modelId="{8665ED8E-66B0-4B8D-8D3A-E28606D42E5C}" type="presParOf" srcId="{008555BB-F3D7-4442-839D-E451051AC38B}" destId="{043147CA-2FB8-48C6-82E0-27E49892128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B975DD-16A8-4B42-A6F9-0E3C04E01AA3}">
      <dsp:nvSpPr>
        <dsp:cNvPr id="0" name=""/>
        <dsp:cNvSpPr/>
      </dsp:nvSpPr>
      <dsp:spPr>
        <a:xfrm rot="5400000">
          <a:off x="-279590" y="282623"/>
          <a:ext cx="1863937" cy="130475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800" b="1" kern="1200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38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655410"/>
        <a:ext cx="1304756" cy="559181"/>
      </dsp:txXfrm>
    </dsp:sp>
    <dsp:sp modelId="{48613F1E-FACF-4D91-9035-04BF62E43FE1}">
      <dsp:nvSpPr>
        <dsp:cNvPr id="0" name=""/>
        <dsp:cNvSpPr/>
      </dsp:nvSpPr>
      <dsp:spPr>
        <a:xfrm rot="5400000">
          <a:off x="3404184" y="-2096395"/>
          <a:ext cx="1211559" cy="54104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i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Частные </a:t>
          </a: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28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private</a:t>
          </a:r>
          <a:r>
            <a:rPr lang="ru-RU" sz="2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cloud</a:t>
          </a: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)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 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304757" y="62175"/>
        <a:ext cx="5351272" cy="1093273"/>
      </dsp:txXfrm>
    </dsp:sp>
    <dsp:sp modelId="{ACE37861-65F6-4A9C-8002-2892C81BE57E}">
      <dsp:nvSpPr>
        <dsp:cNvPr id="0" name=""/>
        <dsp:cNvSpPr/>
      </dsp:nvSpPr>
      <dsp:spPr>
        <a:xfrm rot="5400000">
          <a:off x="-279590" y="1955096"/>
          <a:ext cx="1863937" cy="130475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800" b="1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38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2327883"/>
        <a:ext cx="1304756" cy="559181"/>
      </dsp:txXfrm>
    </dsp:sp>
    <dsp:sp modelId="{BCFD9188-4205-435C-8AC1-A0BC94529657}">
      <dsp:nvSpPr>
        <dsp:cNvPr id="0" name=""/>
        <dsp:cNvSpPr/>
      </dsp:nvSpPr>
      <dsp:spPr>
        <a:xfrm rot="5400000">
          <a:off x="3404184" y="-423921"/>
          <a:ext cx="1211559" cy="54104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i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Публичные </a:t>
          </a:r>
          <a:r>
            <a:rPr lang="ru-RU" sz="2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ru-RU" sz="28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public</a:t>
          </a:r>
          <a:r>
            <a:rPr lang="ru-RU" sz="2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cloud</a:t>
          </a:r>
          <a:r>
            <a:rPr lang="ru-RU" sz="2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2800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304757" y="1734649"/>
        <a:ext cx="5351272" cy="1093273"/>
      </dsp:txXfrm>
    </dsp:sp>
    <dsp:sp modelId="{4BE5785E-CDC6-424B-83D0-8B001537E496}">
      <dsp:nvSpPr>
        <dsp:cNvPr id="0" name=""/>
        <dsp:cNvSpPr/>
      </dsp:nvSpPr>
      <dsp:spPr>
        <a:xfrm rot="5400000">
          <a:off x="-279590" y="3627570"/>
          <a:ext cx="1863937" cy="130475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800" b="1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38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4000357"/>
        <a:ext cx="1304756" cy="559181"/>
      </dsp:txXfrm>
    </dsp:sp>
    <dsp:sp modelId="{043147CA-2FB8-48C6-82E0-27E498921281}">
      <dsp:nvSpPr>
        <dsp:cNvPr id="0" name=""/>
        <dsp:cNvSpPr/>
      </dsp:nvSpPr>
      <dsp:spPr>
        <a:xfrm rot="5400000">
          <a:off x="3404184" y="1248551"/>
          <a:ext cx="1211559" cy="54104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Гибридные</a:t>
          </a:r>
          <a:r>
            <a:rPr lang="ru-RU" sz="32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ru-RU" sz="32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hybrid</a:t>
          </a:r>
          <a:r>
            <a:rPr lang="ru-RU" sz="32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cloud</a:t>
          </a:r>
          <a:r>
            <a:rPr lang="ru-RU" sz="32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304757" y="3407122"/>
        <a:ext cx="5351272" cy="10932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910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1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6995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295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4214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340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226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75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569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193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212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738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726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085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356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870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-318"/>
            <a:ext cx="1952272" cy="6853571"/>
            <a:chOff x="6627813" y="195220"/>
            <a:chExt cx="1952625" cy="5678531"/>
          </a:xfrm>
          <a:solidFill>
            <a:schemeClr val="accent1"/>
          </a:solidFill>
        </p:grpSpPr>
        <p:sp>
          <p:nvSpPr>
            <p:cNvPr id="50" name="Freeform 27"/>
            <p:cNvSpPr/>
            <p:nvPr/>
          </p:nvSpPr>
          <p:spPr bwMode="auto">
            <a:xfrm>
              <a:off x="6627813" y="19522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3229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onikelf.ru/2-v-1-sistema-v-sisteme-virtualizaciya-ili-ustanovka-i-ispolzovanie-linux-iz-pod-windows-virtual-box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11" Type="http://schemas.openxmlformats.org/officeDocument/2006/relationships/image" Target="../media/image18.jpe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8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7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22" y="214290"/>
            <a:ext cx="6072230" cy="1470025"/>
          </a:xfrm>
        </p:spPr>
        <p:txBody>
          <a:bodyPr>
            <a:normAutofit/>
          </a:bodyPr>
          <a:lstStyle/>
          <a:p>
            <a:r>
              <a:rPr lang="ru-RU" sz="3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Облачные технологии </a:t>
            </a:r>
            <a:endParaRPr lang="ru-RU" sz="36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Times New Roman" pitchFamily="18" charset="0"/>
            </a:endParaRPr>
          </a:p>
        </p:txBody>
      </p:sp>
      <p:pic>
        <p:nvPicPr>
          <p:cNvPr id="1026" name="Picture 2" descr="C:\Users\Жанар\Desktop\гор педчтение\педчтение\Облачные выч\cloud-computing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28823"/>
            <a:ext cx="9144000" cy="50006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недостатки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постоянного соединения.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доступа к услугам «облака» необходимо постоянное соединение с Интернет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Программное обеспечение и его «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кастомизация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ограничения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которое можно разворачивать на «облаках» и предоставлять его пользователю. Пользователь имеет ограничения в используемом обеспечении и иногда не имеет возможности настроить его под свои собственные цели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124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Конфиденциальность.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 данных, хранимых в публичных «облаках», в настоящее время, вызывает много споров, но в большинстве случаев эксперты сходятся в том, что не рекомендуется хранить наиболее ценные для компании документы на публичном “облаке”, так как в настоящее время нет технологии, которая бы гарантировала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100%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 данных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"Облако” само по себе является достаточно надежной системой, однако при проникновении в него злоумышленник получает доступ к огромному хранилищу данных. Еще один минус, - это использование систем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виртуализации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 которых, в качестве гипервизора, используются ядра стандартных ОС (например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Windows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что позволяет использовать вирусы и уязвимости системы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068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Дороговизна оборудования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построения собственного облака необходимо выделить значительные материальные ресурсы, что не выгодно только что созданным и малым компаниям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Дальнейшая монетизация ресурса.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Вполне возможно, что компании в дальнейшем решат брать плату с пользователей за предоставляемые услуги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571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ОБЛАЧНЫХ ПРОВАЙДЕРОВ</a:t>
            </a:r>
            <a:endParaRPr lang="ru-RU" dirty="0">
              <a:solidFill>
                <a:schemeClr val="accent4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785786" y="1357298"/>
            <a:ext cx="3257544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Google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Microsoft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MEGA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GoGrid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iCloud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Gavitex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Verizon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MediaFire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Яндекс диск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Dropbox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6147" name="Рисунок 2" descr="http://www.zkoipk.kz/images/stories/conf/u9.jpg"/>
          <p:cNvPicPr>
            <a:picLocks noChangeAspect="1" noChangeArrowheads="1"/>
          </p:cNvPicPr>
          <p:nvPr/>
        </p:nvPicPr>
        <p:blipFill>
          <a:blip r:embed="rId2" cstate="print"/>
          <a:srcRect l="3189"/>
          <a:stretch>
            <a:fillRect/>
          </a:stretch>
        </p:blipFill>
        <p:spPr bwMode="auto">
          <a:xfrm>
            <a:off x="6000760" y="4609084"/>
            <a:ext cx="3143240" cy="2248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C:\Users\Жанар\Desktop\гор педчтение\Без названия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1714488"/>
            <a:ext cx="2214576" cy="1013902"/>
          </a:xfrm>
          <a:prstGeom prst="rect">
            <a:avLst/>
          </a:prstGeom>
          <a:noFill/>
        </p:spPr>
      </p:pic>
      <p:pic>
        <p:nvPicPr>
          <p:cNvPr id="6149" name="Picture 5" descr="C:\Users\Жанар\Desktop\гор педчтение\Без названия (2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2571744"/>
            <a:ext cx="1428760" cy="1089638"/>
          </a:xfrm>
          <a:prstGeom prst="rect">
            <a:avLst/>
          </a:prstGeom>
          <a:noFill/>
        </p:spPr>
      </p:pic>
      <p:pic>
        <p:nvPicPr>
          <p:cNvPr id="6150" name="Picture 6" descr="C:\Users\Жанар\Desktop\гор педчтение\Без названия (3)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1124744"/>
            <a:ext cx="1204922" cy="1204922"/>
          </a:xfrm>
          <a:prstGeom prst="rect">
            <a:avLst/>
          </a:prstGeom>
          <a:noFill/>
        </p:spPr>
      </p:pic>
      <p:pic>
        <p:nvPicPr>
          <p:cNvPr id="6151" name="Picture 7" descr="C:\Users\Жанар\Desktop\гор педчтение\Без названия (5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72198" y="3786190"/>
            <a:ext cx="2562237" cy="637712"/>
          </a:xfrm>
          <a:prstGeom prst="rect">
            <a:avLst/>
          </a:prstGeom>
          <a:noFill/>
        </p:spPr>
      </p:pic>
      <p:pic>
        <p:nvPicPr>
          <p:cNvPr id="6152" name="Picture 8" descr="C:\Users\Жанар\Desktop\гор педчтение\Без названия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14678" y="1428736"/>
            <a:ext cx="1785950" cy="734791"/>
          </a:xfrm>
          <a:prstGeom prst="rect">
            <a:avLst/>
          </a:prstGeom>
          <a:noFill/>
        </p:spPr>
      </p:pic>
      <p:pic>
        <p:nvPicPr>
          <p:cNvPr id="6154" name="Picture 10" descr="http://fornote.net/wp-content/uploads/2016/12/gavitex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71802" y="3857628"/>
            <a:ext cx="1916095" cy="1026479"/>
          </a:xfrm>
          <a:prstGeom prst="rect">
            <a:avLst/>
          </a:prstGeom>
          <a:noFill/>
        </p:spPr>
      </p:pic>
      <p:pic>
        <p:nvPicPr>
          <p:cNvPr id="6156" name="Picture 12" descr="http://fornote.net/wp-content/uploads/2016/12/MediaFire.jpg"/>
          <p:cNvPicPr>
            <a:picLocks noChangeAspect="1" noChangeArrowheads="1"/>
          </p:cNvPicPr>
          <p:nvPr/>
        </p:nvPicPr>
        <p:blipFill>
          <a:blip r:embed="rId9" cstate="print"/>
          <a:srcRect t="28797" b="28008"/>
          <a:stretch>
            <a:fillRect/>
          </a:stretch>
        </p:blipFill>
        <p:spPr bwMode="auto">
          <a:xfrm>
            <a:off x="2000232" y="5786454"/>
            <a:ext cx="2214578" cy="512461"/>
          </a:xfrm>
          <a:prstGeom prst="rect">
            <a:avLst/>
          </a:prstGeom>
          <a:noFill/>
        </p:spPr>
      </p:pic>
      <p:pic>
        <p:nvPicPr>
          <p:cNvPr id="6158" name="Picture 14" descr="http://fornote.net/wp-content/uploads/2016/12/MEGA.png"/>
          <p:cNvPicPr>
            <a:picLocks noChangeAspect="1" noChangeArrowheads="1"/>
          </p:cNvPicPr>
          <p:nvPr/>
        </p:nvPicPr>
        <p:blipFill>
          <a:blip r:embed="rId10" cstate="print"/>
          <a:srcRect l="25447" t="7500" r="26339" b="7499"/>
          <a:stretch>
            <a:fillRect/>
          </a:stretch>
        </p:blipFill>
        <p:spPr bwMode="auto">
          <a:xfrm>
            <a:off x="7572396" y="2500306"/>
            <a:ext cx="1285884" cy="1214446"/>
          </a:xfrm>
          <a:prstGeom prst="rect">
            <a:avLst/>
          </a:prstGeom>
          <a:noFill/>
        </p:spPr>
      </p:pic>
      <p:pic>
        <p:nvPicPr>
          <p:cNvPr id="6160" name="Picture 16" descr="http://fornote.net/wp-content/uploads/2016/12/iCloud.jpg"/>
          <p:cNvPicPr>
            <a:picLocks noChangeAspect="1" noChangeArrowheads="1"/>
          </p:cNvPicPr>
          <p:nvPr/>
        </p:nvPicPr>
        <p:blipFill>
          <a:blip r:embed="rId11" cstate="print"/>
          <a:srcRect l="22768" r="22321"/>
          <a:stretch>
            <a:fillRect/>
          </a:stretch>
        </p:blipFill>
        <p:spPr bwMode="auto">
          <a:xfrm>
            <a:off x="2928926" y="3000372"/>
            <a:ext cx="785818" cy="766646"/>
          </a:xfrm>
          <a:prstGeom prst="rect">
            <a:avLst/>
          </a:prstGeom>
          <a:noFill/>
        </p:spPr>
      </p:pic>
      <p:pic>
        <p:nvPicPr>
          <p:cNvPr id="6162" name="Picture 18" descr="http://fornote.net/wp-content/uploads/2016/12/Dropbox.jpg"/>
          <p:cNvPicPr>
            <a:picLocks noChangeAspect="1" noChangeArrowheads="1"/>
          </p:cNvPicPr>
          <p:nvPr/>
        </p:nvPicPr>
        <p:blipFill>
          <a:blip r:embed="rId12" cstate="print"/>
          <a:srcRect l="25447" r="23660" b="4999"/>
          <a:stretch>
            <a:fillRect/>
          </a:stretch>
        </p:blipFill>
        <p:spPr bwMode="auto">
          <a:xfrm>
            <a:off x="4643438" y="4643446"/>
            <a:ext cx="1143008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54" y="274638"/>
            <a:ext cx="8358246" cy="1143000"/>
          </a:xfrm>
        </p:spPr>
        <p:txBody>
          <a:bodyPr>
            <a:normAutofit/>
          </a:bodyPr>
          <a:lstStyle/>
          <a:p>
            <a:r>
              <a:rPr lang="ru-RU" b="0" dirty="0" err="1" smtClean="0">
                <a:effectLst/>
              </a:rPr>
              <a:t>ЧЧто</a:t>
            </a:r>
            <a:r>
              <a:rPr lang="ru-RU" b="0" dirty="0" smtClean="0">
                <a:effectLst/>
              </a:rPr>
              <a:t> </a:t>
            </a:r>
            <a:r>
              <a:rPr lang="ru-RU" b="0" dirty="0">
                <a:effectLst/>
              </a:rPr>
              <a:t>такое облачное </a:t>
            </a:r>
            <a:r>
              <a:rPr lang="ru-RU" b="0" dirty="0" smtClean="0">
                <a:effectLst/>
              </a:rPr>
              <a:t>хранилище?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105150" y="2955925"/>
            <a:ext cx="4267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785754" y="2500306"/>
            <a:ext cx="83582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 smtClean="0"/>
              <a:t>	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0" y="1285860"/>
            <a:ext cx="6858048" cy="1857388"/>
          </a:xfrm>
          <a:prstGeom prst="homePlat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Облачные технологии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возможность иметь доступ к данным, не устанавливая специальных приложений на устройстве. Все необходимое обеспечение пользователям предоставляют серверы. А вот придется платить за этот удаленный доступ к данным или нет, напрямую зависит от запросов.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1785918" y="3500438"/>
            <a:ext cx="7072330" cy="2643206"/>
          </a:xfrm>
          <a:prstGeom prst="homePlat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Собственно, вся разница заключается исключительно в методе хранения и обработке данных. Если все операции происходят на Вашем компьютере (с использованием его мощностей), то это - не "облако", а если процесс происходит на сервере в сети, то это именно та трендовая штуковина, которую и принято называть «облачной технологией».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Жанар\Desktop\гор педчтение\педчтение\Облачные выч\4908238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28724" cy="11287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что придется платить при использовании 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облака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Облачный сервер – технология не полностью бесплатная. Есть моменты, когда пользователю придется платить за предоставление услуги облачного хранилища. Все серверы делятся на три типа, которые взимают плату за разные функции.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IaaS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модель облака, которая требует плату за предоставление удаленного доступа к хранилищу. То есть пользователь платит только за доступ к серверу. При использовании облака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придется платить не только за доступные ресурсы, но и за доступ к специальному программному обеспечению для обработки данных.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хранилище, которое предоставляет доступ к целому комплексу программного обеспечения, за которое, конечно, придется платить немалую абонентскую плату.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33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ОБЛАЧНЫЕ ТЕХНОЛОГИИ, ТАК СКАЗАТЬ, ПО ФОРМЕ СОБСТВЕННОСТИ ДЕЛЯТСЯ ТРИ  КАТЕГОРИИ:</a:t>
            </a:r>
            <a:endParaRPr lang="ru-RU" sz="1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776868212"/>
              </p:ext>
            </p:extLst>
          </p:nvPr>
        </p:nvGraphicFramePr>
        <p:xfrm>
          <a:off x="285720" y="1214422"/>
          <a:ext cx="6715172" cy="5214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6" name="Picture 4" descr="C:\Users\Жанар\Desktop\гор педчтение\Без названия (1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86512" y="857232"/>
            <a:ext cx="1571628" cy="1571628"/>
          </a:xfrm>
          <a:prstGeom prst="rect">
            <a:avLst/>
          </a:prstGeom>
          <a:noFill/>
        </p:spPr>
      </p:pic>
      <p:pic>
        <p:nvPicPr>
          <p:cNvPr id="3077" name="Picture 5" descr="C:\Users\Жанар\Desktop\гор педчтение\images (3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00826" y="2285992"/>
            <a:ext cx="2066930" cy="1444546"/>
          </a:xfrm>
          <a:prstGeom prst="rect">
            <a:avLst/>
          </a:prstGeom>
          <a:noFill/>
        </p:spPr>
      </p:pic>
      <p:pic>
        <p:nvPicPr>
          <p:cNvPr id="3078" name="Picture 6" descr="C:\Users\Жанар\Desktop\гор педчтение\images (2)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929322" y="5429264"/>
            <a:ext cx="1662115" cy="12449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9" name="Picture 7" descr="C:\Users\Жанар\Desktop\гор педчтение\images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15141" y="3787024"/>
            <a:ext cx="1857388" cy="1442207"/>
          </a:xfrm>
          <a:prstGeom prst="rect">
            <a:avLst/>
          </a:prstGeom>
          <a:noFill/>
        </p:spPr>
      </p:pic>
      <p:pic>
        <p:nvPicPr>
          <p:cNvPr id="3080" name="Picture 8" descr="C:\Users\Жанар\Desktop\гор педчтение\Без названия (2)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858016" y="5357826"/>
            <a:ext cx="1953800" cy="13001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Публичное облако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Публичное облако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это ИТ-инфраструктура, используемая одновременно множеством компаний и сервисов. Пользователи не имеют возможности управлять и обслуживать данное "облако", а вся ответственность по этим вопросам возложена на владельца ресурса. Абонентом, предлагаемых сервисов может стать любая компания и индивидуальный пользователь.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Примерами могут служить онлайн-сервисы: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Amazon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EC2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Google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Apps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Office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341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Частное облако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Частное облако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это безопасная ИТ-инфраструктура контролируемая и эксплуатируемая в интересах одной-единственной организации. Организация может управлять частным "облаком" самостоятельно или поручить эту задачу внешнему подрядчику. Инфраструктура может размещаться либо в помещениях заказчика, либо у внешнего оператора (либо частично у заказчика и частично у оператора).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830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Гибридное облако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Гибридное облако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ИТ-инфраструктура использующая лучшие качества публичного и приватного облака при решении поставленной задачи. Часто такой тип применяется, когда организация имеет сезонные периоды активности, другими словами, как только внутренняя ИТ-инфраструктура не справляется с текущими задачами, часть мощностей перебрасывается на публичное "облако" (например, большие объемы статистической информации), а также для предоставления доступа пользователям к ресурсам предприятия через публичное "облако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759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облачных </a:t>
            </a:r>
            <a:r>
              <a:rPr lang="ru-RU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вычислений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к личной информации с любого компьютера, подключённого к Интернету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работать с информацией с разных устройств (ПК, планшеты, телефоны и т.п.)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важно в какой операционной системе Вы предпочитаете работать, - веб-сервисы работают в браузере любых ОС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Одну и туже информацию, как Вы, так и окружающие, могут просматривать и редактировать одновременно с разных устройств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Многие платные программы стали бесплатными (или более дешёвыми) веб-приложениями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438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облачных вычислений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что-то случится с вашим устройством (ПК, планшетом, телефоном), то Вы не потеряете важную информацию, так как она теперь не хранится в памяти устройств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под рукой свежая и обновлённая информация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всегда пользуетесь самой последней версией программ и при этом не надо следить за выходом обновлений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свою информацию объединять с другими пользователями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Легко можно делиться информацией с близкими людьми или с людьми из любой точки земного шарика.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45578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374</TotalTime>
  <Words>445</Words>
  <Application>Microsoft Office PowerPoint</Application>
  <PresentationFormat>Экран (4:3)</PresentationFormat>
  <Paragraphs>52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Century Gothic</vt:lpstr>
      <vt:lpstr>Times New Roman</vt:lpstr>
      <vt:lpstr>Wingdings 3</vt:lpstr>
      <vt:lpstr>Легкий дым</vt:lpstr>
      <vt:lpstr>Облачные технологии </vt:lpstr>
      <vt:lpstr>ЧЧто такое облачное хранилище?</vt:lpstr>
      <vt:lpstr>За что придется платить при использовании облака</vt:lpstr>
      <vt:lpstr>ОБЛАЧНЫЕ ТЕХНОЛОГИИ, ТАК СКАЗАТЬ, ПО ФОРМЕ СОБСТВЕННОСТИ ДЕЛЯТСЯ ТРИ  КАТЕГОРИИ:</vt:lpstr>
      <vt:lpstr>Публичное облако</vt:lpstr>
      <vt:lpstr>Частное облако</vt:lpstr>
      <vt:lpstr>Гибридное облако</vt:lpstr>
      <vt:lpstr>возможности облачных вычислений</vt:lpstr>
      <vt:lpstr>возможности облачных вычислений</vt:lpstr>
      <vt:lpstr>недостатки</vt:lpstr>
      <vt:lpstr>недостатки</vt:lpstr>
      <vt:lpstr>недостатки</vt:lpstr>
      <vt:lpstr>10 ОБЛАЧНЫХ ПРОВАЙДЕРОВ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БҰЛТТЫҚ ЕСЕПТЕУ ТЕХНОЛОГИЯСЫ</dc:title>
  <dc:creator>Жанар</dc:creator>
  <cp:lastModifiedBy>User</cp:lastModifiedBy>
  <cp:revision>33</cp:revision>
  <dcterms:created xsi:type="dcterms:W3CDTF">2018-03-18T16:23:42Z</dcterms:created>
  <dcterms:modified xsi:type="dcterms:W3CDTF">2018-03-31T06:40:18Z</dcterms:modified>
</cp:coreProperties>
</file>