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60" r:id="rId5"/>
    <p:sldId id="258" r:id="rId6"/>
    <p:sldId id="263" r:id="rId7"/>
    <p:sldId id="261" r:id="rId8"/>
    <p:sldId id="266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4612"/>
    <a:srgbClr val="521B93"/>
    <a:srgbClr val="011893"/>
    <a:srgbClr val="015BBB"/>
    <a:srgbClr val="235CA6"/>
    <a:srgbClr val="010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5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7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seigner.tv5monde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seigner.tv5monde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enseigner.tv5monde.com/" TargetMode="Externa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seigner.tv5monde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92683" y="489283"/>
            <a:ext cx="6793463" cy="286232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3000" b="1" i="1" dirty="0">
                <a:ln w="9525">
                  <a:solidFill>
                    <a:srgbClr val="C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 </a:t>
            </a:r>
          </a:p>
          <a:p>
            <a:r>
              <a:rPr lang="ru-RU" sz="3000" b="1" i="1" dirty="0">
                <a:ln w="9525">
                  <a:solidFill>
                    <a:srgbClr val="C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теме: </a:t>
            </a:r>
            <a:endParaRPr lang="en-US" sz="3000" b="1" i="1" dirty="0">
              <a:ln w="9525">
                <a:solidFill>
                  <a:srgbClr val="C00000"/>
                </a:solidFill>
              </a:ln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b="1" i="1" dirty="0">
                <a:ln w="9525">
                  <a:solidFill>
                    <a:srgbClr val="C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3000" b="1" i="1" dirty="0">
                <a:ln w="9525">
                  <a:solidFill>
                    <a:srgbClr val="C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Образовательный </a:t>
            </a:r>
            <a:endParaRPr lang="en-US" sz="3000" b="1" i="1" dirty="0">
              <a:ln w="9525">
                <a:solidFill>
                  <a:srgbClr val="C00000"/>
                </a:solidFill>
              </a:ln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000" b="1" i="1" dirty="0">
                <a:ln w="9525">
                  <a:solidFill>
                    <a:srgbClr val="C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для изучения и преподавания французского языка </a:t>
            </a:r>
            <a:r>
              <a:rPr lang="en-US" sz="3000" b="1" i="1" dirty="0" err="1">
                <a:ln w="9525">
                  <a:solidFill>
                    <a:srgbClr val="C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Enseigner</a:t>
            </a:r>
            <a:r>
              <a:rPr lang="en-US" sz="3000" b="1" i="1" dirty="0">
                <a:ln w="9525">
                  <a:solidFill>
                    <a:srgbClr val="C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sz="3000" b="1" i="1" dirty="0" err="1">
                <a:ln w="9525">
                  <a:solidFill>
                    <a:srgbClr val="C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français</a:t>
            </a:r>
            <a:r>
              <a:rPr lang="en-US" sz="3000" b="1" i="1" dirty="0">
                <a:ln w="9525">
                  <a:solidFill>
                    <a:srgbClr val="C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sz="3000" b="1" i="1" dirty="0">
                <a:ln w="9525">
                  <a:solidFill>
                    <a:srgbClr val="C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56885" y="3721464"/>
            <a:ext cx="5371547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i="1" dirty="0">
                <a:solidFill>
                  <a:srgbClr val="011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Подготовила: </a:t>
            </a:r>
          </a:p>
          <a:p>
            <a:pPr algn="r">
              <a:lnSpc>
                <a:spcPct val="150000"/>
              </a:lnSpc>
            </a:pPr>
            <a:r>
              <a:rPr lang="ru-RU" i="1" dirty="0">
                <a:solidFill>
                  <a:srgbClr val="011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иностранных языков </a:t>
            </a:r>
          </a:p>
          <a:p>
            <a:pPr algn="r">
              <a:lnSpc>
                <a:spcPct val="150000"/>
              </a:lnSpc>
            </a:pPr>
            <a:r>
              <a:rPr lang="ru-RU" i="1" dirty="0">
                <a:solidFill>
                  <a:srgbClr val="011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«Гимназия №5»</a:t>
            </a:r>
          </a:p>
          <a:p>
            <a:pPr algn="r">
              <a:lnSpc>
                <a:spcPct val="150000"/>
              </a:lnSpc>
            </a:pPr>
            <a:r>
              <a:rPr lang="ru-RU" i="1" dirty="0" err="1">
                <a:solidFill>
                  <a:srgbClr val="011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Осипкина</a:t>
            </a:r>
            <a:r>
              <a:rPr lang="ru-RU" i="1" dirty="0">
                <a:solidFill>
                  <a:srgbClr val="011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Надежда Петровна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6A1ADD-F89C-D148-8216-1D89F1D539A3}"/>
              </a:ext>
            </a:extLst>
          </p:cNvPr>
          <p:cNvSpPr txBox="1"/>
          <p:nvPr/>
        </p:nvSpPr>
        <p:spPr>
          <a:xfrm>
            <a:off x="5388183" y="5999385"/>
            <a:ext cx="1284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C00000"/>
                </a:solidFill>
              </a:rPr>
              <a:t>г. Дзержинский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BC0187-A470-BF4E-986A-E4B4E9BABCF4}"/>
              </a:ext>
            </a:extLst>
          </p:cNvPr>
          <p:cNvSpPr txBox="1"/>
          <p:nvPr/>
        </p:nvSpPr>
        <p:spPr>
          <a:xfrm>
            <a:off x="5388183" y="6245606"/>
            <a:ext cx="11089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C00000"/>
                </a:solidFill>
              </a:rPr>
              <a:t>12 апреля 2022г.</a:t>
            </a: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6"/>
    </mc:Choice>
    <mc:Fallback xmlns="">
      <p:transition spd="slow" advTm="459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43572" y="629285"/>
            <a:ext cx="6198397" cy="218521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1189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Что такое </a:t>
            </a:r>
          </a:p>
          <a:p>
            <a:r>
              <a:rPr lang="ru-RU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1189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преподавание французского языка с помощью 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1189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TV</a:t>
            </a:r>
            <a:r>
              <a:rPr lang="ru-RU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1189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1189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MONDE</a:t>
            </a:r>
            <a:r>
              <a:rPr lang="ru-RU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1189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43572" y="2917933"/>
            <a:ext cx="56654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hangingPunct="0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преподаете французский как иностранный язык (</a:t>
            </a:r>
            <a:r>
              <a:rPr lang="en-US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то </a:t>
            </a:r>
            <a:r>
              <a:rPr lang="en-US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MONDE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предоставляет Вам бесплатные образовательные ресурсы с оригинальным и мотивирующим подходом. </a:t>
            </a:r>
          </a:p>
          <a:p>
            <a:pPr indent="457200" algn="just" hangingPunct="0"/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сайте можно найти сотни видео и заданий, адаптированных для изучения языка всех аудиторий – начиная от детей, подростков до взрослых, и на всех уровнях - от начинающих до продвинутых.</a:t>
            </a:r>
          </a:p>
        </p:txBody>
      </p:sp>
    </p:spTree>
    <p:extLst>
      <p:ext uri="{BB962C8B-B14F-4D97-AF65-F5344CB8AC3E}">
        <p14:creationId xmlns:p14="http://schemas.microsoft.com/office/powerpoint/2010/main" val="267488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07874" y="320169"/>
            <a:ext cx="6140980" cy="270843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3400" b="1" dirty="0">
                <a:ln w="9525">
                  <a:solidFill>
                    <a:srgbClr val="011893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Каковы миссии </a:t>
            </a:r>
          </a:p>
          <a:p>
            <a:r>
              <a:rPr lang="ru-RU" sz="3400" b="1" dirty="0">
                <a:ln w="9525">
                  <a:solidFill>
                    <a:srgbClr val="011893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изучения и </a:t>
            </a:r>
          </a:p>
          <a:p>
            <a:r>
              <a:rPr lang="ru-RU" sz="3400" b="1" dirty="0">
                <a:ln w="9525">
                  <a:solidFill>
                    <a:srgbClr val="011893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преподавания французского языка с помощью сайта </a:t>
            </a:r>
            <a:r>
              <a:rPr lang="ru-RU" sz="2800" b="1" dirty="0">
                <a:ln w="9525">
                  <a:solidFill>
                    <a:srgbClr val="011893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TV5MONDE?</a:t>
            </a:r>
            <a:r>
              <a:rPr lang="ru-RU" sz="3400" b="1" dirty="0">
                <a:ln w="9525">
                  <a:solidFill>
                    <a:srgbClr val="011893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07874" y="3028603"/>
            <a:ext cx="587892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hangingPunct="0"/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25 лет TV5MONDE предлагает образовательный контент для изучения и преподавания французского языка. </a:t>
            </a:r>
          </a:p>
          <a:p>
            <a:pPr indent="457200" algn="just" hangingPunct="0"/>
            <a:endParaRPr lang="ru-RU" b="1" dirty="0">
              <a:solidFill>
                <a:srgbClr val="1246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hangingPunct="0"/>
            <a:r>
              <a:rPr lang="ru-RU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Каждую неделю команда TV5MONDE, отвечающая за продвижение и преподавание французского языка, предлагает учителям и ученикам, изучающим французский язык как иностранный воспользоваться данным  бесплатным цифровом образовательным ресурсом  через сайт или мобильное приложение. </a:t>
            </a:r>
          </a:p>
        </p:txBody>
      </p:sp>
    </p:spTree>
    <p:extLst>
      <p:ext uri="{BB962C8B-B14F-4D97-AF65-F5344CB8AC3E}">
        <p14:creationId xmlns:p14="http://schemas.microsoft.com/office/powerpoint/2010/main" val="3488894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63499" y="395824"/>
            <a:ext cx="4194501" cy="15696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521B93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Кем создается </a:t>
            </a:r>
          </a:p>
          <a:p>
            <a:pPr algn="ctr"/>
            <a:r>
              <a:rPr lang="ru-RU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521B93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образовательный </a:t>
            </a:r>
          </a:p>
          <a:p>
            <a:pPr algn="ctr"/>
            <a:r>
              <a:rPr lang="ru-RU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521B93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ресурс?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99687" y="1965484"/>
            <a:ext cx="598439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hangingPunct="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hangingPunct="0"/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образовательный ресурс основывается на взаимодействии и сотрудничестве с опытными преподавателями.</a:t>
            </a:r>
          </a:p>
          <a:p>
            <a:pPr indent="457200" algn="just" hangingPunct="0"/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457200" algn="just" hangingPunct="0"/>
            <a:endParaRPr lang="ru-RU" sz="2000" b="1" dirty="0">
              <a:solidFill>
                <a:srgbClr val="1246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hangingPunct="0"/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часть образовательного контента на сайте разрабатывается преподавательскими коллективами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Alliance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Française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Bruxelles-Europe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CAVILAM-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Alliance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française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Vichy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Alliance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française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Paris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Île-de-France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CCI-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Paris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Île-de-France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CLA,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Éducation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Langues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plurielles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Университета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Лувена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независимыми дизайнерами, экспертами в своей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3109474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76125" y="405551"/>
            <a:ext cx="5862037" cy="1708160"/>
          </a:xfrm>
          <a:prstGeom prst="rect">
            <a:avLst/>
          </a:prstGeom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Бесплатный сайт для </a:t>
            </a:r>
          </a:p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изучения и преподавания </a:t>
            </a:r>
          </a:p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французского языка как </a:t>
            </a:r>
          </a:p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иностранного (FLE)</a:t>
            </a:r>
          </a:p>
          <a:p>
            <a:pPr algn="r"/>
            <a:r>
              <a:rPr lang="ru-RU" sz="2500" b="1" u="sng" dirty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https://enseigner.tv5monde.com</a:t>
            </a:r>
            <a:endParaRPr lang="ru-RU" sz="2500" b="1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76125" y="2280475"/>
            <a:ext cx="594958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.Apple Color Emoji UI"/>
              <a:buChar char="🇫🇷"/>
            </a:pP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также можно ознакомиться с разными плакатами, открытками, брошюрами, со всей документацией, относящейся к работе образовательного контента  для изучения и преподавания французского языка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Enseigner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français</a:t>
            </a: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.Apple Color Emoji UI"/>
              <a:buChar char="🇫🇷"/>
            </a:pPr>
            <a:endParaRPr lang="ru-RU" sz="2000" b="1" dirty="0">
              <a:solidFill>
                <a:srgbClr val="1246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.Apple Color Emoji UI"/>
              <a:buChar char="🇫🇷"/>
            </a:pPr>
            <a:r>
              <a:rPr lang="ru-RU" sz="2000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25 лет TV5MONDE является единственным международным телевизионным каналом, предлагающим полностью бесплатное образовательное пространство, предназначенное для всех и доступное в любой точке мира.</a:t>
            </a:r>
          </a:p>
        </p:txBody>
      </p:sp>
    </p:spTree>
    <p:extLst>
      <p:ext uri="{BB962C8B-B14F-4D97-AF65-F5344CB8AC3E}">
        <p14:creationId xmlns:p14="http://schemas.microsoft.com/office/powerpoint/2010/main" val="1458220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4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76125" y="405551"/>
            <a:ext cx="5862037" cy="1708160"/>
          </a:xfrm>
          <a:prstGeom prst="rect">
            <a:avLst/>
          </a:prstGeom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Бесплатный сайт для </a:t>
            </a:r>
          </a:p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изучения и преподавания </a:t>
            </a:r>
          </a:p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французского языка как </a:t>
            </a:r>
          </a:p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иностранного (FLE)</a:t>
            </a:r>
          </a:p>
          <a:p>
            <a:pPr algn="r"/>
            <a:r>
              <a:rPr lang="ru-RU" sz="2500" b="1" u="sng" dirty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https://enseigner.tv5monde.com</a:t>
            </a:r>
            <a:endParaRPr lang="ru-RU" sz="2500" b="1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76125" y="1983484"/>
            <a:ext cx="594958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hangingPunct="0">
              <a:buFont typeface=".Apple Color Emoji UI"/>
              <a:buChar char="🇫🇷"/>
            </a:pPr>
            <a:endParaRPr lang="ru-RU" b="1">
              <a:solidFill>
                <a:srgbClr val="1246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hangingPunct="0">
              <a:buFont typeface=".Apple Color Emoji UI"/>
              <a:buChar char="🇫🇷"/>
            </a:pPr>
            <a:r>
              <a:rPr lang="ru-RU" b="1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образовательный ресурс предназначен для учителей и учеников всех возрастов и языковых уровней. Он предлагает инновационный и качественный контент для преподавания или изучения французского языка как иностранного.</a:t>
            </a:r>
          </a:p>
          <a:p>
            <a:pPr marL="342900" indent="-342900" algn="just" hangingPunct="0">
              <a:buFont typeface=".Apple Color Emoji UI"/>
              <a:buChar char="🇫🇷"/>
            </a:pPr>
            <a:endParaRPr lang="ru-RU" b="1" dirty="0">
              <a:solidFill>
                <a:srgbClr val="1246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hangingPunct="0">
              <a:buFont typeface=".Apple Color Emoji UI"/>
              <a:buChar char="🇫🇷"/>
            </a:pPr>
            <a:r>
              <a:rPr lang="ru-RU" b="1" dirty="0">
                <a:solidFill>
                  <a:srgbClr val="12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образовательные ресурсы в настоящее время стали неотъемлемой частью образовательного процесса. Таким образом контент данного образовательного ресурса можно использовать для преподавания  французского языка как иностранного и служит педагогической поддержкой для учителей, ищущих мотивирующие и оригинальные задания для своих учеников.</a:t>
            </a:r>
          </a:p>
          <a:p>
            <a:pPr marL="342900" indent="-342900" algn="just">
              <a:buFont typeface=".Apple Color Emoji UI"/>
              <a:buChar char="🇫🇷"/>
            </a:pPr>
            <a:endParaRPr lang="ru-RU" sz="2000" b="1" dirty="0">
              <a:solidFill>
                <a:srgbClr val="1246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242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72383" y="286443"/>
            <a:ext cx="6031150" cy="216982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2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Бесплатный сайт для </a:t>
            </a:r>
          </a:p>
          <a:p>
            <a:r>
              <a:rPr lang="ru-RU" sz="2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изучения и преподавания </a:t>
            </a:r>
          </a:p>
          <a:p>
            <a:r>
              <a:rPr lang="ru-RU" sz="2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французского языка как </a:t>
            </a:r>
          </a:p>
          <a:p>
            <a:r>
              <a:rPr lang="ru-RU" sz="2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иностранного (FLE)</a:t>
            </a:r>
          </a:p>
          <a:p>
            <a:pPr algn="r"/>
            <a:endParaRPr lang="ru-RU" sz="22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500" b="1" u="sng" dirty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https://enseigner.tv5monde.com</a:t>
            </a:r>
            <a:endParaRPr lang="ru-RU" sz="2500" b="1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POT-TV5MONDE-ENSEIGNER-2021-30S_1080p.mp4" descr="SPOT-TV5MONDE-ENSEIGNER-2021-30S_1080p.mp4">
            <a:hlinkClick r:id="" action="ppaction://media"/>
            <a:extLst>
              <a:ext uri="{FF2B5EF4-FFF2-40B4-BE49-F238E27FC236}">
                <a16:creationId xmlns:a16="http://schemas.microsoft.com/office/drawing/2014/main" id="{B590B8EE-2815-1D4F-82CC-FCFA801898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2383" y="3040626"/>
            <a:ext cx="6023735" cy="338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0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76125" y="405551"/>
            <a:ext cx="5862037" cy="1708160"/>
          </a:xfrm>
          <a:prstGeom prst="rect">
            <a:avLst/>
          </a:prstGeom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Бесплатный сайт для </a:t>
            </a:r>
          </a:p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изучения и преподавания </a:t>
            </a:r>
          </a:p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французского языка как </a:t>
            </a:r>
          </a:p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иностранного (FLE)</a:t>
            </a:r>
          </a:p>
          <a:p>
            <a:pPr algn="r"/>
            <a:r>
              <a:rPr lang="ru-RU" sz="2500" b="1" u="sng" dirty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https://enseigner.tv5monde.com</a:t>
            </a:r>
            <a:endParaRPr lang="ru-RU" sz="2500" b="1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7FC0653-B481-EF4C-8170-080078223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143" y="2770878"/>
            <a:ext cx="2864796" cy="286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FF38EF-9A1F-D644-BBA1-9CA1C9A92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52" y="2770878"/>
            <a:ext cx="2864796" cy="286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95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43873" y="2775907"/>
            <a:ext cx="5926024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3600" b="1" i="1" dirty="0">
                <a:ln w="9525">
                  <a:solidFill>
                    <a:srgbClr val="C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386866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</TotalTime>
  <Words>455</Words>
  <Application>Microsoft Macintosh PowerPoint</Application>
  <PresentationFormat>Экран (4:3)</PresentationFormat>
  <Paragraphs>57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.Apple Color Emoji UI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Nadezhda Osipkina</cp:lastModifiedBy>
  <cp:revision>33</cp:revision>
  <dcterms:created xsi:type="dcterms:W3CDTF">2013-11-19T05:52:05Z</dcterms:created>
  <dcterms:modified xsi:type="dcterms:W3CDTF">2022-04-09T22:10:57Z</dcterms:modified>
</cp:coreProperties>
</file>