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69" r:id="rId6"/>
    <p:sldId id="270" r:id="rId7"/>
    <p:sldId id="258" r:id="rId8"/>
    <p:sldId id="275" r:id="rId9"/>
    <p:sldId id="271" r:id="rId10"/>
    <p:sldId id="280" r:id="rId11"/>
    <p:sldId id="272" r:id="rId12"/>
    <p:sldId id="273" r:id="rId13"/>
    <p:sldId id="274" r:id="rId14"/>
    <p:sldId id="276" r:id="rId15"/>
    <p:sldId id="277" r:id="rId16"/>
    <p:sldId id="278" r:id="rId17"/>
    <p:sldId id="279" r:id="rId18"/>
    <p:sldId id="281" r:id="rId1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07" autoAdjust="0"/>
    <p:restoredTop sz="94676" autoAdjust="0"/>
  </p:normalViewPr>
  <p:slideViewPr>
    <p:cSldViewPr>
      <p:cViewPr>
        <p:scale>
          <a:sx n="70" d="100"/>
          <a:sy n="70" d="100"/>
        </p:scale>
        <p:origin x="-126" y="-23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9" d="100"/>
          <a:sy n="139" d="100"/>
        </p:scale>
        <p:origin x="-522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99C22-53AF-4EF9-BD9E-635B3B07EF5D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1EA681-1513-41D7-85B2-3C0CDD82A76A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</a:rPr>
            <a:t>Внеурочная деятельность</a:t>
          </a:r>
          <a:endParaRPr lang="ru-RU" sz="2000" b="1" dirty="0">
            <a:solidFill>
              <a:srgbClr val="0070C0"/>
            </a:solidFill>
          </a:endParaRPr>
        </a:p>
      </dgm:t>
    </dgm:pt>
    <dgm:pt modelId="{4A3A03B4-128F-46D9-A683-5463B9FFF920}" type="parTrans" cxnId="{44FCCA7F-3CAF-4E13-90F9-2FDDBD5C020F}">
      <dgm:prSet/>
      <dgm:spPr/>
      <dgm:t>
        <a:bodyPr/>
        <a:lstStyle/>
        <a:p>
          <a:endParaRPr lang="ru-RU"/>
        </a:p>
      </dgm:t>
    </dgm:pt>
    <dgm:pt modelId="{4C81E19B-F990-45B6-96E8-548580C002F6}" type="sibTrans" cxnId="{44FCCA7F-3CAF-4E13-90F9-2FDDBD5C020F}">
      <dgm:prSet/>
      <dgm:spPr/>
      <dgm:t>
        <a:bodyPr/>
        <a:lstStyle/>
        <a:p>
          <a:endParaRPr lang="ru-RU"/>
        </a:p>
      </dgm:t>
    </dgm:pt>
    <dgm:pt modelId="{5C2CE1FF-0B80-4587-9A4F-CDD3089758D4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accent5">
                  <a:lumMod val="75000"/>
                </a:schemeClr>
              </a:solidFill>
            </a:rPr>
            <a:t>социальное</a:t>
          </a:r>
          <a:endParaRPr lang="ru-RU" sz="1300" b="1" dirty="0">
            <a:solidFill>
              <a:schemeClr val="accent5">
                <a:lumMod val="75000"/>
              </a:schemeClr>
            </a:solidFill>
          </a:endParaRPr>
        </a:p>
      </dgm:t>
    </dgm:pt>
    <dgm:pt modelId="{B43B33E2-DA9A-4C02-8662-EAD9271456C1}" type="sibTrans" cxnId="{EA65D9CE-CB6B-47A0-97A6-3B58C1954978}">
      <dgm:prSet/>
      <dgm:spPr/>
      <dgm:t>
        <a:bodyPr/>
        <a:lstStyle/>
        <a:p>
          <a:endParaRPr lang="ru-RU"/>
        </a:p>
      </dgm:t>
    </dgm:pt>
    <dgm:pt modelId="{9193B1A0-16E9-4A15-B1AC-E5AB876463C3}" type="parTrans" cxnId="{EA65D9CE-CB6B-47A0-97A6-3B58C1954978}">
      <dgm:prSet/>
      <dgm:spPr/>
      <dgm:t>
        <a:bodyPr/>
        <a:lstStyle/>
        <a:p>
          <a:endParaRPr lang="ru-RU"/>
        </a:p>
      </dgm:t>
    </dgm:pt>
    <dgm:pt modelId="{55B0C1AE-9266-49C6-829A-37395F9F21BA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dirty="0" err="1" smtClean="0">
              <a:solidFill>
                <a:srgbClr val="FFFF00"/>
              </a:solidFill>
            </a:rPr>
            <a:t>общеинтеллектуальное</a:t>
          </a:r>
          <a:endParaRPr lang="ru-RU" sz="1300" dirty="0">
            <a:solidFill>
              <a:srgbClr val="FFFF00"/>
            </a:solidFill>
          </a:endParaRPr>
        </a:p>
      </dgm:t>
    </dgm:pt>
    <dgm:pt modelId="{E91D2FF9-7B13-4A0D-A4C6-E804BD668A22}" type="sibTrans" cxnId="{8AC8E478-BF07-4F69-AED8-04A82AAD2333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F6C5B0E7-D704-42A4-BE06-F317248631FE}" type="parTrans" cxnId="{8AC8E478-BF07-4F69-AED8-04A82AAD2333}">
      <dgm:prSet/>
      <dgm:spPr/>
      <dgm:t>
        <a:bodyPr/>
        <a:lstStyle/>
        <a:p>
          <a:endParaRPr lang="ru-RU"/>
        </a:p>
      </dgm:t>
    </dgm:pt>
    <dgm:pt modelId="{3037F683-5926-4165-81CE-13CAEE313112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>
              <a:solidFill>
                <a:schemeClr val="tx2"/>
              </a:solidFill>
            </a:rPr>
            <a:t>военно-патриотическое</a:t>
          </a:r>
          <a:endParaRPr lang="ru-RU" b="1" dirty="0">
            <a:solidFill>
              <a:schemeClr val="tx2"/>
            </a:solidFill>
          </a:endParaRPr>
        </a:p>
      </dgm:t>
    </dgm:pt>
    <dgm:pt modelId="{0C4880E9-1CAA-496E-9C35-34A45A4B5F46}" type="sibTrans" cxnId="{29315404-EF4B-4B99-9F18-23529A83EDB3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DD275EFE-3074-447D-BA52-D97DD1CCB6A9}" type="parTrans" cxnId="{29315404-EF4B-4B99-9F18-23529A83EDB3}">
      <dgm:prSet/>
      <dgm:spPr/>
      <dgm:t>
        <a:bodyPr/>
        <a:lstStyle/>
        <a:p>
          <a:endParaRPr lang="ru-RU"/>
        </a:p>
      </dgm:t>
    </dgm:pt>
    <dgm:pt modelId="{1B18566F-2521-43EF-97BD-A1F3C4B8A982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/>
            <a:t>художественно-эстетическое</a:t>
          </a:r>
          <a:endParaRPr lang="ru-RU" sz="500" dirty="0"/>
        </a:p>
      </dgm:t>
    </dgm:pt>
    <dgm:pt modelId="{A9112B86-59DA-493B-B563-21954FCBAF0E}" type="sibTrans" cxnId="{40A68999-6B63-4B37-870B-7248CFA571E8}">
      <dgm:prSet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B23AEA03-FE5D-495F-9878-3BEE61BAEFC1}" type="parTrans" cxnId="{40A68999-6B63-4B37-870B-7248CFA571E8}">
      <dgm:prSet/>
      <dgm:spPr/>
      <dgm:t>
        <a:bodyPr/>
        <a:lstStyle/>
        <a:p>
          <a:endParaRPr lang="ru-RU"/>
        </a:p>
      </dgm:t>
    </dgm:pt>
    <dgm:pt modelId="{C2A56868-3F47-402F-89A3-3BB311E7D524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dirty="0" smtClean="0"/>
            <a:t>спорт</a:t>
          </a:r>
          <a:r>
            <a:rPr lang="ru-RU" sz="1800" b="1" dirty="0" smtClean="0"/>
            <a:t>ивно-оздоров</a:t>
          </a:r>
          <a:r>
            <a:rPr lang="ru-RU" sz="1800" dirty="0" smtClean="0"/>
            <a:t>ительное</a:t>
          </a:r>
          <a:endParaRPr lang="ru-RU" sz="1800" dirty="0"/>
        </a:p>
      </dgm:t>
    </dgm:pt>
    <dgm:pt modelId="{BCF4E020-014A-4C8B-878D-F91E6EE45C59}" type="sibTrans" cxnId="{F13914A2-CE7E-4F2C-98A4-6B6EF8556393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9E46FA37-F99A-43C6-AA06-72E2A02C024D}" type="parTrans" cxnId="{F13914A2-CE7E-4F2C-98A4-6B6EF8556393}">
      <dgm:prSet/>
      <dgm:spPr/>
      <dgm:t>
        <a:bodyPr/>
        <a:lstStyle/>
        <a:p>
          <a:endParaRPr lang="ru-RU"/>
        </a:p>
      </dgm:t>
    </dgm:pt>
    <dgm:pt modelId="{30CBBB6E-054F-4F28-87EC-85228E37AE1C}" type="pres">
      <dgm:prSet presAssocID="{CCF99C22-53AF-4EF9-BD9E-635B3B07EF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DD5470-DE75-4E2E-B5DF-D65919EDF5C8}" type="pres">
      <dgm:prSet presAssocID="{301EA681-1513-41D7-85B2-3C0CDD82A76A}" presName="centerShape" presStyleLbl="node0" presStyleIdx="0" presStyleCnt="1" custScaleX="141466" custScaleY="140656" custLinFactNeighborX="-9008" custLinFactNeighborY="-2009"/>
      <dgm:spPr/>
      <dgm:t>
        <a:bodyPr/>
        <a:lstStyle/>
        <a:p>
          <a:endParaRPr lang="ru-RU"/>
        </a:p>
      </dgm:t>
    </dgm:pt>
    <dgm:pt modelId="{A82074D7-671A-4C40-9251-9E556878FA29}" type="pres">
      <dgm:prSet presAssocID="{C2A56868-3F47-402F-89A3-3BB311E7D524}" presName="node" presStyleLbl="node1" presStyleIdx="0" presStyleCnt="5" custScaleX="254519" custRadScaleRad="108523" custRadScaleInc="-34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D69FE-AFA9-48F2-A294-6AD7C1227CA5}" type="pres">
      <dgm:prSet presAssocID="{C2A56868-3F47-402F-89A3-3BB311E7D524}" presName="dummy" presStyleCnt="0"/>
      <dgm:spPr/>
    </dgm:pt>
    <dgm:pt modelId="{174568AF-6020-4D52-B031-6A198B1C8835}" type="pres">
      <dgm:prSet presAssocID="{BCF4E020-014A-4C8B-878D-F91E6EE45C59}" presName="sibTrans" presStyleLbl="sibTrans2D1" presStyleIdx="0" presStyleCnt="5" custScaleX="90376" custScaleY="87446" custLinFactNeighborX="6367" custLinFactNeighborY="-9009"/>
      <dgm:spPr/>
      <dgm:t>
        <a:bodyPr/>
        <a:lstStyle/>
        <a:p>
          <a:endParaRPr lang="ru-RU"/>
        </a:p>
      </dgm:t>
    </dgm:pt>
    <dgm:pt modelId="{ED8284C6-0A81-400E-8117-B6D1019C2F79}" type="pres">
      <dgm:prSet presAssocID="{1B18566F-2521-43EF-97BD-A1F3C4B8A982}" presName="node" presStyleLbl="node1" presStyleIdx="1" presStyleCnt="5" custScaleX="239416" custRadScaleRad="121228" custRadScaleInc="37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FA72E-8DDC-4451-B49E-3ED16B172957}" type="pres">
      <dgm:prSet presAssocID="{1B18566F-2521-43EF-97BD-A1F3C4B8A982}" presName="dummy" presStyleCnt="0"/>
      <dgm:spPr/>
    </dgm:pt>
    <dgm:pt modelId="{6C754AED-05AF-40F5-9DCA-43F08DCFDE07}" type="pres">
      <dgm:prSet presAssocID="{A9112B86-59DA-493B-B563-21954FCBAF0E}" presName="sibTrans" presStyleLbl="sibTrans2D1" presStyleIdx="1" presStyleCnt="5" custScaleX="106983" custScaleY="101703" custLinFactNeighborX="2453" custLinFactNeighborY="1802"/>
      <dgm:spPr/>
      <dgm:t>
        <a:bodyPr/>
        <a:lstStyle/>
        <a:p>
          <a:endParaRPr lang="ru-RU"/>
        </a:p>
      </dgm:t>
    </dgm:pt>
    <dgm:pt modelId="{FBC62DE4-C144-422A-8670-568746E6874F}" type="pres">
      <dgm:prSet presAssocID="{3037F683-5926-4165-81CE-13CAEE313112}" presName="node" presStyleLbl="node1" presStyleIdx="2" presStyleCnt="5" custScaleX="239416" custRadScaleRad="115899" custRadScaleInc="-5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DF6B24-415A-4E9C-BEFB-C8639A1395C3}" type="pres">
      <dgm:prSet presAssocID="{3037F683-5926-4165-81CE-13CAEE313112}" presName="dummy" presStyleCnt="0"/>
      <dgm:spPr/>
    </dgm:pt>
    <dgm:pt modelId="{534EB0AE-41D6-4D41-A353-D70334855BED}" type="pres">
      <dgm:prSet presAssocID="{0C4880E9-1CAA-496E-9C35-34A45A4B5F46}" presName="sibTrans" presStyleLbl="sibTrans2D1" presStyleIdx="2" presStyleCnt="5" custScaleY="51597" custLinFactNeighborX="2836" custLinFactNeighborY="2503"/>
      <dgm:spPr/>
      <dgm:t>
        <a:bodyPr/>
        <a:lstStyle/>
        <a:p>
          <a:endParaRPr lang="ru-RU"/>
        </a:p>
      </dgm:t>
    </dgm:pt>
    <dgm:pt modelId="{00F6043E-5B79-4DAE-935F-FAB043B671B3}" type="pres">
      <dgm:prSet presAssocID="{55B0C1AE-9266-49C6-829A-37395F9F21BA}" presName="node" presStyleLbl="node1" presStyleIdx="3" presStyleCnt="5" custScaleX="235144" custRadScaleRad="145911" custRadScaleInc="84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30D341-B5DA-425B-ABA3-9C52A44B4FBC}" type="pres">
      <dgm:prSet presAssocID="{55B0C1AE-9266-49C6-829A-37395F9F21BA}" presName="dummy" presStyleCnt="0"/>
      <dgm:spPr/>
    </dgm:pt>
    <dgm:pt modelId="{311F986E-CEA1-4BB7-9822-5BFEA1F30B8A}" type="pres">
      <dgm:prSet presAssocID="{E91D2FF9-7B13-4A0D-A4C6-E804BD668A22}" presName="sibTrans" presStyleLbl="sibTrans2D1" presStyleIdx="3" presStyleCnt="5" custLinFactNeighborX="-1219" custLinFactNeighborY="-1225"/>
      <dgm:spPr/>
      <dgm:t>
        <a:bodyPr/>
        <a:lstStyle/>
        <a:p>
          <a:endParaRPr lang="ru-RU"/>
        </a:p>
      </dgm:t>
    </dgm:pt>
    <dgm:pt modelId="{7D351731-935B-43D8-9DDF-C64A6A69F7F0}" type="pres">
      <dgm:prSet presAssocID="{5C2CE1FF-0B80-4587-9A4F-CDD3089758D4}" presName="node" presStyleLbl="node1" presStyleIdx="4" presStyleCnt="5" custScaleX="238103" custRadScaleRad="151234" custRadScaleInc="-45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EA3AD-94DD-48DE-919D-A736AEE421EF}" type="pres">
      <dgm:prSet presAssocID="{5C2CE1FF-0B80-4587-9A4F-CDD3089758D4}" presName="dummy" presStyleCnt="0"/>
      <dgm:spPr/>
    </dgm:pt>
    <dgm:pt modelId="{A6150F37-6165-4667-AF84-0014766C69D4}" type="pres">
      <dgm:prSet presAssocID="{B43B33E2-DA9A-4C02-8662-EAD9271456C1}" presName="sibTrans" presStyleLbl="sibTrans2D1" presStyleIdx="4" presStyleCnt="5" custLinFactNeighborX="-243" custLinFactNeighborY="-2172"/>
      <dgm:spPr/>
      <dgm:t>
        <a:bodyPr/>
        <a:lstStyle/>
        <a:p>
          <a:endParaRPr lang="ru-RU"/>
        </a:p>
      </dgm:t>
    </dgm:pt>
  </dgm:ptLst>
  <dgm:cxnLst>
    <dgm:cxn modelId="{40A68999-6B63-4B37-870B-7248CFA571E8}" srcId="{301EA681-1513-41D7-85B2-3C0CDD82A76A}" destId="{1B18566F-2521-43EF-97BD-A1F3C4B8A982}" srcOrd="1" destOrd="0" parTransId="{B23AEA03-FE5D-495F-9878-3BEE61BAEFC1}" sibTransId="{A9112B86-59DA-493B-B563-21954FCBAF0E}"/>
    <dgm:cxn modelId="{29315404-EF4B-4B99-9F18-23529A83EDB3}" srcId="{301EA681-1513-41D7-85B2-3C0CDD82A76A}" destId="{3037F683-5926-4165-81CE-13CAEE313112}" srcOrd="2" destOrd="0" parTransId="{DD275EFE-3074-447D-BA52-D97DD1CCB6A9}" sibTransId="{0C4880E9-1CAA-496E-9C35-34A45A4B5F46}"/>
    <dgm:cxn modelId="{5F00A1C7-4442-4A30-811D-F9283801A9FB}" type="presOf" srcId="{301EA681-1513-41D7-85B2-3C0CDD82A76A}" destId="{47DD5470-DE75-4E2E-B5DF-D65919EDF5C8}" srcOrd="0" destOrd="0" presId="urn:microsoft.com/office/officeart/2005/8/layout/radial6"/>
    <dgm:cxn modelId="{8AC8E478-BF07-4F69-AED8-04A82AAD2333}" srcId="{301EA681-1513-41D7-85B2-3C0CDD82A76A}" destId="{55B0C1AE-9266-49C6-829A-37395F9F21BA}" srcOrd="3" destOrd="0" parTransId="{F6C5B0E7-D704-42A4-BE06-F317248631FE}" sibTransId="{E91D2FF9-7B13-4A0D-A4C6-E804BD668A22}"/>
    <dgm:cxn modelId="{9A91DE37-B837-4C52-BE74-E3C2E2611FAF}" type="presOf" srcId="{55B0C1AE-9266-49C6-829A-37395F9F21BA}" destId="{00F6043E-5B79-4DAE-935F-FAB043B671B3}" srcOrd="0" destOrd="0" presId="urn:microsoft.com/office/officeart/2005/8/layout/radial6"/>
    <dgm:cxn modelId="{19F1060D-E2D9-4F8F-A17C-B97E917464D5}" type="presOf" srcId="{3037F683-5926-4165-81CE-13CAEE313112}" destId="{FBC62DE4-C144-422A-8670-568746E6874F}" srcOrd="0" destOrd="0" presId="urn:microsoft.com/office/officeart/2005/8/layout/radial6"/>
    <dgm:cxn modelId="{E59B74BE-5571-4507-8E4C-E534079483D7}" type="presOf" srcId="{CCF99C22-53AF-4EF9-BD9E-635B3B07EF5D}" destId="{30CBBB6E-054F-4F28-87EC-85228E37AE1C}" srcOrd="0" destOrd="0" presId="urn:microsoft.com/office/officeart/2005/8/layout/radial6"/>
    <dgm:cxn modelId="{A53AB46A-F3BF-41A1-A87D-66972681D0F6}" type="presOf" srcId="{C2A56868-3F47-402F-89A3-3BB311E7D524}" destId="{A82074D7-671A-4C40-9251-9E556878FA29}" srcOrd="0" destOrd="0" presId="urn:microsoft.com/office/officeart/2005/8/layout/radial6"/>
    <dgm:cxn modelId="{DC43408E-18BC-4F4C-8BD0-321FA6A4D77C}" type="presOf" srcId="{1B18566F-2521-43EF-97BD-A1F3C4B8A982}" destId="{ED8284C6-0A81-400E-8117-B6D1019C2F79}" srcOrd="0" destOrd="0" presId="urn:microsoft.com/office/officeart/2005/8/layout/radial6"/>
    <dgm:cxn modelId="{44FCCA7F-3CAF-4E13-90F9-2FDDBD5C020F}" srcId="{CCF99C22-53AF-4EF9-BD9E-635B3B07EF5D}" destId="{301EA681-1513-41D7-85B2-3C0CDD82A76A}" srcOrd="0" destOrd="0" parTransId="{4A3A03B4-128F-46D9-A683-5463B9FFF920}" sibTransId="{4C81E19B-F990-45B6-96E8-548580C002F6}"/>
    <dgm:cxn modelId="{DAC19E5B-B776-454A-8336-376A596A9A75}" type="presOf" srcId="{0C4880E9-1CAA-496E-9C35-34A45A4B5F46}" destId="{534EB0AE-41D6-4D41-A353-D70334855BED}" srcOrd="0" destOrd="0" presId="urn:microsoft.com/office/officeart/2005/8/layout/radial6"/>
    <dgm:cxn modelId="{9A30A9AC-C172-4076-B4DE-9E6ACD74BCE0}" type="presOf" srcId="{A9112B86-59DA-493B-B563-21954FCBAF0E}" destId="{6C754AED-05AF-40F5-9DCA-43F08DCFDE07}" srcOrd="0" destOrd="0" presId="urn:microsoft.com/office/officeart/2005/8/layout/radial6"/>
    <dgm:cxn modelId="{EA65D9CE-CB6B-47A0-97A6-3B58C1954978}" srcId="{301EA681-1513-41D7-85B2-3C0CDD82A76A}" destId="{5C2CE1FF-0B80-4587-9A4F-CDD3089758D4}" srcOrd="4" destOrd="0" parTransId="{9193B1A0-16E9-4A15-B1AC-E5AB876463C3}" sibTransId="{B43B33E2-DA9A-4C02-8662-EAD9271456C1}"/>
    <dgm:cxn modelId="{35ADE88C-1B43-4E57-8807-FA8A043479CA}" type="presOf" srcId="{5C2CE1FF-0B80-4587-9A4F-CDD3089758D4}" destId="{7D351731-935B-43D8-9DDF-C64A6A69F7F0}" srcOrd="0" destOrd="0" presId="urn:microsoft.com/office/officeart/2005/8/layout/radial6"/>
    <dgm:cxn modelId="{9A9DC025-AF60-424F-8665-636FD0C28755}" type="presOf" srcId="{E91D2FF9-7B13-4A0D-A4C6-E804BD668A22}" destId="{311F986E-CEA1-4BB7-9822-5BFEA1F30B8A}" srcOrd="0" destOrd="0" presId="urn:microsoft.com/office/officeart/2005/8/layout/radial6"/>
    <dgm:cxn modelId="{417D5055-5902-4999-91BD-EED1DF4DD3FD}" type="presOf" srcId="{B43B33E2-DA9A-4C02-8662-EAD9271456C1}" destId="{A6150F37-6165-4667-AF84-0014766C69D4}" srcOrd="0" destOrd="0" presId="urn:microsoft.com/office/officeart/2005/8/layout/radial6"/>
    <dgm:cxn modelId="{99743F75-27F5-4BEC-865F-4FC8CEE240CF}" type="presOf" srcId="{BCF4E020-014A-4C8B-878D-F91E6EE45C59}" destId="{174568AF-6020-4D52-B031-6A198B1C8835}" srcOrd="0" destOrd="0" presId="urn:microsoft.com/office/officeart/2005/8/layout/radial6"/>
    <dgm:cxn modelId="{F13914A2-CE7E-4F2C-98A4-6B6EF8556393}" srcId="{301EA681-1513-41D7-85B2-3C0CDD82A76A}" destId="{C2A56868-3F47-402F-89A3-3BB311E7D524}" srcOrd="0" destOrd="0" parTransId="{9E46FA37-F99A-43C6-AA06-72E2A02C024D}" sibTransId="{BCF4E020-014A-4C8B-878D-F91E6EE45C59}"/>
    <dgm:cxn modelId="{70994368-198E-4B94-A669-574BAE86F64A}" type="presParOf" srcId="{30CBBB6E-054F-4F28-87EC-85228E37AE1C}" destId="{47DD5470-DE75-4E2E-B5DF-D65919EDF5C8}" srcOrd="0" destOrd="0" presId="urn:microsoft.com/office/officeart/2005/8/layout/radial6"/>
    <dgm:cxn modelId="{49D00624-E388-4FCB-88CD-CE6A8CE47AA7}" type="presParOf" srcId="{30CBBB6E-054F-4F28-87EC-85228E37AE1C}" destId="{A82074D7-671A-4C40-9251-9E556878FA29}" srcOrd="1" destOrd="0" presId="urn:microsoft.com/office/officeart/2005/8/layout/radial6"/>
    <dgm:cxn modelId="{953B33BE-9AE3-44DE-92B9-87D1EDF35B97}" type="presParOf" srcId="{30CBBB6E-054F-4F28-87EC-85228E37AE1C}" destId="{552D69FE-AFA9-48F2-A294-6AD7C1227CA5}" srcOrd="2" destOrd="0" presId="urn:microsoft.com/office/officeart/2005/8/layout/radial6"/>
    <dgm:cxn modelId="{ED374135-12D2-4AFE-8CDB-2929935393C4}" type="presParOf" srcId="{30CBBB6E-054F-4F28-87EC-85228E37AE1C}" destId="{174568AF-6020-4D52-B031-6A198B1C8835}" srcOrd="3" destOrd="0" presId="urn:microsoft.com/office/officeart/2005/8/layout/radial6"/>
    <dgm:cxn modelId="{ADBE6BCA-9945-4166-AE99-C32D7BEC4B18}" type="presParOf" srcId="{30CBBB6E-054F-4F28-87EC-85228E37AE1C}" destId="{ED8284C6-0A81-400E-8117-B6D1019C2F79}" srcOrd="4" destOrd="0" presId="urn:microsoft.com/office/officeart/2005/8/layout/radial6"/>
    <dgm:cxn modelId="{E5DFF6B4-B00D-4B2A-BB55-17CDB656CC54}" type="presParOf" srcId="{30CBBB6E-054F-4F28-87EC-85228E37AE1C}" destId="{0A7FA72E-8DDC-4451-B49E-3ED16B172957}" srcOrd="5" destOrd="0" presId="urn:microsoft.com/office/officeart/2005/8/layout/radial6"/>
    <dgm:cxn modelId="{6FF7CE3D-CE1B-4538-967B-17452757BA5E}" type="presParOf" srcId="{30CBBB6E-054F-4F28-87EC-85228E37AE1C}" destId="{6C754AED-05AF-40F5-9DCA-43F08DCFDE07}" srcOrd="6" destOrd="0" presId="urn:microsoft.com/office/officeart/2005/8/layout/radial6"/>
    <dgm:cxn modelId="{A005173C-3366-42F0-B76F-53051C270C4C}" type="presParOf" srcId="{30CBBB6E-054F-4F28-87EC-85228E37AE1C}" destId="{FBC62DE4-C144-422A-8670-568746E6874F}" srcOrd="7" destOrd="0" presId="urn:microsoft.com/office/officeart/2005/8/layout/radial6"/>
    <dgm:cxn modelId="{E2A791E5-602F-4B2A-B2AF-41F53E3B624F}" type="presParOf" srcId="{30CBBB6E-054F-4F28-87EC-85228E37AE1C}" destId="{6ADF6B24-415A-4E9C-BEFB-C8639A1395C3}" srcOrd="8" destOrd="0" presId="urn:microsoft.com/office/officeart/2005/8/layout/radial6"/>
    <dgm:cxn modelId="{EAE4C501-AE2E-475D-9460-669CE23B47D2}" type="presParOf" srcId="{30CBBB6E-054F-4F28-87EC-85228E37AE1C}" destId="{534EB0AE-41D6-4D41-A353-D70334855BED}" srcOrd="9" destOrd="0" presId="urn:microsoft.com/office/officeart/2005/8/layout/radial6"/>
    <dgm:cxn modelId="{0F7DBA30-862C-44D4-A8AC-3D5B7FBCBD9D}" type="presParOf" srcId="{30CBBB6E-054F-4F28-87EC-85228E37AE1C}" destId="{00F6043E-5B79-4DAE-935F-FAB043B671B3}" srcOrd="10" destOrd="0" presId="urn:microsoft.com/office/officeart/2005/8/layout/radial6"/>
    <dgm:cxn modelId="{6D1AA673-A749-4EC2-A447-E661A3064EF1}" type="presParOf" srcId="{30CBBB6E-054F-4F28-87EC-85228E37AE1C}" destId="{3630D341-B5DA-425B-ABA3-9C52A44B4FBC}" srcOrd="11" destOrd="0" presId="urn:microsoft.com/office/officeart/2005/8/layout/radial6"/>
    <dgm:cxn modelId="{D20588E7-E66C-4B38-86BC-435D7339C61F}" type="presParOf" srcId="{30CBBB6E-054F-4F28-87EC-85228E37AE1C}" destId="{311F986E-CEA1-4BB7-9822-5BFEA1F30B8A}" srcOrd="12" destOrd="0" presId="urn:microsoft.com/office/officeart/2005/8/layout/radial6"/>
    <dgm:cxn modelId="{AFD687AD-51DE-4A2D-B99E-913EEB58FF20}" type="presParOf" srcId="{30CBBB6E-054F-4F28-87EC-85228E37AE1C}" destId="{7D351731-935B-43D8-9DDF-C64A6A69F7F0}" srcOrd="13" destOrd="0" presId="urn:microsoft.com/office/officeart/2005/8/layout/radial6"/>
    <dgm:cxn modelId="{00E64E54-0791-45C5-AAED-E52708853A98}" type="presParOf" srcId="{30CBBB6E-054F-4F28-87EC-85228E37AE1C}" destId="{52DEA3AD-94DD-48DE-919D-A736AEE421EF}" srcOrd="14" destOrd="0" presId="urn:microsoft.com/office/officeart/2005/8/layout/radial6"/>
    <dgm:cxn modelId="{CFFD3580-FDD1-4806-8745-56929BE5C7CF}" type="presParOf" srcId="{30CBBB6E-054F-4F28-87EC-85228E37AE1C}" destId="{A6150F37-6165-4667-AF84-0014766C69D4}" srcOrd="15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D3FE5C-685E-40DC-8B47-8DF64F779F51}" type="datetime1">
              <a:rPr lang="ru-RU" smtClean="0"/>
              <a:pPr rtl="0"/>
              <a:t>16.03.2018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B52D75A-407D-4103-A02A-5E07FB0FD905}" type="datetime1">
              <a:rPr lang="ru-RU" noProof="0" smtClean="0"/>
              <a:pPr rtl="0"/>
              <a:t>16.03.2018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noProof="0" smtClean="0"/>
              <a:pPr rtl="0"/>
              <a:t>1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685616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noProof="0" smtClean="0"/>
              <a:pPr rtl="0"/>
              <a:t>10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1729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noProof="0" smtClean="0"/>
              <a:pPr rtl="0"/>
              <a:t>2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428079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noProof="0" smtClean="0"/>
              <a:pPr rtl="0"/>
              <a:t>3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29045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48518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48518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noProof="0" smtClean="0"/>
              <a:pPr rtl="0"/>
              <a:t>6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851564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48518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noProof="0" smtClean="0"/>
              <a:pPr rtl="0"/>
              <a:t>8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372025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smtClean="0"/>
              <a:pPr rtl="0"/>
              <a:t>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8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рисунка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Полилиния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5" name="Рисунок 14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8" name="Полилиния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9" name="Рисунок 18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Полилиния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5" name="Рисунок 14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8" name="Полилиния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9" name="Рисунок 18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2" name="Полилиния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3" name="Рисунок 1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6" hasCustomPrompt="1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ять рисун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8" name="Полилиния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9" name="Рисунок 8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0" name="Полилиния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1" name="Рисунок 10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2" name="Полилиния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3" name="Рисунок 1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4" name="Полилиния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5" name="Рисунок 14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Полилиния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1" name="Рисунок 20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5B8932-1B2E-4152-972E-5DDDF189815E}" type="datetime1">
              <a:rPr lang="ru-RU" noProof="0" smtClean="0"/>
              <a:pPr rtl="0"/>
              <a:t>16.03.2018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ABA02B-48D7-4F45-BDF4-92DC0DAD942C}" type="datetime1">
              <a:rPr lang="ru-RU" noProof="0" smtClean="0"/>
              <a:pPr rtl="0"/>
              <a:t>16.03.2018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DDE378-217F-408E-9F08-1F2C2197986A}" type="datetime1">
              <a:rPr lang="ru-RU" noProof="0" smtClean="0"/>
              <a:pPr rtl="0"/>
              <a:t>16.03.2018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B390B6-A938-4A3C-81E6-728DA5F6F5C9}" type="datetime1">
              <a:rPr lang="ru-RU" noProof="0" smtClean="0"/>
              <a:pPr rtl="0"/>
              <a:t>16.03.2018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CB6574-69C6-4D24-9F36-307D5EE1909D}" type="datetime1">
              <a:rPr lang="ru-RU" noProof="0" smtClean="0"/>
              <a:pPr rtl="0"/>
              <a:t>16.03.2018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86FE35-6E1F-4337-8DC1-75284CBAFF98}" type="datetime1">
              <a:rPr lang="ru-RU" noProof="0" smtClean="0"/>
              <a:pPr rtl="0"/>
              <a:t>16.03.2018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588FA2-CAE4-491F-91C5-2256E3BFB24E}" type="datetime1">
              <a:rPr lang="ru-RU" noProof="0" smtClean="0"/>
              <a:pPr rtl="0"/>
              <a:t>16.03.2018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6B729A-78D4-46ED-B78F-25AAD81A9EA1}" type="datetime1">
              <a:rPr lang="ru-RU" noProof="0" smtClean="0"/>
              <a:pPr rtl="0"/>
              <a:t>16.03.2018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2" name="Рисунок 11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48A9C3-BEC6-470C-8939-1BC0DFD13620}" type="datetime1">
              <a:rPr lang="ru-RU" noProof="0" smtClean="0"/>
              <a:pPr rtl="0"/>
              <a:t>16.03.2018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C929494-1A30-419E-AF45-4DF2B34B9C72}" type="datetime1">
              <a:rPr lang="ru-RU" noProof="0" smtClean="0"/>
              <a:pPr rtl="0"/>
              <a:t>16.03.2018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902" y="500042"/>
            <a:ext cx="9715568" cy="2471742"/>
          </a:xfrm>
        </p:spPr>
        <p:txBody>
          <a:bodyPr rtlCol="0">
            <a:prstTxWarp prst="textWave2">
              <a:avLst/>
            </a:prstTxWarp>
            <a:normAutofit/>
          </a:bodyPr>
          <a:lstStyle/>
          <a:p>
            <a:pPr algn="ctr" rtl="0"/>
            <a:r>
              <a:rPr lang="ru-RU" dirty="0" err="1" smtClean="0">
                <a:solidFill>
                  <a:srgbClr val="7030A0"/>
                </a:solidFill>
              </a:rPr>
              <a:t>Общеинтеллектуальное</a:t>
            </a:r>
            <a:r>
              <a:rPr lang="ru-RU" dirty="0" smtClean="0">
                <a:solidFill>
                  <a:srgbClr val="7030A0"/>
                </a:solidFill>
              </a:rPr>
              <a:t> направление внеурочной деятельности обучающихся – одно из условий реализации ФГОС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10380" y="6143644"/>
            <a:ext cx="3929090" cy="714356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ru-RU" dirty="0" smtClean="0">
                <a:solidFill>
                  <a:schemeClr val="bg1"/>
                </a:solidFill>
              </a:rPr>
              <a:t>Выполнила: воспитатель</a:t>
            </a:r>
          </a:p>
          <a:p>
            <a:pPr rtl="0"/>
            <a:r>
              <a:rPr lang="ru-RU" dirty="0" smtClean="0">
                <a:solidFill>
                  <a:schemeClr val="bg1"/>
                </a:solidFill>
              </a:rPr>
              <a:t> Иванкова Надежда Сергеевна</a:t>
            </a:r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98047096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02" y="0"/>
            <a:ext cx="9829800" cy="1000108"/>
          </a:xfrm>
        </p:spPr>
        <p:txBody>
          <a:bodyPr rtlCol="0"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Система занятий по программе «Размышляем, играем, творим» позволяет решать следующие аспекты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453058" y="1285860"/>
            <a:ext cx="1214446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881158" y="1285860"/>
            <a:ext cx="1214446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096396" y="1285860"/>
            <a:ext cx="1214446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95340" y="3214686"/>
            <a:ext cx="2714644" cy="1214446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95802" y="3214686"/>
            <a:ext cx="2714644" cy="1214446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167702" y="3214686"/>
            <a:ext cx="2714644" cy="1214446"/>
          </a:xfrm>
          <a:prstGeom prst="ellips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238216" y="357187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познавательный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81554" y="357187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развивающий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82016" y="3571876"/>
            <a:ext cx="2529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воспитывающий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2947896"/>
      </p:ext>
    </p:extLst>
  </p:cSld>
  <p:clrMapOvr>
    <a:masterClrMapping/>
  </p:clrMapOvr>
  <p:transition spd="med"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522" y="0"/>
            <a:ext cx="11882478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Познавательный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аспект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формирование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и развитие различных видов памяти, внимания, воображения, а также логического мышления;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формирование и развитие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общеучебных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умений и навыков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Развивающий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аспект</a:t>
            </a:r>
          </a:p>
          <a:p>
            <a:pPr marL="355600" lvl="0" indent="-35560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создать условия для развития мышления в ходе усвоения таких приемов мыслительной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 деятельности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, как умение анализировать, сравнивать, синтезировать, выделять главное, доказывать и опровергать, делать умозаключения;</a:t>
            </a:r>
          </a:p>
          <a:p>
            <a:pPr marL="355600" lvl="0" indent="-35560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способствовать развитию пространственного восприятия и сенсорно-моторной координации.</a:t>
            </a:r>
          </a:p>
          <a:p>
            <a:pPr marL="342900" indent="-342900">
              <a:lnSpc>
                <a:spcPct val="150000"/>
              </a:lnSpc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Воспитывающий аспект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1346200"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воспитание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межличностных отношений;</a:t>
            </a:r>
          </a:p>
          <a:p>
            <a:pPr marL="342900" indent="-342900">
              <a:lnSpc>
                <a:spcPct val="150000"/>
              </a:lnSpc>
            </a:pPr>
            <a:endParaRPr lang="ru-RU" sz="2400" dirty="0" smtClean="0"/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v"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342900" lvl="0" indent="-342900">
              <a:lnSpc>
                <a:spcPct val="150000"/>
              </a:lnSpc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38216" y="357166"/>
          <a:ext cx="9572625" cy="600189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714741"/>
                <a:gridCol w="2286016"/>
                <a:gridCol w="357186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Уровни развития</a:t>
                      </a:r>
                      <a:endParaRPr lang="ru-RU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Уровни результата воспитания</a:t>
                      </a:r>
                      <a:endParaRPr lang="ru-RU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Показатели воспитанности и развития</a:t>
                      </a:r>
                      <a:endParaRPr lang="ru-RU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Зона актуального развития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Ребенок приобретает знания об интеллектуальной деятельности, о способах и средствах выполнения заданий. Формируется мотивация к учению через внеурочную деятельность.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уровень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Интеллектуальные знания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мотивы, </a:t>
                      </a:r>
                      <a:endParaRPr lang="ru-RU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цели,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эмоциональная 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включённость, согласованность знаний,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умений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, навыков. 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Ребенок самостоятельно, во взаимодействии с педагогом, значимым взрослым, сможет выполнять задания данного типа, для данного возраста: высказывать мнения, обобщать, классифицировать, обсуждать.</a:t>
                      </a:r>
                      <a:endParaRPr lang="ru-RU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уровень</a:t>
                      </a:r>
                      <a:endParaRPr lang="ru-RU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Осуществление действий своими силами. </a:t>
                      </a:r>
                      <a:endParaRPr lang="ru-RU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Заинтересованность 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деятельностью. </a:t>
                      </a:r>
                      <a:endParaRPr lang="ru-RU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Активность 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мышления, идей, проектов.</a:t>
                      </a:r>
                      <a:endParaRPr lang="ru-RU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Зона ближайшего развития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Ребенок самостоятельно сможет применять изученные способы, </a:t>
                      </a:r>
                      <a:r>
                        <a:rPr lang="ru-RU" sz="16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аргументироватьсвою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позицию, оценивать ситуацию и полученный результат.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уровень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Откликаемость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на побуждения к развитию личности, </a:t>
                      </a:r>
                      <a:endParaRPr lang="ru-RU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активность 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ориентировки в социальных условиях, произвольное управление знаниями, умениями, навыками.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026" y="0"/>
            <a:ext cx="9829800" cy="7064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    Программа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предусматривает достижение 3 уровней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результатов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84" y="0"/>
            <a:ext cx="10429948" cy="1082674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Диагностика, проводимая в начале и в конце каждого года обучения в виде естественно-педагогического наблюдения.</a:t>
            </a:r>
            <a:b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12" y="857232"/>
            <a:ext cx="111443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Способами определения результативности программы являются: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28736"/>
            <a:ext cx="121444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В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начале года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Тесты способностей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позволяют выявить и измерить уровень развития тех или иных психических функций, познавательных процессов. Такие тесты чаще всего связаны с диагностикой познавательной сферы личности, особенностей мышления и обычно называются также интеллектуальными. К ним относятся, например, тест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Равена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,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тест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Амтхауэра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,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тест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Векслера и т.д., а также тесты-задания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.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В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конце года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Тесты достижений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ориентированы на выявление уровня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сформированности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конкретных знаний, умений и навыков и как меры успешности выполнения, и как меры готовности к выполнению некоторой деятельности. В качестве примеров могут служить все виды тестовых испытаний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960" y="365126"/>
            <a:ext cx="11501518" cy="10826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Для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оценки эффективности занятий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можно использовать следующие показатели: 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3998" y="1828800"/>
            <a:ext cx="9715537" cy="347662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степень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помощи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учителя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поведение детей на занятиях: живость, активность, заинтересованность обеспечивают положительные результаты;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результаты выполнения тестовых заданий и заданий из конкурса эрудитов, при выполнении которых выявляется, справляются ли ученики с ними самостоятельно;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косвенным показателем эффективности занятий может быть повышение качества успеваемости по математике, русскому языку, окружающему миру, литературному чтению и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др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prstTxWarp prst="textWave1">
              <a:avLst/>
            </a:prstTxWarp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Основные направления внеурочной деятельности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52464" y="1285860"/>
          <a:ext cx="10858544" cy="481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200335453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9588" y="285728"/>
            <a:ext cx="1035851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	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В формировании личности учащегося, для достижения высокого уровня ее развития,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общеинтелектуальное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развитие более значимо, чем конкретные знания, послужившие базой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	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Среди общих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целей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образования центральное место занимает развитие абстрактного мышления, необходимой компонентой которого является логическое мышление – как дедуктивное, в том числе и аксиоматическое, так и продуктивное – эвристическое и алгоритмическое мышление.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	</a:t>
            </a:r>
          </a:p>
          <a:p>
            <a:pPr>
              <a:lnSpc>
                <a:spcPct val="150000"/>
              </a:lnSpc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999132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8150" y="285728"/>
            <a:ext cx="11287204" cy="5429288"/>
          </a:xfrm>
        </p:spPr>
        <p:txBody>
          <a:bodyPr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Работая над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общеинтелектуальным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развитием необходимо задействовать комплекс игровых заданий, тренингов, логических задач. Совокупность их, выраженная в определенной последовательности, позволит комплексно решить     образовательные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адачи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 Сформировать: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1.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мотивацию учения, ориентированную на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удовлетворение познавательных интересов;</a:t>
            </a:r>
          </a:p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		       2.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приемы умственных действий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(анализ, синтез, сравнение, обобщение,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классификация, аналогия);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</a:p>
          <a:p>
            <a:pPr algn="ctr">
              <a:lnSpc>
                <a:spcPct val="10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endParaRPr lang="ru-RU" dirty="0" smtClean="0"/>
          </a:p>
          <a:p>
            <a:pPr algn="ctr"/>
            <a:endParaRPr lang="ru-RU" dirty="0" smtClean="0"/>
          </a:p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4342303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1026" y="285728"/>
            <a:ext cx="10715700" cy="5429288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Развивать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1. образное мышление;</a:t>
            </a:r>
          </a:p>
          <a:p>
            <a:pPr lvl="0">
              <a:lnSpc>
                <a:spcPct val="10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        2. речь, умение высказывать и обосновывать свои суждения;</a:t>
            </a:r>
          </a:p>
          <a:p>
            <a:pPr lvl="0">
              <a:lnSpc>
                <a:spcPct val="10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        3. творческие способности;</a:t>
            </a:r>
          </a:p>
          <a:p>
            <a:pPr lvl="0">
              <a:lnSpc>
                <a:spcPct val="10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Так же, увеличить концентрацию внимания и объема памяти;</a:t>
            </a:r>
          </a:p>
          <a:p>
            <a:pPr lvl="0">
              <a:lnSpc>
                <a:spcPct val="10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Содействовать воспитанию интереса к предметам  и процессу                       познания в целом.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	 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Все это относится к требованиям к результатам</a:t>
            </a: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		основной образовательной программы начального</a:t>
            </a: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общего образования ФГОС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4342303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2464" y="428604"/>
            <a:ext cx="9829800" cy="5857916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Образовательная программа ориентирована на достижение результатов определенного уровня,  по конкретным видам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внеучебной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деятельности младших школьников. 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               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Программа должна иметь возрастную привязку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для 1-2-го класса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–программа, ориентированная на приобретение школьником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общеинтеллектуальных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знаний в различных видах деятельности; 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для 2-3-го класса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– программа, формирующая позитивное отношение к базовым ценностям; 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для 4-го класса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–программа, дающая ребенку опыт самостоятельного интеллектуального действия; 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7739965"/>
      </p:ext>
    </p:extLst>
  </p:cSld>
  <p:clrMapOvr>
    <a:masterClrMapping/>
  </p:clrMapOvr>
  <p:transition spd="med"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8150" y="285728"/>
            <a:ext cx="11287204" cy="5429288"/>
          </a:xfrm>
        </p:spPr>
        <p:txBody>
          <a:bodyPr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Работая над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общеинтелектуальным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развитием необходимо задействовать комплекс игровых заданий, тренингов, логических задач. Совокупность их, выраженная в определенной последовательности, позволит комплексно решить     образовательные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адачи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 Сформировать: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1.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мотивацию учения, ориентированную на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удовлетворение познавательных интересов;</a:t>
            </a:r>
          </a:p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		       2.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приемы умственных действий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(анализ, синтез, сравнение, обобщение,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классификация, аналогия);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</a:p>
          <a:p>
            <a:pPr algn="ctr">
              <a:lnSpc>
                <a:spcPct val="10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endParaRPr lang="ru-RU" dirty="0" smtClean="0"/>
          </a:p>
          <a:p>
            <a:pPr algn="ctr"/>
            <a:endParaRPr lang="ru-RU" dirty="0" smtClean="0"/>
          </a:p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4342303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29898" cy="4492634"/>
          </a:xfrm>
        </p:spPr>
        <p:txBody>
          <a:bodyPr rtlCol="0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Данная внеурочная деятельность школьников организуется в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форме кружка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</a:rPr>
              <a:t>общеинтеллектуальной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направленности.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Реализация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программы рассчитана на весь курс начального образования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4года, объёмом в 135 часов.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Занятия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проводятся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1 раз в неделю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, во второй половине дня. В 1 классе по 30 минут (33 часа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),</a:t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Во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2-4 классах по 45 минут (34 часа).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Место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проведения занятий – учебный кабинет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Возраст детей, участвующих в реализации программы, 7-11 лет.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3572411"/>
      </p:ext>
    </p:extLst>
  </p:cSld>
  <p:clrMapOvr>
    <a:masterClrMapping/>
  </p:clrMapOvr>
  <p:transition spd="med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1026" y="0"/>
            <a:ext cx="1100145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В данном курсе предполагается  применение:</a:t>
            </a:r>
          </a:p>
          <a:p>
            <a:pPr marL="1800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коллективных форм организации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занятий;</a:t>
            </a:r>
          </a:p>
          <a:p>
            <a:pPr marL="1800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использование современных средств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обучения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;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1800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создание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на занятиях ситуаций активного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поиска; </a:t>
            </a:r>
          </a:p>
          <a:p>
            <a:pPr marL="1800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предоставление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возможности сделать собственное «открытие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»;</a:t>
            </a:r>
          </a:p>
          <a:p>
            <a:pPr marL="1800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знакомство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с оригинальными путями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рассуждений;</a:t>
            </a:r>
          </a:p>
          <a:p>
            <a:pPr marL="1800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овладение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элементарными навыками исследовательской деятельности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1800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Участие в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КВНах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, викторинах, олимпиадах, научно-исследовательских конференциях, интеллектуальных конкурсах на уровне школы, района,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                                   	республики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, диспуты, олимпиады, соревнования,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интеллектуальные		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клубы, проекты, конкурсы, викторины,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							познавательные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игры. 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endParaRPr lang="ru-RU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010694"/>
      </p:ext>
    </p:extLst>
  </p:cSld>
  <p:clrMapOvr>
    <a:masterClrMapping/>
  </p:clrMapOvr>
  <p:transition spd="med">
    <p:strips dir="ru"/>
  </p:transition>
</p:sld>
</file>

<file path=ppt/theme/theme1.xml><?xml version="1.0" encoding="utf-8"?>
<a:theme xmlns:a="http://schemas.openxmlformats.org/drawingml/2006/main" name="tf03896101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3246688_TF03896101.potx" id="{A3AB8EB1-32C8-42D1-A2F7-9C8024EB1CB7}" vid="{880779B9-4198-47E8-81D9-8281AF4E13F9}"/>
    </a:ext>
  </a:extLst>
</a:theme>
</file>

<file path=ppt/theme/theme2.xml><?xml version="1.0" encoding="utf-8"?>
<a:theme xmlns:a="http://schemas.openxmlformats.org/drawingml/2006/main" name="Тема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tf03896101</Template>
  <TotalTime>191</TotalTime>
  <Words>665</Words>
  <Application>Microsoft Office PowerPoint</Application>
  <PresentationFormat>Произвольный</PresentationFormat>
  <Paragraphs>100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tf03896101</vt:lpstr>
      <vt:lpstr>Общеинтеллектуальное направление внеурочной деятельности обучающихся – одно из условий реализации ФГОС</vt:lpstr>
      <vt:lpstr>Основные направления внеурочной деятельности</vt:lpstr>
      <vt:lpstr>Слайд 3</vt:lpstr>
      <vt:lpstr>Слайд 4</vt:lpstr>
      <vt:lpstr>Слайд 5</vt:lpstr>
      <vt:lpstr>Образовательная программа ориентирована на достижение результатов определенного уровня,  по конкретным видам внеучебной деятельности младших школьников.                   Программа должна иметь возрастную привязку: для 1-2-го класса –программа, ориентированная на приобретение школьником общеинтеллектуальных знаний в различных видах деятельности;  для 2-3-го класса – программа, формирующая позитивное отношение к базовым ценностям;  для 4-го класса –программа, дающая ребенку опыт самостоятельного интеллектуального действия;    </vt:lpstr>
      <vt:lpstr>Слайд 7</vt:lpstr>
      <vt:lpstr>Данная внеурочная деятельность школьников организуется в форме кружка общеинтеллектуальной направленности.  Реализация программы рассчитана на весь курс начального образования 4года, объёмом в 135 часов.  Занятия проводятся 1 раз в неделю, во второй половине дня. В 1 классе по 30 минут (33 часа), Во 2-4 классах по 45 минут (34 часа).  Место проведения занятий – учебный кабинет.  Возраст детей, участвующих в реализации программы, 7-11 лет.</vt:lpstr>
      <vt:lpstr>Слайд 9</vt:lpstr>
      <vt:lpstr>Система занятий по программе «Размышляем, играем, творим» позволяет решать следующие аспекты:</vt:lpstr>
      <vt:lpstr>Слайд 11</vt:lpstr>
      <vt:lpstr>     Программа предусматривает достижение 3 уровней результатов </vt:lpstr>
      <vt:lpstr>Диагностика, проводимая в начале и в конце каждого года обучения в виде естественно-педагогического наблюдения. </vt:lpstr>
      <vt:lpstr>Для оценки эффективности занятий можно использовать следующие показатели: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Общеинтеллектуальное направление внеурочной деятельности обучающихся – одно из условий реализации ФГОС</dc:title>
  <dc:creator>Пользователь Windows</dc:creator>
  <cp:lastModifiedBy>Пользователь Windows</cp:lastModifiedBy>
  <cp:revision>20</cp:revision>
  <dcterms:created xsi:type="dcterms:W3CDTF">2018-03-12T16:47:56Z</dcterms:created>
  <dcterms:modified xsi:type="dcterms:W3CDTF">2018-03-16T10:52:28Z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