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ru-RU"/>
              <a:t>Образец заголовка</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8/31/2016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8/31/2016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8/31/2016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8/31/2016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8/31/2016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8/31/2016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ru-RU"/>
              <a:t>Образец заголовка</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8/31/2016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8/31/2016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8/31/2016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8/31/2016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8/31/2016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8/31/2016</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8/31/2016</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89704" y="609601"/>
            <a:ext cx="10230522" cy="3200400"/>
          </a:xfrm>
        </p:spPr>
        <p:txBody>
          <a:bodyPr/>
          <a:lstStyle/>
          <a:p>
            <a:r>
              <a:rPr lang="ru-RU" dirty="0"/>
              <a:t>Введение в </a:t>
            </a:r>
            <a:br>
              <a:rPr lang="ru-RU" dirty="0"/>
            </a:br>
            <a:r>
              <a:rPr lang="ru-RU" dirty="0"/>
              <a:t>искусственный интеллект</a:t>
            </a:r>
          </a:p>
        </p:txBody>
      </p:sp>
      <p:sp>
        <p:nvSpPr>
          <p:cNvPr id="3" name="Подзаголовок 2"/>
          <p:cNvSpPr>
            <a:spLocks noGrp="1"/>
          </p:cNvSpPr>
          <p:nvPr>
            <p:ph type="subTitle" idx="1"/>
          </p:nvPr>
        </p:nvSpPr>
        <p:spPr/>
        <p:txBody>
          <a:bodyPr/>
          <a:lstStyle/>
          <a:p>
            <a:r>
              <a:rPr lang="ru-RU" dirty="0"/>
              <a:t>Интеллектуальные системы</a:t>
            </a:r>
          </a:p>
        </p:txBody>
      </p:sp>
    </p:spTree>
    <p:extLst>
      <p:ext uri="{BB962C8B-B14F-4D97-AF65-F5344CB8AC3E}">
        <p14:creationId xmlns:p14="http://schemas.microsoft.com/office/powerpoint/2010/main" val="2104155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7125" y="398034"/>
            <a:ext cx="11198710" cy="1204856"/>
          </a:xfrm>
        </p:spPr>
        <p:txBody>
          <a:bodyPr/>
          <a:lstStyle/>
          <a:p>
            <a:r>
              <a:rPr lang="ru-RU" dirty="0"/>
              <a:t>Модели и методы исследований</a:t>
            </a:r>
          </a:p>
        </p:txBody>
      </p:sp>
      <p:sp>
        <p:nvSpPr>
          <p:cNvPr id="3" name="Объект 2"/>
          <p:cNvSpPr>
            <a:spLocks noGrp="1"/>
          </p:cNvSpPr>
          <p:nvPr>
            <p:ph idx="1"/>
          </p:nvPr>
        </p:nvSpPr>
        <p:spPr>
          <a:xfrm>
            <a:off x="527125" y="1818042"/>
            <a:ext cx="11198710" cy="4658061"/>
          </a:xfrm>
        </p:spPr>
        <p:txBody>
          <a:bodyPr>
            <a:normAutofit/>
          </a:bodyPr>
          <a:lstStyle/>
          <a:p>
            <a:pPr algn="just" hangingPunct="0"/>
            <a:r>
              <a:rPr lang="ru-RU" sz="2200" b="1" i="1" dirty="0">
                <a:solidFill>
                  <a:schemeClr val="accent2">
                    <a:lumMod val="60000"/>
                    <a:lumOff val="40000"/>
                  </a:schemeClr>
                </a:solidFill>
                <a:effectLst/>
              </a:rPr>
              <a:t>5. Биологическое моделирование искусственного интеллекта</a:t>
            </a:r>
          </a:p>
          <a:p>
            <a:pPr algn="just" hangingPunct="0"/>
            <a:r>
              <a:rPr lang="ru-RU" sz="2200" dirty="0">
                <a:effectLst/>
              </a:rPr>
              <a:t>Сюда можно отнести несколько направлений. Нейронные сети используются для решения нечётких и сложных проблем, таких как распознавание геометрических фигур или кластеризация объектов. </a:t>
            </a:r>
          </a:p>
          <a:p>
            <a:pPr algn="just" hangingPunct="0"/>
            <a:r>
              <a:rPr lang="ru-RU" sz="2200" dirty="0">
                <a:effectLst/>
              </a:rPr>
              <a:t>Генетический подход основан на идее, что некий алгоритм может стать более эффективным, если позаимствует лучшие характеристики у других алгоритмов («родителей»). Относительно новый подход, где ставится задача создания автономной программы — агента, взаимодействующей с внешней средой, называется </a:t>
            </a:r>
            <a:r>
              <a:rPr lang="ru-RU" sz="2200" b="1" i="1" dirty="0" err="1">
                <a:solidFill>
                  <a:schemeClr val="accent2">
                    <a:lumMod val="60000"/>
                    <a:lumOff val="40000"/>
                  </a:schemeClr>
                </a:solidFill>
                <a:effectLst/>
              </a:rPr>
              <a:t>агентным</a:t>
            </a:r>
            <a:r>
              <a:rPr lang="ru-RU" sz="2200" b="1" i="1" dirty="0">
                <a:solidFill>
                  <a:schemeClr val="accent2">
                    <a:lumMod val="60000"/>
                    <a:lumOff val="40000"/>
                  </a:schemeClr>
                </a:solidFill>
                <a:effectLst/>
              </a:rPr>
              <a:t> подходом</a:t>
            </a:r>
            <a:r>
              <a:rPr lang="ru-RU" sz="2200" dirty="0">
                <a:effectLst/>
              </a:rPr>
              <a:t>.</a:t>
            </a:r>
          </a:p>
        </p:txBody>
      </p:sp>
    </p:spTree>
    <p:extLst>
      <p:ext uri="{BB962C8B-B14F-4D97-AF65-F5344CB8AC3E}">
        <p14:creationId xmlns:p14="http://schemas.microsoft.com/office/powerpoint/2010/main" val="1445042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7125" y="398034"/>
            <a:ext cx="11198710" cy="1204856"/>
          </a:xfrm>
        </p:spPr>
        <p:txBody>
          <a:bodyPr/>
          <a:lstStyle/>
          <a:p>
            <a:r>
              <a:rPr lang="ru-RU" dirty="0"/>
              <a:t>Модели и методы исследований</a:t>
            </a:r>
          </a:p>
        </p:txBody>
      </p:sp>
      <p:sp>
        <p:nvSpPr>
          <p:cNvPr id="3" name="Объект 2"/>
          <p:cNvSpPr>
            <a:spLocks noGrp="1"/>
          </p:cNvSpPr>
          <p:nvPr>
            <p:ph idx="1"/>
          </p:nvPr>
        </p:nvSpPr>
        <p:spPr>
          <a:xfrm>
            <a:off x="527125" y="1818042"/>
            <a:ext cx="11198710" cy="4658061"/>
          </a:xfrm>
        </p:spPr>
        <p:txBody>
          <a:bodyPr>
            <a:normAutofit/>
          </a:bodyPr>
          <a:lstStyle/>
          <a:p>
            <a:pPr algn="just" hangingPunct="0"/>
            <a:r>
              <a:rPr lang="ru-RU" sz="2200" b="1" i="1" dirty="0">
                <a:solidFill>
                  <a:schemeClr val="accent2">
                    <a:lumMod val="60000"/>
                    <a:lumOff val="40000"/>
                  </a:schemeClr>
                </a:solidFill>
                <a:effectLst/>
              </a:rPr>
              <a:t>6. Робототехника</a:t>
            </a:r>
          </a:p>
          <a:p>
            <a:pPr algn="just" hangingPunct="0"/>
            <a:r>
              <a:rPr lang="ru-RU" sz="2200" dirty="0">
                <a:effectLst/>
              </a:rPr>
              <a:t>Области робототехники и искусственного интеллекта тесно связаны друг с другом. Интегрирование этих двух наук, создание интеллектуальных роботов составляют ещё одно направление ИИ. </a:t>
            </a:r>
          </a:p>
          <a:p>
            <a:pPr algn="just" hangingPunct="0"/>
            <a:r>
              <a:rPr lang="ru-RU" sz="2200" dirty="0">
                <a:effectLst/>
              </a:rPr>
              <a:t>Интеллектуальность требуется роботам, чтобы манипулировать объектами, выполнять навигацию с проблемами локализации (определять местонахождение, изучать ближайшие области) и планировать движение (как добраться до цели).</a:t>
            </a:r>
          </a:p>
        </p:txBody>
      </p:sp>
    </p:spTree>
    <p:extLst>
      <p:ext uri="{BB962C8B-B14F-4D97-AF65-F5344CB8AC3E}">
        <p14:creationId xmlns:p14="http://schemas.microsoft.com/office/powerpoint/2010/main" val="3343807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7125" y="398034"/>
            <a:ext cx="11198710" cy="1204856"/>
          </a:xfrm>
        </p:spPr>
        <p:txBody>
          <a:bodyPr/>
          <a:lstStyle/>
          <a:p>
            <a:r>
              <a:rPr lang="ru-RU" dirty="0"/>
              <a:t>Модели и методы исследований</a:t>
            </a:r>
          </a:p>
        </p:txBody>
      </p:sp>
      <p:sp>
        <p:nvSpPr>
          <p:cNvPr id="3" name="Объект 2"/>
          <p:cNvSpPr>
            <a:spLocks noGrp="1"/>
          </p:cNvSpPr>
          <p:nvPr>
            <p:ph idx="1"/>
          </p:nvPr>
        </p:nvSpPr>
        <p:spPr>
          <a:xfrm>
            <a:off x="527125" y="1818042"/>
            <a:ext cx="11198710" cy="4658061"/>
          </a:xfrm>
        </p:spPr>
        <p:txBody>
          <a:bodyPr>
            <a:normAutofit/>
          </a:bodyPr>
          <a:lstStyle/>
          <a:p>
            <a:pPr algn="just" hangingPunct="0"/>
            <a:r>
              <a:rPr lang="ru-RU" sz="2200" b="1" i="1" dirty="0">
                <a:solidFill>
                  <a:schemeClr val="accent2">
                    <a:lumMod val="60000"/>
                    <a:lumOff val="40000"/>
                  </a:schemeClr>
                </a:solidFill>
                <a:effectLst/>
              </a:rPr>
              <a:t>7. Машинное творчество</a:t>
            </a:r>
          </a:p>
          <a:p>
            <a:pPr algn="just" hangingPunct="0"/>
            <a:r>
              <a:rPr lang="ru-RU" sz="2200" dirty="0">
                <a:effectLst/>
              </a:rPr>
              <a:t>Природа человеческого творчества ещё менее изучена, чем природа интеллекта. Тем не менее, эта область существует, и здесь поставлены </a:t>
            </a:r>
            <a:r>
              <a:rPr lang="ru-RU" sz="2200" b="1" i="1" dirty="0">
                <a:solidFill>
                  <a:schemeClr val="accent2">
                    <a:lumMod val="60000"/>
                    <a:lumOff val="40000"/>
                  </a:schemeClr>
                </a:solidFill>
                <a:effectLst/>
              </a:rPr>
              <a:t>проблемы написания компьютером музыки, литературных произведений</a:t>
            </a:r>
            <a:r>
              <a:rPr lang="ru-RU" sz="2200" dirty="0">
                <a:effectLst/>
              </a:rPr>
              <a:t> (часто — стихов или сказок), художественное творчество. Создание реалистичных образов широко используется в кино и индустрии игр.</a:t>
            </a:r>
          </a:p>
          <a:p>
            <a:pPr algn="just" hangingPunct="0"/>
            <a:r>
              <a:rPr lang="ru-RU" sz="2200" dirty="0">
                <a:effectLst/>
              </a:rPr>
              <a:t>Теория решения изобретательских задач, предложенная в 1946 году Г. С. </a:t>
            </a:r>
            <a:r>
              <a:rPr lang="ru-RU" sz="2200" dirty="0" err="1">
                <a:effectLst/>
              </a:rPr>
              <a:t>Альтшуллером</a:t>
            </a:r>
            <a:r>
              <a:rPr lang="ru-RU" sz="2200" dirty="0">
                <a:effectLst/>
              </a:rPr>
              <a:t>, положила начало таким исследованиям.</a:t>
            </a:r>
          </a:p>
          <a:p>
            <a:pPr algn="just" hangingPunct="0"/>
            <a:r>
              <a:rPr lang="ru-RU" sz="2200" dirty="0">
                <a:effectLst/>
              </a:rPr>
              <a:t>Добавление данной возможности к любой интеллектуальной системе позволяет весьма наглядно продемонстрировать, что именно система воспринимает и как это понимает.</a:t>
            </a:r>
          </a:p>
        </p:txBody>
      </p:sp>
    </p:spTree>
    <p:extLst>
      <p:ext uri="{BB962C8B-B14F-4D97-AF65-F5344CB8AC3E}">
        <p14:creationId xmlns:p14="http://schemas.microsoft.com/office/powerpoint/2010/main" val="3528929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7125" y="398034"/>
            <a:ext cx="11198710" cy="1204856"/>
          </a:xfrm>
        </p:spPr>
        <p:txBody>
          <a:bodyPr/>
          <a:lstStyle/>
          <a:p>
            <a:r>
              <a:rPr lang="ru-RU" dirty="0"/>
              <a:t>ASIMO — Интеллектуальный гуманоидный робот фирмы </a:t>
            </a:r>
            <a:r>
              <a:rPr lang="ru-RU" dirty="0" err="1"/>
              <a:t>Honda</a:t>
            </a:r>
            <a:endParaRPr lang="ru-RU" dirty="0"/>
          </a:p>
        </p:txBody>
      </p:sp>
      <p:sp>
        <p:nvSpPr>
          <p:cNvPr id="3" name="Объект 2"/>
          <p:cNvSpPr>
            <a:spLocks noGrp="1"/>
          </p:cNvSpPr>
          <p:nvPr>
            <p:ph idx="1"/>
          </p:nvPr>
        </p:nvSpPr>
        <p:spPr>
          <a:xfrm>
            <a:off x="527125" y="1818042"/>
            <a:ext cx="11198710" cy="4658061"/>
          </a:xfrm>
        </p:spPr>
        <p:txBody>
          <a:bodyPr>
            <a:normAutofit/>
          </a:bodyPr>
          <a:lstStyle/>
          <a:p>
            <a:pPr algn="just" hangingPunct="0"/>
            <a:endParaRPr lang="ru-RU" sz="2200" dirty="0">
              <a:effectLst/>
            </a:endParaRPr>
          </a:p>
        </p:txBody>
      </p:sp>
      <p:pic>
        <p:nvPicPr>
          <p:cNvPr id="2050" name="Picture 2" descr="https://upload.wikimedia.org/wikipedia/commons/thumb/0/05/HONDA_ASIMO.jpg/800px-HONDA_ASIM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4111" y="1348204"/>
            <a:ext cx="3844738" cy="5127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600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7125" y="398034"/>
            <a:ext cx="11198710" cy="1204856"/>
          </a:xfrm>
        </p:spPr>
        <p:txBody>
          <a:bodyPr/>
          <a:lstStyle/>
          <a:p>
            <a:r>
              <a:rPr lang="ru-RU" dirty="0">
                <a:effectLst/>
              </a:rPr>
              <a:t>Турнир </a:t>
            </a:r>
            <a:r>
              <a:rPr lang="en-US" dirty="0" err="1">
                <a:effectLst/>
              </a:rPr>
              <a:t>RoboCup</a:t>
            </a:r>
            <a:endParaRPr lang="ru-RU" dirty="0"/>
          </a:p>
        </p:txBody>
      </p:sp>
      <p:sp>
        <p:nvSpPr>
          <p:cNvPr id="3" name="Объект 2"/>
          <p:cNvSpPr>
            <a:spLocks noGrp="1"/>
          </p:cNvSpPr>
          <p:nvPr>
            <p:ph idx="1"/>
          </p:nvPr>
        </p:nvSpPr>
        <p:spPr>
          <a:xfrm>
            <a:off x="527125" y="1818042"/>
            <a:ext cx="11198710" cy="4658061"/>
          </a:xfrm>
        </p:spPr>
        <p:txBody>
          <a:bodyPr>
            <a:normAutofit/>
          </a:bodyPr>
          <a:lstStyle/>
          <a:p>
            <a:pPr algn="just" hangingPunct="0"/>
            <a:endParaRPr lang="ru-RU" sz="2200" dirty="0">
              <a:effectLst/>
            </a:endParaRPr>
          </a:p>
        </p:txBody>
      </p:sp>
      <p:pic>
        <p:nvPicPr>
          <p:cNvPr id="10242" name="Picture 2" descr="https://upload.wikimedia.org/wikipedia/commons/thumb/4/45/MSL_robocup_2006.jpg/1024px-MSL_robocup_2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5952" y="1495312"/>
            <a:ext cx="6641055" cy="4980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526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27124" y="1818042"/>
            <a:ext cx="6422315" cy="4658061"/>
          </a:xfrm>
        </p:spPr>
        <p:txBody>
          <a:bodyPr>
            <a:normAutofit/>
          </a:bodyPr>
          <a:lstStyle/>
          <a:p>
            <a:pPr algn="just" hangingPunct="0"/>
            <a:r>
              <a:rPr lang="ru-RU" sz="3000" b="1" i="1" dirty="0" err="1">
                <a:solidFill>
                  <a:schemeClr val="accent2">
                    <a:lumMod val="60000"/>
                    <a:lumOff val="40000"/>
                  </a:schemeClr>
                </a:solidFill>
                <a:effectLst/>
              </a:rPr>
              <a:t>Deep</a:t>
            </a:r>
            <a:r>
              <a:rPr lang="ru-RU" sz="3000" b="1" i="1" dirty="0">
                <a:solidFill>
                  <a:schemeClr val="accent2">
                    <a:lumMod val="60000"/>
                    <a:lumOff val="40000"/>
                  </a:schemeClr>
                </a:solidFill>
                <a:effectLst/>
              </a:rPr>
              <a:t> </a:t>
            </a:r>
            <a:r>
              <a:rPr lang="ru-RU" sz="3000" b="1" i="1" dirty="0" err="1">
                <a:solidFill>
                  <a:schemeClr val="accent2">
                    <a:lumMod val="60000"/>
                    <a:lumOff val="40000"/>
                  </a:schemeClr>
                </a:solidFill>
                <a:effectLst/>
              </a:rPr>
              <a:t>Blue</a:t>
            </a:r>
            <a:r>
              <a:rPr lang="ru-RU" sz="3000" b="1" i="1" dirty="0">
                <a:solidFill>
                  <a:schemeClr val="accent2">
                    <a:lumMod val="60000"/>
                    <a:lumOff val="40000"/>
                  </a:schemeClr>
                </a:solidFill>
                <a:effectLst/>
              </a:rPr>
              <a:t> </a:t>
            </a:r>
            <a:r>
              <a:rPr lang="ru-RU" sz="3000" dirty="0">
                <a:effectLst/>
              </a:rPr>
              <a:t>— шахматный суперкомпьютер, разработанный компанией IBM, который 11 мая 1997 года выиграл матч из 6 партий у чемпиона мира по шахматам Гарри Каспарова.</a:t>
            </a:r>
          </a:p>
        </p:txBody>
      </p:sp>
      <p:pic>
        <p:nvPicPr>
          <p:cNvPr id="11266" name="Picture 2" descr="https://upload.wikimedia.org/wikipedia/commons/b/be/Deep_Bl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6627" y="283368"/>
            <a:ext cx="4070874" cy="611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831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27125" y="387276"/>
            <a:ext cx="5809130" cy="6088828"/>
          </a:xfrm>
        </p:spPr>
        <p:txBody>
          <a:bodyPr>
            <a:normAutofit/>
          </a:bodyPr>
          <a:lstStyle/>
          <a:p>
            <a:pPr algn="just" hangingPunct="0"/>
            <a:r>
              <a:rPr lang="ru-RU" sz="2400" b="1" i="1" dirty="0">
                <a:solidFill>
                  <a:schemeClr val="accent2">
                    <a:lumMod val="60000"/>
                    <a:lumOff val="40000"/>
                  </a:schemeClr>
                </a:solidFill>
                <a:effectLst/>
              </a:rPr>
              <a:t>IBM </a:t>
            </a:r>
            <a:r>
              <a:rPr lang="ru-RU" sz="2400" b="1" i="1" dirty="0" err="1">
                <a:solidFill>
                  <a:schemeClr val="accent2">
                    <a:lumMod val="60000"/>
                    <a:lumOff val="40000"/>
                  </a:schemeClr>
                </a:solidFill>
                <a:effectLst/>
              </a:rPr>
              <a:t>Watson</a:t>
            </a:r>
            <a:r>
              <a:rPr lang="ru-RU" sz="2400" b="1" i="1" dirty="0">
                <a:solidFill>
                  <a:schemeClr val="accent2">
                    <a:lumMod val="60000"/>
                    <a:lumOff val="40000"/>
                  </a:schemeClr>
                </a:solidFill>
                <a:effectLst/>
              </a:rPr>
              <a:t> </a:t>
            </a:r>
            <a:r>
              <a:rPr lang="ru-RU" sz="2400" dirty="0">
                <a:effectLst/>
              </a:rPr>
              <a:t>— суперкомпьютер фирмы IBM, оснащённый вопросно-ответной системой искусственного интеллекта, созданный группой исследователей под руководством Дэвида </a:t>
            </a:r>
            <a:r>
              <a:rPr lang="ru-RU" sz="2400" dirty="0" err="1">
                <a:effectLst/>
              </a:rPr>
              <a:t>Феруччи</a:t>
            </a:r>
            <a:r>
              <a:rPr lang="ru-RU" sz="2400" dirty="0">
                <a:effectLst/>
              </a:rPr>
              <a:t>. </a:t>
            </a:r>
          </a:p>
          <a:p>
            <a:pPr algn="just" hangingPunct="0"/>
            <a:r>
              <a:rPr lang="ru-RU" sz="2400" dirty="0">
                <a:effectLst/>
              </a:rPr>
              <a:t>Его создание — часть проекта </a:t>
            </a:r>
            <a:r>
              <a:rPr lang="ru-RU" sz="2400" dirty="0" err="1">
                <a:effectLst/>
              </a:rPr>
              <a:t>DeepQA</a:t>
            </a:r>
            <a:r>
              <a:rPr lang="ru-RU" sz="2400" dirty="0">
                <a:effectLst/>
              </a:rPr>
              <a:t>. Основная задача Уотсона — понимать вопросы, сформулированные на естественном языке, и находить на них ответы в базе данных[1]. Назван в честь основателя IBM Томаса Уотсона.</a:t>
            </a:r>
          </a:p>
        </p:txBody>
      </p:sp>
      <p:pic>
        <p:nvPicPr>
          <p:cNvPr id="12290" name="Picture 2" descr="https://upload.wikimedia.org/wikipedia/commons/thumb/3/3f/IBMWatson.jpg/1280px-IBMWat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7241" y="1629709"/>
            <a:ext cx="5408444" cy="3603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051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27125" y="387276"/>
            <a:ext cx="5809130" cy="6088828"/>
          </a:xfrm>
        </p:spPr>
        <p:txBody>
          <a:bodyPr>
            <a:normAutofit/>
          </a:bodyPr>
          <a:lstStyle/>
          <a:p>
            <a:pPr algn="just" hangingPunct="0"/>
            <a:r>
              <a:rPr lang="ru-RU" sz="2400" b="1" i="1" dirty="0">
                <a:solidFill>
                  <a:schemeClr val="accent2">
                    <a:lumMod val="60000"/>
                    <a:lumOff val="40000"/>
                  </a:schemeClr>
                </a:solidFill>
                <a:effectLst/>
              </a:rPr>
              <a:t>20Q</a:t>
            </a:r>
            <a:r>
              <a:rPr lang="ru-RU" sz="2400" dirty="0">
                <a:effectLst/>
              </a:rPr>
              <a:t> — компьютерная версия игры двадцать вопросов (</a:t>
            </a:r>
            <a:r>
              <a:rPr lang="ru-RU" sz="2400" dirty="0" err="1">
                <a:effectLst/>
              </a:rPr>
              <a:t>Twenty</a:t>
            </a:r>
            <a:r>
              <a:rPr lang="ru-RU" sz="2400" dirty="0">
                <a:effectLst/>
              </a:rPr>
              <a:t> </a:t>
            </a:r>
            <a:r>
              <a:rPr lang="ru-RU" sz="2400" dirty="0" err="1">
                <a:effectLst/>
              </a:rPr>
              <a:t>Questions</a:t>
            </a:r>
            <a:r>
              <a:rPr lang="ru-RU" sz="2400" dirty="0">
                <a:effectLst/>
              </a:rPr>
              <a:t>), которая началась как эксперимент в области создания искусственного интеллекта. Разработана Робином </a:t>
            </a:r>
            <a:r>
              <a:rPr lang="ru-RU" sz="2400" dirty="0" err="1">
                <a:effectLst/>
              </a:rPr>
              <a:t>Бёргенером</a:t>
            </a:r>
            <a:r>
              <a:rPr lang="ru-RU" sz="2400" dirty="0">
                <a:effectLst/>
              </a:rPr>
              <a:t> в 1988 году.</a:t>
            </a:r>
          </a:p>
          <a:p>
            <a:pPr algn="just" hangingPunct="0"/>
            <a:r>
              <a:rPr lang="ru-RU" sz="2400" dirty="0">
                <a:effectLst/>
              </a:rPr>
              <a:t>Игра 20Q реализована в виде веб-сайта и карманного устройства. 20Q просит пользователя загадать какой-нибудь объект, а затем угадывает его, задав 20 вопросов, на которые можно отвечать «да» или «нет».</a:t>
            </a:r>
          </a:p>
        </p:txBody>
      </p:sp>
      <p:pic>
        <p:nvPicPr>
          <p:cNvPr id="13314" name="Picture 2" descr="https://upload.wikimedia.org/wikipedia/commons/d/dc/20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6255" y="1333948"/>
            <a:ext cx="5593977" cy="4195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558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27124" y="1807285"/>
            <a:ext cx="11230983" cy="4668819"/>
          </a:xfrm>
        </p:spPr>
        <p:txBody>
          <a:bodyPr>
            <a:normAutofit/>
          </a:bodyPr>
          <a:lstStyle/>
          <a:p>
            <a:pPr algn="just" hangingPunct="0"/>
            <a:r>
              <a:rPr lang="ru-RU" sz="2400" b="1" i="1" dirty="0">
                <a:solidFill>
                  <a:schemeClr val="accent2">
                    <a:lumMod val="60000"/>
                    <a:lumOff val="40000"/>
                  </a:schemeClr>
                </a:solidFill>
                <a:effectLst/>
              </a:rPr>
              <a:t>Распознавание речи </a:t>
            </a:r>
            <a:r>
              <a:rPr lang="ru-RU" sz="2400" dirty="0">
                <a:effectLst/>
              </a:rPr>
              <a:t>— процесс преобразования речевого сигнала в цифровую информацию (например, текстовые данные). Обратной задачей является </a:t>
            </a:r>
            <a:r>
              <a:rPr lang="ru-RU" sz="2400" b="1" i="1" dirty="0">
                <a:solidFill>
                  <a:schemeClr val="accent2">
                    <a:lumMod val="60000"/>
                    <a:lumOff val="40000"/>
                  </a:schemeClr>
                </a:solidFill>
                <a:effectLst/>
              </a:rPr>
              <a:t>синтез речи</a:t>
            </a:r>
            <a:r>
              <a:rPr lang="ru-RU" sz="2400" dirty="0">
                <a:effectLst/>
              </a:rPr>
              <a:t>.</a:t>
            </a:r>
          </a:p>
          <a:p>
            <a:pPr algn="just" hangingPunct="0"/>
            <a:r>
              <a:rPr lang="ru-RU" sz="2400" dirty="0">
                <a:effectLst/>
              </a:rPr>
              <a:t>Первое устройство для распознавания речи появилось в 1952 году, оно могло распознавать произнесённые человеком цифры.</a:t>
            </a:r>
          </a:p>
          <a:p>
            <a:pPr algn="just" hangingPunct="0"/>
            <a:r>
              <a:rPr lang="ru-RU" sz="2400" dirty="0">
                <a:effectLst/>
              </a:rPr>
              <a:t>Коммерческие программы по распознаванию речи появились в начале девяностых годов. Обычно их используют люди, которые из-за травмы руки не в состоянии набирать большое количество текста.</a:t>
            </a:r>
          </a:p>
        </p:txBody>
      </p:sp>
      <p:sp>
        <p:nvSpPr>
          <p:cNvPr id="4" name="Заголовок 1"/>
          <p:cNvSpPr>
            <a:spLocks noGrp="1"/>
          </p:cNvSpPr>
          <p:nvPr>
            <p:ph type="title"/>
          </p:nvPr>
        </p:nvSpPr>
        <p:spPr>
          <a:xfrm>
            <a:off x="527125" y="398034"/>
            <a:ext cx="11198710" cy="1204856"/>
          </a:xfrm>
        </p:spPr>
        <p:txBody>
          <a:bodyPr/>
          <a:lstStyle/>
          <a:p>
            <a:r>
              <a:rPr lang="ru-RU" dirty="0"/>
              <a:t>Распознавание речи</a:t>
            </a:r>
          </a:p>
        </p:txBody>
      </p:sp>
    </p:spTree>
    <p:extLst>
      <p:ext uri="{BB962C8B-B14F-4D97-AF65-F5344CB8AC3E}">
        <p14:creationId xmlns:p14="http://schemas.microsoft.com/office/powerpoint/2010/main" val="1004967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27124" y="1807285"/>
            <a:ext cx="11230983" cy="4668819"/>
          </a:xfrm>
        </p:spPr>
        <p:txBody>
          <a:bodyPr>
            <a:normAutofit/>
          </a:bodyPr>
          <a:lstStyle/>
          <a:p>
            <a:pPr algn="just" hangingPunct="0"/>
            <a:r>
              <a:rPr lang="ru-RU" sz="2400" dirty="0">
                <a:effectLst/>
              </a:rPr>
              <a:t>Увеличение вычислительных мощностей мобильных устройств позволило и для них создать программы с функцией распознавания речи. </a:t>
            </a:r>
          </a:p>
          <a:p>
            <a:pPr algn="just" hangingPunct="0"/>
            <a:r>
              <a:rPr lang="ru-RU" sz="2400" dirty="0">
                <a:effectLst/>
              </a:rPr>
              <a:t>Среди таких программ стоит отметить приложение </a:t>
            </a:r>
            <a:r>
              <a:rPr lang="ru-RU" sz="2400" dirty="0" err="1">
                <a:effectLst/>
              </a:rPr>
              <a:t>Microsoft</a:t>
            </a:r>
            <a:r>
              <a:rPr lang="ru-RU" sz="2400" dirty="0">
                <a:effectLst/>
              </a:rPr>
              <a:t> </a:t>
            </a:r>
            <a:r>
              <a:rPr lang="ru-RU" sz="2400" dirty="0" err="1">
                <a:effectLst/>
              </a:rPr>
              <a:t>Voice</a:t>
            </a:r>
            <a:r>
              <a:rPr lang="ru-RU" sz="2400" dirty="0">
                <a:effectLst/>
              </a:rPr>
              <a:t> </a:t>
            </a:r>
            <a:r>
              <a:rPr lang="ru-RU" sz="2400" dirty="0" err="1">
                <a:effectLst/>
              </a:rPr>
              <a:t>Command</a:t>
            </a:r>
            <a:r>
              <a:rPr lang="ru-RU" sz="2400" dirty="0">
                <a:effectLst/>
              </a:rPr>
              <a:t>, которое позволяет работать со многими приложениями при помощи голоса. Например, можно включить воспроизведение музыки в плеере или создать новый документ.</a:t>
            </a:r>
          </a:p>
        </p:txBody>
      </p:sp>
      <p:sp>
        <p:nvSpPr>
          <p:cNvPr id="4" name="Заголовок 1"/>
          <p:cNvSpPr>
            <a:spLocks noGrp="1"/>
          </p:cNvSpPr>
          <p:nvPr>
            <p:ph type="title"/>
          </p:nvPr>
        </p:nvSpPr>
        <p:spPr>
          <a:xfrm>
            <a:off x="527125" y="398034"/>
            <a:ext cx="11198710" cy="1204856"/>
          </a:xfrm>
        </p:spPr>
        <p:txBody>
          <a:bodyPr/>
          <a:lstStyle/>
          <a:p>
            <a:r>
              <a:rPr lang="ru-RU" dirty="0"/>
              <a:t>Распознавание речи</a:t>
            </a:r>
          </a:p>
        </p:txBody>
      </p:sp>
    </p:spTree>
    <p:extLst>
      <p:ext uri="{BB962C8B-B14F-4D97-AF65-F5344CB8AC3E}">
        <p14:creationId xmlns:p14="http://schemas.microsoft.com/office/powerpoint/2010/main" val="2219349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7125" y="398034"/>
            <a:ext cx="11198710" cy="1204856"/>
          </a:xfrm>
        </p:spPr>
        <p:txBody>
          <a:bodyPr/>
          <a:lstStyle/>
          <a:p>
            <a:r>
              <a:rPr lang="ru-RU" dirty="0"/>
              <a:t>Определение</a:t>
            </a:r>
          </a:p>
        </p:txBody>
      </p:sp>
      <p:sp>
        <p:nvSpPr>
          <p:cNvPr id="3" name="Объект 2"/>
          <p:cNvSpPr>
            <a:spLocks noGrp="1"/>
          </p:cNvSpPr>
          <p:nvPr>
            <p:ph idx="1"/>
          </p:nvPr>
        </p:nvSpPr>
        <p:spPr>
          <a:xfrm>
            <a:off x="527125" y="1818042"/>
            <a:ext cx="11198710" cy="4658061"/>
          </a:xfrm>
        </p:spPr>
        <p:txBody>
          <a:bodyPr>
            <a:normAutofit/>
          </a:bodyPr>
          <a:lstStyle/>
          <a:p>
            <a:pPr algn="just"/>
            <a:r>
              <a:rPr lang="ru-RU" sz="2200" b="1" i="1" dirty="0">
                <a:solidFill>
                  <a:schemeClr val="accent2">
                    <a:lumMod val="60000"/>
                    <a:lumOff val="40000"/>
                  </a:schemeClr>
                </a:solidFill>
                <a:effectLst/>
              </a:rPr>
              <a:t>Искусственный интеллект (ИИ) </a:t>
            </a:r>
            <a:r>
              <a:rPr lang="ru-RU" sz="2200" dirty="0">
                <a:effectLst/>
              </a:rPr>
              <a:t>- это направление в информатике, областью исследования которого является выявление того, как система обработки информации - будь то человек или машина - способна воспринимать, анализировать, передавать и обобщать то, чему ее обучают, а также методы формализации с помощью полученных сведений описаний конкретных, не полностью определенных ситуаций принятия решений и методы оптимизации решений не полностью определенных задач.</a:t>
            </a:r>
          </a:p>
          <a:p>
            <a:pPr algn="just"/>
            <a:r>
              <a:rPr lang="ru-RU" sz="2200" b="1" i="1" dirty="0">
                <a:solidFill>
                  <a:schemeClr val="accent2">
                    <a:lumMod val="60000"/>
                    <a:lumOff val="40000"/>
                  </a:schemeClr>
                </a:solidFill>
                <a:effectLst/>
              </a:rPr>
              <a:t>Предмет изучения в искусственном интеллекте </a:t>
            </a:r>
            <a:r>
              <a:rPr lang="ru-RU" sz="2200" dirty="0">
                <a:effectLst/>
              </a:rPr>
              <a:t>- это любая интеллектуальная деятельность человека, подчиняющаяся заранее неизвестным законам, а </a:t>
            </a:r>
            <a:r>
              <a:rPr lang="ru-RU" sz="2200" b="1" i="1" dirty="0">
                <a:solidFill>
                  <a:schemeClr val="accent2">
                    <a:lumMod val="60000"/>
                    <a:lumOff val="40000"/>
                  </a:schemeClr>
                </a:solidFill>
                <a:effectLst/>
              </a:rPr>
              <a:t>создаваемая продукция </a:t>
            </a:r>
            <a:r>
              <a:rPr lang="ru-RU" sz="2200" dirty="0">
                <a:effectLst/>
              </a:rPr>
              <a:t>- любые системы (аппаратные и программные), способные выполнять работу или решать задачи подобно человеку в условиях неполной определенности.</a:t>
            </a:r>
          </a:p>
        </p:txBody>
      </p:sp>
    </p:spTree>
    <p:extLst>
      <p:ext uri="{BB962C8B-B14F-4D97-AF65-F5344CB8AC3E}">
        <p14:creationId xmlns:p14="http://schemas.microsoft.com/office/powerpoint/2010/main" val="2474121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27124" y="1807285"/>
            <a:ext cx="11230983" cy="4668819"/>
          </a:xfrm>
        </p:spPr>
        <p:txBody>
          <a:bodyPr>
            <a:normAutofit/>
          </a:bodyPr>
          <a:lstStyle/>
          <a:p>
            <a:pPr algn="just" hangingPunct="0"/>
            <a:r>
              <a:rPr lang="ru-RU" sz="2400" dirty="0">
                <a:effectLst/>
              </a:rPr>
              <a:t>Инструментальные средства для разработки интеллектуальных систем включают специальные языки программирования, ориентированные на обработку символьной информации (LISP, SMALLTALK, РЕФАЛ), языки логического программирования (PROLOG), языки представления знаний (OPS5, KRL, FRL), интегрированные программные среды, содержащие арсенал инструментальных средств для создания систем ИИ (КЕ, ARTS, GURU, G2), а также оболочки экспертных систем (BUILD, EMYCIN, EXSYS </a:t>
            </a:r>
            <a:r>
              <a:rPr lang="ru-RU" sz="2400" dirty="0" err="1">
                <a:effectLst/>
              </a:rPr>
              <a:t>Professional</a:t>
            </a:r>
            <a:r>
              <a:rPr lang="ru-RU" sz="2400" dirty="0">
                <a:effectLst/>
              </a:rPr>
              <a:t>, ЭКСПЕРТ), которые позволяют создавать прикладные ЭС, не прибегая к программированию.</a:t>
            </a:r>
          </a:p>
        </p:txBody>
      </p:sp>
      <p:sp>
        <p:nvSpPr>
          <p:cNvPr id="4" name="Заголовок 1"/>
          <p:cNvSpPr>
            <a:spLocks noGrp="1"/>
          </p:cNvSpPr>
          <p:nvPr>
            <p:ph type="title"/>
          </p:nvPr>
        </p:nvSpPr>
        <p:spPr>
          <a:xfrm>
            <a:off x="527125" y="398034"/>
            <a:ext cx="11198710" cy="1204856"/>
          </a:xfrm>
        </p:spPr>
        <p:txBody>
          <a:bodyPr/>
          <a:lstStyle/>
          <a:p>
            <a:r>
              <a:rPr lang="ru-RU" dirty="0"/>
              <a:t>Программное обеспечение </a:t>
            </a:r>
            <a:r>
              <a:rPr lang="ru-RU" dirty="0" err="1"/>
              <a:t>ии</a:t>
            </a:r>
            <a:endParaRPr lang="ru-RU" dirty="0"/>
          </a:p>
        </p:txBody>
      </p:sp>
    </p:spTree>
    <p:extLst>
      <p:ext uri="{BB962C8B-B14F-4D97-AF65-F5344CB8AC3E}">
        <p14:creationId xmlns:p14="http://schemas.microsoft.com/office/powerpoint/2010/main" val="2216251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7125" y="398034"/>
            <a:ext cx="11198710" cy="1204856"/>
          </a:xfrm>
        </p:spPr>
        <p:txBody>
          <a:bodyPr/>
          <a:lstStyle/>
          <a:p>
            <a:r>
              <a:rPr lang="ru-RU" dirty="0"/>
              <a:t>ИСТОРИЯ</a:t>
            </a:r>
          </a:p>
        </p:txBody>
      </p:sp>
      <p:sp>
        <p:nvSpPr>
          <p:cNvPr id="3" name="Объект 2"/>
          <p:cNvSpPr>
            <a:spLocks noGrp="1"/>
          </p:cNvSpPr>
          <p:nvPr>
            <p:ph idx="1"/>
          </p:nvPr>
        </p:nvSpPr>
        <p:spPr>
          <a:xfrm>
            <a:off x="527125" y="1818042"/>
            <a:ext cx="11198710" cy="4658061"/>
          </a:xfrm>
        </p:spPr>
        <p:txBody>
          <a:bodyPr>
            <a:normAutofit/>
          </a:bodyPr>
          <a:lstStyle/>
          <a:p>
            <a:pPr algn="just" hangingPunct="0"/>
            <a:r>
              <a:rPr lang="ru-RU" sz="2200" dirty="0">
                <a:effectLst/>
              </a:rPr>
              <a:t>Взлет исследований по искусственному интеллекту с 50-х гг. </a:t>
            </a:r>
            <a:r>
              <a:rPr lang="en-US" sz="2200" dirty="0">
                <a:effectLst/>
              </a:rPr>
              <a:t>XX </a:t>
            </a:r>
            <a:r>
              <a:rPr lang="en-US" sz="2200" dirty="0" err="1">
                <a:effectLst/>
              </a:rPr>
              <a:t>века</a:t>
            </a:r>
            <a:r>
              <a:rPr lang="en-US" sz="2200" dirty="0">
                <a:effectLst/>
              </a:rPr>
              <a:t> </a:t>
            </a:r>
            <a:r>
              <a:rPr lang="en-US" sz="2200" dirty="0" err="1">
                <a:effectLst/>
              </a:rPr>
              <a:t>связан</a:t>
            </a:r>
            <a:r>
              <a:rPr lang="en-US" sz="2200" dirty="0">
                <a:effectLst/>
              </a:rPr>
              <a:t> с </a:t>
            </a:r>
            <a:r>
              <a:rPr lang="en-US" sz="2200" dirty="0" err="1">
                <a:effectLst/>
              </a:rPr>
              <a:t>развитием</a:t>
            </a:r>
            <a:r>
              <a:rPr lang="en-US" sz="2200" dirty="0">
                <a:effectLst/>
              </a:rPr>
              <a:t> </a:t>
            </a:r>
            <a:r>
              <a:rPr lang="ru-RU" sz="2200" dirty="0">
                <a:effectLst/>
              </a:rPr>
              <a:t>ЭВМ</a:t>
            </a:r>
            <a:r>
              <a:rPr lang="en-US" sz="2200" dirty="0">
                <a:effectLst/>
              </a:rPr>
              <a:t>, </a:t>
            </a:r>
            <a:r>
              <a:rPr lang="en-US" sz="2200" dirty="0" err="1">
                <a:effectLst/>
              </a:rPr>
              <a:t>являющихся</a:t>
            </a:r>
            <a:r>
              <a:rPr lang="en-US" sz="2200" dirty="0">
                <a:effectLst/>
              </a:rPr>
              <a:t> </a:t>
            </a:r>
            <a:r>
              <a:rPr lang="en-US" sz="2200" dirty="0" err="1">
                <a:effectLst/>
              </a:rPr>
              <a:t>замечательным</a:t>
            </a:r>
            <a:r>
              <a:rPr lang="en-US" sz="2200" dirty="0">
                <a:effectLst/>
              </a:rPr>
              <a:t> </a:t>
            </a:r>
            <a:r>
              <a:rPr lang="en-US" sz="2200" dirty="0" err="1">
                <a:effectLst/>
              </a:rPr>
              <a:t>инструментальным</a:t>
            </a:r>
            <a:r>
              <a:rPr lang="en-US" sz="2200" dirty="0">
                <a:effectLst/>
              </a:rPr>
              <a:t> </a:t>
            </a:r>
            <a:r>
              <a:rPr lang="en-US" sz="2200" dirty="0" err="1">
                <a:effectLst/>
              </a:rPr>
              <a:t>средством</a:t>
            </a:r>
            <a:r>
              <a:rPr lang="en-US" sz="2200" dirty="0">
                <a:effectLst/>
              </a:rPr>
              <a:t> </a:t>
            </a:r>
            <a:r>
              <a:rPr lang="en-US" sz="2200" dirty="0" err="1">
                <a:effectLst/>
              </a:rPr>
              <a:t>исследования</a:t>
            </a:r>
            <a:r>
              <a:rPr lang="en-US" sz="2200" dirty="0">
                <a:effectLst/>
              </a:rPr>
              <a:t> и </a:t>
            </a:r>
            <a:r>
              <a:rPr lang="en-US" sz="2200" dirty="0" err="1">
                <a:effectLst/>
              </a:rPr>
              <a:t>моделирования</a:t>
            </a:r>
            <a:r>
              <a:rPr lang="en-US" sz="2200" dirty="0">
                <a:effectLst/>
              </a:rPr>
              <a:t>.</a:t>
            </a:r>
            <a:endParaRPr lang="ru-RU" sz="2200" dirty="0">
              <a:effectLst/>
            </a:endParaRPr>
          </a:p>
          <a:p>
            <a:pPr algn="just" hangingPunct="0"/>
            <a:r>
              <a:rPr lang="ru-RU" sz="2200" dirty="0">
                <a:effectLst/>
              </a:rPr>
              <a:t>Исследования в области искусственного интеллекта сопровождаются разработкой языков программирования новых поколений и созданием все более изощренных систем программирования. </a:t>
            </a:r>
          </a:p>
          <a:p>
            <a:pPr algn="just" hangingPunct="0"/>
            <a:r>
              <a:rPr lang="ru-RU" sz="2200" dirty="0">
                <a:effectLst/>
              </a:rPr>
              <a:t>Это дает возможность при разработке программ для ЭВМ использовать обычные методы рассуждений и обычный словарный запас. Более того, такой язык, как </a:t>
            </a:r>
            <a:r>
              <a:rPr lang="ru-RU" sz="2200" b="1" i="1" dirty="0">
                <a:solidFill>
                  <a:schemeClr val="accent2">
                    <a:lumMod val="60000"/>
                    <a:lumOff val="40000"/>
                  </a:schemeClr>
                </a:solidFill>
                <a:effectLst/>
              </a:rPr>
              <a:t>Пролог</a:t>
            </a:r>
            <a:r>
              <a:rPr lang="ru-RU" sz="2200" dirty="0">
                <a:effectLst/>
              </a:rPr>
              <a:t>, позволяет с помощью концепций цели и утверждения моделировать и формализовать логический вывод в решении задач.</a:t>
            </a:r>
          </a:p>
        </p:txBody>
      </p:sp>
    </p:spTree>
    <p:extLst>
      <p:ext uri="{BB962C8B-B14F-4D97-AF65-F5344CB8AC3E}">
        <p14:creationId xmlns:p14="http://schemas.microsoft.com/office/powerpoint/2010/main" val="437922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7125" y="398034"/>
            <a:ext cx="11198710" cy="1204856"/>
          </a:xfrm>
        </p:spPr>
        <p:txBody>
          <a:bodyPr/>
          <a:lstStyle/>
          <a:p>
            <a:r>
              <a:rPr lang="ru-RU" dirty="0"/>
              <a:t>Область искусственного интеллекта</a:t>
            </a:r>
          </a:p>
        </p:txBody>
      </p:sp>
      <p:sp>
        <p:nvSpPr>
          <p:cNvPr id="3" name="Объект 2"/>
          <p:cNvSpPr>
            <a:spLocks noGrp="1"/>
          </p:cNvSpPr>
          <p:nvPr>
            <p:ph idx="1"/>
          </p:nvPr>
        </p:nvSpPr>
        <p:spPr>
          <a:xfrm>
            <a:off x="527125" y="1818042"/>
            <a:ext cx="11198710" cy="4658061"/>
          </a:xfrm>
        </p:spPr>
        <p:txBody>
          <a:bodyPr/>
          <a:lstStyle/>
          <a:p>
            <a:pPr algn="just" hangingPunct="0"/>
            <a:r>
              <a:rPr lang="ru-RU" dirty="0">
                <a:effectLst/>
              </a:rPr>
              <a:t>К сфере искусственного интеллекта относятся те различные области, где мы действуем, не имея абсолютно точного метода решения проблемы, и которые обладают двумя характерными особенностями. </a:t>
            </a:r>
          </a:p>
          <a:p>
            <a:pPr algn="just" hangingPunct="0"/>
            <a:r>
              <a:rPr lang="ru-RU" b="1" i="1" dirty="0">
                <a:solidFill>
                  <a:schemeClr val="accent2">
                    <a:lumMod val="60000"/>
                    <a:lumOff val="40000"/>
                  </a:schemeClr>
                </a:solidFill>
                <a:effectLst/>
              </a:rPr>
              <a:t>Во-первых, в них используется информация в символьной форме</a:t>
            </a:r>
            <a:r>
              <a:rPr lang="ru-RU" dirty="0">
                <a:effectLst/>
              </a:rPr>
              <a:t>: буквы, слова, знаки, рисунки. Это отличает область искусственного интеллекта от областей, в которых традиционно компьютерам доверяется обработка данных в числовой форме. </a:t>
            </a:r>
          </a:p>
          <a:p>
            <a:pPr algn="just" hangingPunct="0"/>
            <a:r>
              <a:rPr lang="ru-RU" dirty="0">
                <a:effectLst/>
              </a:rPr>
              <a:t>Во-вторых, </a:t>
            </a:r>
            <a:r>
              <a:rPr lang="ru-RU" b="1" i="1" dirty="0">
                <a:solidFill>
                  <a:schemeClr val="accent2">
                    <a:lumMod val="60000"/>
                    <a:lumOff val="40000"/>
                  </a:schemeClr>
                </a:solidFill>
                <a:effectLst/>
              </a:rPr>
              <a:t>предполагается наличие выбора</a:t>
            </a:r>
            <a:r>
              <a:rPr lang="ru-RU" dirty="0">
                <a:effectLst/>
              </a:rPr>
              <a:t>, когда отсутствие четкого алгоритма приводит к необходимости выбора между многими вариантами в условиях неопределенности и этот недетерминизм, который носит фундаментальный характер, эта </a:t>
            </a:r>
            <a:r>
              <a:rPr lang="ru-RU" b="1" i="1" dirty="0">
                <a:solidFill>
                  <a:schemeClr val="accent2">
                    <a:lumMod val="60000"/>
                    <a:lumOff val="40000"/>
                  </a:schemeClr>
                </a:solidFill>
                <a:effectLst/>
              </a:rPr>
              <a:t>свобода действий </a:t>
            </a:r>
            <a:r>
              <a:rPr lang="ru-RU" dirty="0">
                <a:effectLst/>
              </a:rPr>
              <a:t>являются существенной составляющей интеллекта.</a:t>
            </a:r>
          </a:p>
        </p:txBody>
      </p:sp>
    </p:spTree>
    <p:extLst>
      <p:ext uri="{BB962C8B-B14F-4D97-AF65-F5344CB8AC3E}">
        <p14:creationId xmlns:p14="http://schemas.microsoft.com/office/powerpoint/2010/main" val="2128782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7125" y="398034"/>
            <a:ext cx="11198710" cy="1204856"/>
          </a:xfrm>
        </p:spPr>
        <p:txBody>
          <a:bodyPr/>
          <a:lstStyle/>
          <a:p>
            <a:r>
              <a:rPr lang="ru-RU" dirty="0"/>
              <a:t>Проблемы искусственного интеллекта</a:t>
            </a:r>
          </a:p>
        </p:txBody>
      </p:sp>
      <p:sp>
        <p:nvSpPr>
          <p:cNvPr id="3" name="Объект 2"/>
          <p:cNvSpPr>
            <a:spLocks noGrp="1"/>
          </p:cNvSpPr>
          <p:nvPr>
            <p:ph idx="1"/>
          </p:nvPr>
        </p:nvSpPr>
        <p:spPr>
          <a:xfrm>
            <a:off x="527125" y="1818042"/>
            <a:ext cx="11198710" cy="4658061"/>
          </a:xfrm>
        </p:spPr>
        <p:txBody>
          <a:bodyPr/>
          <a:lstStyle/>
          <a:p>
            <a:pPr algn="just" hangingPunct="0"/>
            <a:r>
              <a:rPr lang="ru-RU" b="1" i="1" dirty="0">
                <a:solidFill>
                  <a:schemeClr val="accent2">
                    <a:lumMod val="60000"/>
                    <a:lumOff val="40000"/>
                  </a:schemeClr>
                </a:solidFill>
                <a:effectLst/>
              </a:rPr>
              <a:t>Проблема человеко-машинного интерфейса </a:t>
            </a:r>
            <a:r>
              <a:rPr lang="ru-RU" dirty="0">
                <a:effectLst/>
              </a:rPr>
              <a:t>связана прежде всего с анализом и формализацией </a:t>
            </a:r>
            <a:r>
              <a:rPr lang="ru-RU" dirty="0" err="1">
                <a:effectLst/>
              </a:rPr>
              <a:t>технофизиологического</a:t>
            </a:r>
            <a:r>
              <a:rPr lang="ru-RU" dirty="0">
                <a:effectLst/>
              </a:rPr>
              <a:t>, </a:t>
            </a:r>
            <a:r>
              <a:rPr lang="ru-RU" dirty="0" err="1">
                <a:effectLst/>
              </a:rPr>
              <a:t>эргадического</a:t>
            </a:r>
            <a:r>
              <a:rPr lang="ru-RU" dirty="0">
                <a:effectLst/>
              </a:rPr>
              <a:t> и социологического характера поведения человека как </a:t>
            </a:r>
            <a:r>
              <a:rPr lang="ru-RU" dirty="0" err="1">
                <a:effectLst/>
              </a:rPr>
              <a:t>целеуправляемой</a:t>
            </a:r>
            <a:r>
              <a:rPr lang="ru-RU" dirty="0">
                <a:effectLst/>
              </a:rPr>
              <a:t> системы. Особые сложности возникают при попытке формализации таких свойств поведения человека, как «рациональный выбор», «компромисс» или «справедливость».</a:t>
            </a:r>
          </a:p>
          <a:p>
            <a:pPr algn="just"/>
            <a:r>
              <a:rPr lang="ru-RU" dirty="0">
                <a:effectLst/>
              </a:rPr>
              <a:t>В настоящее время наибольший прогресс достигнут в области создания так называемых </a:t>
            </a:r>
            <a:r>
              <a:rPr lang="ru-RU" b="1" i="1" dirty="0">
                <a:solidFill>
                  <a:schemeClr val="accent2">
                    <a:lumMod val="60000"/>
                    <a:lumOff val="40000"/>
                  </a:schemeClr>
                </a:solidFill>
                <a:effectLst/>
              </a:rPr>
              <a:t>систем нечеткого управления</a:t>
            </a:r>
            <a:r>
              <a:rPr lang="ru-RU" dirty="0">
                <a:effectLst/>
              </a:rPr>
              <a:t>, работа которых основана на использовании </a:t>
            </a:r>
            <a:r>
              <a:rPr lang="ru-RU" b="1" i="1" dirty="0">
                <a:solidFill>
                  <a:schemeClr val="accent2">
                    <a:lumMod val="60000"/>
                    <a:lumOff val="40000"/>
                  </a:schemeClr>
                </a:solidFill>
                <a:effectLst/>
              </a:rPr>
              <a:t>нечеткой логики </a:t>
            </a:r>
            <a:r>
              <a:rPr lang="ru-RU" dirty="0">
                <a:effectLst/>
              </a:rPr>
              <a:t>и </a:t>
            </a:r>
            <a:r>
              <a:rPr lang="ru-RU" b="1" i="1" dirty="0">
                <a:solidFill>
                  <a:schemeClr val="accent2">
                    <a:lumMod val="60000"/>
                    <a:lumOff val="40000"/>
                  </a:schemeClr>
                </a:solidFill>
                <a:effectLst/>
              </a:rPr>
              <a:t>нечетких множеств</a:t>
            </a:r>
            <a:r>
              <a:rPr lang="ru-RU" dirty="0">
                <a:effectLst/>
              </a:rPr>
              <a:t>. Однако интеллектуальные возможности таких систем весьма ограничены. Фактически они обеспечивают только исполнительный уровень управления </a:t>
            </a:r>
          </a:p>
        </p:txBody>
      </p:sp>
    </p:spTree>
    <p:extLst>
      <p:ext uri="{BB962C8B-B14F-4D97-AF65-F5344CB8AC3E}">
        <p14:creationId xmlns:p14="http://schemas.microsoft.com/office/powerpoint/2010/main" val="2531409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7125" y="398034"/>
            <a:ext cx="11198710" cy="1204856"/>
          </a:xfrm>
        </p:spPr>
        <p:txBody>
          <a:bodyPr/>
          <a:lstStyle/>
          <a:p>
            <a:r>
              <a:rPr lang="ru-RU" dirty="0"/>
              <a:t>Модели и методы исследований</a:t>
            </a:r>
          </a:p>
        </p:txBody>
      </p:sp>
      <p:sp>
        <p:nvSpPr>
          <p:cNvPr id="3" name="Объект 2"/>
          <p:cNvSpPr>
            <a:spLocks noGrp="1"/>
          </p:cNvSpPr>
          <p:nvPr>
            <p:ph idx="1"/>
          </p:nvPr>
        </p:nvSpPr>
        <p:spPr>
          <a:xfrm>
            <a:off x="527125" y="1818042"/>
            <a:ext cx="11198710" cy="4658061"/>
          </a:xfrm>
        </p:spPr>
        <p:txBody>
          <a:bodyPr>
            <a:normAutofit/>
          </a:bodyPr>
          <a:lstStyle/>
          <a:p>
            <a:pPr algn="just" hangingPunct="0"/>
            <a:r>
              <a:rPr lang="ru-RU" sz="2200" b="1" i="1" dirty="0">
                <a:solidFill>
                  <a:schemeClr val="accent2">
                    <a:lumMod val="60000"/>
                    <a:lumOff val="40000"/>
                  </a:schemeClr>
                </a:solidFill>
                <a:effectLst/>
              </a:rPr>
              <a:t>1. Символьное моделирование мыслительных процессов</a:t>
            </a:r>
          </a:p>
          <a:p>
            <a:pPr algn="just" hangingPunct="0"/>
            <a:r>
              <a:rPr lang="ru-RU" sz="2200" dirty="0">
                <a:effectLst/>
              </a:rPr>
              <a:t>Моделирование рассуждений подразумевает создание символьных систем, на входе которых поставлена некая задача, а на выходе требуется её решение. Как правило, предлагаемая задача уже формализована, то есть переведена в математическую форму, но либо не имеет алгоритма решения, либо он слишком сложен, трудоёмок и т. п. </a:t>
            </a:r>
          </a:p>
          <a:p>
            <a:pPr algn="just" hangingPunct="0"/>
            <a:r>
              <a:rPr lang="ru-RU" sz="2200" dirty="0">
                <a:effectLst/>
              </a:rPr>
              <a:t>В это направление входят: доказательство теорем, принятие решений и теория игр, планирование и диспетчеризация, прогнозирование.</a:t>
            </a:r>
          </a:p>
        </p:txBody>
      </p:sp>
    </p:spTree>
    <p:extLst>
      <p:ext uri="{BB962C8B-B14F-4D97-AF65-F5344CB8AC3E}">
        <p14:creationId xmlns:p14="http://schemas.microsoft.com/office/powerpoint/2010/main" val="1268060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7125" y="398034"/>
            <a:ext cx="11198710" cy="1204856"/>
          </a:xfrm>
        </p:spPr>
        <p:txBody>
          <a:bodyPr/>
          <a:lstStyle/>
          <a:p>
            <a:r>
              <a:rPr lang="ru-RU" dirty="0"/>
              <a:t>Модели и методы исследований</a:t>
            </a:r>
          </a:p>
        </p:txBody>
      </p:sp>
      <p:sp>
        <p:nvSpPr>
          <p:cNvPr id="3" name="Объект 2"/>
          <p:cNvSpPr>
            <a:spLocks noGrp="1"/>
          </p:cNvSpPr>
          <p:nvPr>
            <p:ph idx="1"/>
          </p:nvPr>
        </p:nvSpPr>
        <p:spPr>
          <a:xfrm>
            <a:off x="527125" y="1818042"/>
            <a:ext cx="11198710" cy="4658061"/>
          </a:xfrm>
        </p:spPr>
        <p:txBody>
          <a:bodyPr>
            <a:normAutofit/>
          </a:bodyPr>
          <a:lstStyle/>
          <a:p>
            <a:pPr algn="just" hangingPunct="0"/>
            <a:r>
              <a:rPr lang="ru-RU" sz="2200" b="1" i="1" dirty="0">
                <a:solidFill>
                  <a:schemeClr val="accent2">
                    <a:lumMod val="60000"/>
                    <a:lumOff val="40000"/>
                  </a:schemeClr>
                </a:solidFill>
                <a:effectLst/>
              </a:rPr>
              <a:t>2. Работа с естественными языками</a:t>
            </a:r>
          </a:p>
          <a:p>
            <a:pPr algn="just" hangingPunct="0"/>
            <a:r>
              <a:rPr lang="ru-RU" sz="2200" dirty="0">
                <a:effectLst/>
              </a:rPr>
              <a:t>Немаловажным направлением является обработка естественного языка, в рамках которого проводится анализ возможностей понимания, обработки и генерации текстов на «человеческом» языке. </a:t>
            </a:r>
          </a:p>
          <a:p>
            <a:pPr algn="just" hangingPunct="0"/>
            <a:r>
              <a:rPr lang="ru-RU" sz="2200" dirty="0">
                <a:effectLst/>
              </a:rPr>
              <a:t>В рамках этого направления ставится цель такой обработки естественного языка, которая была бы в состоянии приобрести знание самостоятельно, читая существующий текст, доступный по Интернету. </a:t>
            </a:r>
          </a:p>
          <a:p>
            <a:pPr algn="just" hangingPunct="0"/>
            <a:r>
              <a:rPr lang="ru-RU" sz="2200" dirty="0">
                <a:effectLst/>
              </a:rPr>
              <a:t>Некоторые прямые применения обработки естественного языка включают информационный поиск (в том числе, глубокий анализ текста) и машинный перевод.</a:t>
            </a:r>
          </a:p>
        </p:txBody>
      </p:sp>
    </p:spTree>
    <p:extLst>
      <p:ext uri="{BB962C8B-B14F-4D97-AF65-F5344CB8AC3E}">
        <p14:creationId xmlns:p14="http://schemas.microsoft.com/office/powerpoint/2010/main" val="1420463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7125" y="398034"/>
            <a:ext cx="11198710" cy="1204856"/>
          </a:xfrm>
        </p:spPr>
        <p:txBody>
          <a:bodyPr/>
          <a:lstStyle/>
          <a:p>
            <a:r>
              <a:rPr lang="ru-RU" dirty="0"/>
              <a:t>Модели и методы исследований</a:t>
            </a:r>
          </a:p>
        </p:txBody>
      </p:sp>
      <p:sp>
        <p:nvSpPr>
          <p:cNvPr id="3" name="Объект 2"/>
          <p:cNvSpPr>
            <a:spLocks noGrp="1"/>
          </p:cNvSpPr>
          <p:nvPr>
            <p:ph idx="1"/>
          </p:nvPr>
        </p:nvSpPr>
        <p:spPr>
          <a:xfrm>
            <a:off x="527125" y="1818042"/>
            <a:ext cx="11198710" cy="4658061"/>
          </a:xfrm>
        </p:spPr>
        <p:txBody>
          <a:bodyPr>
            <a:normAutofit lnSpcReduction="10000"/>
          </a:bodyPr>
          <a:lstStyle/>
          <a:p>
            <a:pPr algn="just" hangingPunct="0"/>
            <a:r>
              <a:rPr lang="ru-RU" b="1" i="1" dirty="0">
                <a:solidFill>
                  <a:schemeClr val="accent2">
                    <a:lumMod val="60000"/>
                    <a:lumOff val="40000"/>
                  </a:schemeClr>
                </a:solidFill>
                <a:effectLst/>
              </a:rPr>
              <a:t>3. Представление и использование знаний</a:t>
            </a:r>
          </a:p>
          <a:p>
            <a:pPr algn="just" hangingPunct="0"/>
            <a:r>
              <a:rPr lang="ru-RU" dirty="0">
                <a:effectLst/>
              </a:rPr>
              <a:t>Направление </a:t>
            </a:r>
            <a:r>
              <a:rPr lang="ru-RU" b="1" i="1" dirty="0">
                <a:solidFill>
                  <a:schemeClr val="accent2">
                    <a:lumMod val="60000"/>
                    <a:lumOff val="40000"/>
                  </a:schemeClr>
                </a:solidFill>
                <a:effectLst/>
              </a:rPr>
              <a:t>инженерия знаний </a:t>
            </a:r>
            <a:r>
              <a:rPr lang="ru-RU" dirty="0">
                <a:effectLst/>
              </a:rPr>
              <a:t>объединяет задачи получения знаний из простой информации, их систематизации и использования. </a:t>
            </a:r>
          </a:p>
          <a:p>
            <a:pPr algn="just" hangingPunct="0"/>
            <a:r>
              <a:rPr lang="ru-RU" dirty="0">
                <a:effectLst/>
              </a:rPr>
              <a:t>Это направление исторически связано с созданием </a:t>
            </a:r>
            <a:r>
              <a:rPr lang="ru-RU" b="1" i="1" dirty="0">
                <a:solidFill>
                  <a:schemeClr val="accent2">
                    <a:lumMod val="60000"/>
                    <a:lumOff val="40000"/>
                  </a:schemeClr>
                </a:solidFill>
                <a:effectLst/>
              </a:rPr>
              <a:t>экспертных систем </a:t>
            </a:r>
            <a:r>
              <a:rPr lang="ru-RU" dirty="0">
                <a:effectLst/>
              </a:rPr>
              <a:t>— программ, использующих специализированные базы знаний для получения достоверных заключений по какой-либо проблеме.</a:t>
            </a:r>
          </a:p>
          <a:p>
            <a:pPr algn="just" hangingPunct="0"/>
            <a:r>
              <a:rPr lang="ru-RU" b="1" i="1" dirty="0">
                <a:solidFill>
                  <a:schemeClr val="accent2">
                    <a:lumMod val="60000"/>
                    <a:lumOff val="40000"/>
                  </a:schemeClr>
                </a:solidFill>
                <a:effectLst/>
              </a:rPr>
              <a:t>Производство знаний из данных </a:t>
            </a:r>
            <a:r>
              <a:rPr lang="ru-RU" dirty="0">
                <a:effectLst/>
              </a:rPr>
              <a:t>— одна из базовых проблем интеллектуального анализа данных. Существуют различные подходы к решению этой проблемы, в том числе — на основе </a:t>
            </a:r>
            <a:r>
              <a:rPr lang="ru-RU" b="1" i="1" dirty="0" err="1">
                <a:solidFill>
                  <a:schemeClr val="accent2">
                    <a:lumMod val="60000"/>
                    <a:lumOff val="40000"/>
                  </a:schemeClr>
                </a:solidFill>
                <a:effectLst/>
              </a:rPr>
              <a:t>нейросетевой</a:t>
            </a:r>
            <a:r>
              <a:rPr lang="ru-RU" b="1" i="1" dirty="0">
                <a:solidFill>
                  <a:schemeClr val="accent2">
                    <a:lumMod val="60000"/>
                    <a:lumOff val="40000"/>
                  </a:schemeClr>
                </a:solidFill>
                <a:effectLst/>
              </a:rPr>
              <a:t> технологии</a:t>
            </a:r>
            <a:r>
              <a:rPr lang="ru-RU" dirty="0">
                <a:effectLst/>
              </a:rPr>
              <a:t>, использующие процедуры вербализации нейронных сетей.</a:t>
            </a:r>
          </a:p>
          <a:p>
            <a:pPr algn="just" hangingPunct="0"/>
            <a:r>
              <a:rPr lang="ru-RU" b="1" i="1" dirty="0">
                <a:solidFill>
                  <a:schemeClr val="accent2">
                    <a:lumMod val="60000"/>
                    <a:lumOff val="40000"/>
                  </a:schemeClr>
                </a:solidFill>
                <a:effectLst/>
              </a:rPr>
              <a:t>Искусственная нейронная сеть (ИНС) </a:t>
            </a:r>
            <a:r>
              <a:rPr lang="ru-RU" dirty="0">
                <a:effectLst/>
              </a:rPr>
              <a:t>— математическая модель, а также её программное или аппаратное воплощение, построенная по принципу организации и функционирования биологических нейронных сетей — сетей нервных клеток живого организма.</a:t>
            </a:r>
          </a:p>
        </p:txBody>
      </p:sp>
    </p:spTree>
    <p:extLst>
      <p:ext uri="{BB962C8B-B14F-4D97-AF65-F5344CB8AC3E}">
        <p14:creationId xmlns:p14="http://schemas.microsoft.com/office/powerpoint/2010/main" val="4231945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7125" y="398034"/>
            <a:ext cx="11198710" cy="1204856"/>
          </a:xfrm>
        </p:spPr>
        <p:txBody>
          <a:bodyPr/>
          <a:lstStyle/>
          <a:p>
            <a:r>
              <a:rPr lang="ru-RU" dirty="0"/>
              <a:t>Модели и методы исследований</a:t>
            </a:r>
          </a:p>
        </p:txBody>
      </p:sp>
      <p:sp>
        <p:nvSpPr>
          <p:cNvPr id="3" name="Объект 2"/>
          <p:cNvSpPr>
            <a:spLocks noGrp="1"/>
          </p:cNvSpPr>
          <p:nvPr>
            <p:ph idx="1"/>
          </p:nvPr>
        </p:nvSpPr>
        <p:spPr>
          <a:xfrm>
            <a:off x="527125" y="1818042"/>
            <a:ext cx="11198710" cy="4658061"/>
          </a:xfrm>
        </p:spPr>
        <p:txBody>
          <a:bodyPr>
            <a:normAutofit/>
          </a:bodyPr>
          <a:lstStyle/>
          <a:p>
            <a:pPr algn="just" hangingPunct="0"/>
            <a:r>
              <a:rPr lang="ru-RU" sz="2200" b="1" i="1" dirty="0">
                <a:solidFill>
                  <a:schemeClr val="accent2">
                    <a:lumMod val="60000"/>
                    <a:lumOff val="40000"/>
                  </a:schemeClr>
                </a:solidFill>
                <a:effectLst/>
              </a:rPr>
              <a:t>4. Машинное моделирование</a:t>
            </a:r>
          </a:p>
          <a:p>
            <a:pPr algn="just" hangingPunct="0"/>
            <a:r>
              <a:rPr lang="ru-RU" sz="2200" dirty="0">
                <a:effectLst/>
              </a:rPr>
              <a:t>Проблематика машинного обучения касается процесса </a:t>
            </a:r>
            <a:r>
              <a:rPr lang="ru-RU" sz="2200" b="1" i="1" dirty="0">
                <a:solidFill>
                  <a:schemeClr val="accent2">
                    <a:lumMod val="60000"/>
                    <a:lumOff val="40000"/>
                  </a:schemeClr>
                </a:solidFill>
                <a:effectLst/>
              </a:rPr>
              <a:t>самостоятельного получения знаний интеллектуальной системой</a:t>
            </a:r>
            <a:r>
              <a:rPr lang="ru-RU" sz="2200" dirty="0">
                <a:effectLst/>
              </a:rPr>
              <a:t> в процессе её работы. Это направление было центральным с самого начала развития ИИ. </a:t>
            </a:r>
          </a:p>
          <a:p>
            <a:pPr algn="just" hangingPunct="0"/>
            <a:r>
              <a:rPr lang="ru-RU" sz="2200" dirty="0">
                <a:effectLst/>
              </a:rPr>
              <a:t>К области машинного обучения относится большой класс задач на распознавание образов. Например, это распознавание символов, рукописного текста, речи, анализ текстов. Многие задачи успешно решаются с помощью биологического моделирования. Особо стоит упомянуть компьютерное зрение, которое связано ещё и с робототехникой.</a:t>
            </a:r>
          </a:p>
        </p:txBody>
      </p:sp>
    </p:spTree>
    <p:extLst>
      <p:ext uri="{BB962C8B-B14F-4D97-AF65-F5344CB8AC3E}">
        <p14:creationId xmlns:p14="http://schemas.microsoft.com/office/powerpoint/2010/main" val="4729286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етка">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0F262FD6-3409-4039-A531-64BD4D2F99E4}"/>
    </a:ext>
  </a:extLst>
</a:theme>
</file>

<file path=docProps/app.xml><?xml version="1.0" encoding="utf-8"?>
<Properties xmlns="http://schemas.openxmlformats.org/officeDocument/2006/extended-properties" xmlns:vt="http://schemas.openxmlformats.org/officeDocument/2006/docPropsVTypes">
  <Template>Сетчатая</Template>
  <TotalTime>67</TotalTime>
  <Words>1374</Words>
  <Application>Microsoft Office PowerPoint</Application>
  <PresentationFormat>Широкоэкранный</PresentationFormat>
  <Paragraphs>64</Paragraphs>
  <Slides>20</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20</vt:i4>
      </vt:variant>
    </vt:vector>
  </HeadingPairs>
  <TitlesOfParts>
    <vt:vector size="23" baseType="lpstr">
      <vt:lpstr>Arial</vt:lpstr>
      <vt:lpstr>Century Gothic</vt:lpstr>
      <vt:lpstr>Сетка</vt:lpstr>
      <vt:lpstr>Введение в  искусственный интеллект</vt:lpstr>
      <vt:lpstr>Определение</vt:lpstr>
      <vt:lpstr>ИСТОРИЯ</vt:lpstr>
      <vt:lpstr>Область искусственного интеллекта</vt:lpstr>
      <vt:lpstr>Проблемы искусственного интеллекта</vt:lpstr>
      <vt:lpstr>Модели и методы исследований</vt:lpstr>
      <vt:lpstr>Модели и методы исследований</vt:lpstr>
      <vt:lpstr>Модели и методы исследований</vt:lpstr>
      <vt:lpstr>Модели и методы исследований</vt:lpstr>
      <vt:lpstr>Модели и методы исследований</vt:lpstr>
      <vt:lpstr>Модели и методы исследований</vt:lpstr>
      <vt:lpstr>Модели и методы исследований</vt:lpstr>
      <vt:lpstr>ASIMO — Интеллектуальный гуманоидный робот фирмы Honda</vt:lpstr>
      <vt:lpstr>Турнир RoboCup</vt:lpstr>
      <vt:lpstr>Презентация PowerPoint</vt:lpstr>
      <vt:lpstr>Презентация PowerPoint</vt:lpstr>
      <vt:lpstr>Презентация PowerPoint</vt:lpstr>
      <vt:lpstr>Распознавание речи</vt:lpstr>
      <vt:lpstr>Распознавание речи</vt:lpstr>
      <vt:lpstr>Программное обеспечение ии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Введение в  искусственный интеллект</dc:title>
  <dc:creator>Сергей Пясецкий</dc:creator>
  <cp:lastModifiedBy>Сергей Пясецкий</cp:lastModifiedBy>
  <cp:revision>9</cp:revision>
  <dcterms:created xsi:type="dcterms:W3CDTF">2016-08-31T10:42:30Z</dcterms:created>
  <dcterms:modified xsi:type="dcterms:W3CDTF">2016-08-31T11:50:59Z</dcterms:modified>
</cp:coreProperties>
</file>