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6" r:id="rId4"/>
    <p:sldId id="267" r:id="rId5"/>
    <p:sldId id="263" r:id="rId6"/>
    <p:sldId id="264" r:id="rId7"/>
    <p:sldId id="260" r:id="rId8"/>
    <p:sldId id="262" r:id="rId9"/>
    <p:sldId id="265" r:id="rId10"/>
    <p:sldId id="261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E5D2-D11B-4C57-B37D-84C5997F05CB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8682-1E0A-49CC-A566-C3809681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7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E5D2-D11B-4C57-B37D-84C5997F05CB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8682-1E0A-49CC-A566-C3809681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7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E5D2-D11B-4C57-B37D-84C5997F05CB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8682-1E0A-49CC-A566-C3809681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8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E5D2-D11B-4C57-B37D-84C5997F05CB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8682-1E0A-49CC-A566-C3809681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1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E5D2-D11B-4C57-B37D-84C5997F05CB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8682-1E0A-49CC-A566-C3809681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7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E5D2-D11B-4C57-B37D-84C5997F05CB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8682-1E0A-49CC-A566-C3809681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E5D2-D11B-4C57-B37D-84C5997F05CB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8682-1E0A-49CC-A566-C3809681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E5D2-D11B-4C57-B37D-84C5997F05CB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8682-1E0A-49CC-A566-C3809681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7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E5D2-D11B-4C57-B37D-84C5997F05CB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8682-1E0A-49CC-A566-C3809681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8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E5D2-D11B-4C57-B37D-84C5997F05CB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8682-1E0A-49CC-A566-C3809681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9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E5D2-D11B-4C57-B37D-84C5997F05CB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8682-1E0A-49CC-A566-C3809681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0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E5D2-D11B-4C57-B37D-84C5997F05CB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8682-1E0A-49CC-A566-C3809681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3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rc-mir/" TargetMode="External"/><Relationship Id="rId7" Type="http://schemas.openxmlformats.org/officeDocument/2006/relationships/hyperlink" Target="http://www.pedsovet.su/_ld/265/09177714.jpg-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portal.ru/load/47-1-0-7318" TargetMode="External"/><Relationship Id="rId5" Type="http://schemas.openxmlformats.org/officeDocument/2006/relationships/hyperlink" Target="http://it-n.ru/attachment.aspx?id=19731" TargetMode="External"/><Relationship Id="rId4" Type="http://schemas.openxmlformats.org/officeDocument/2006/relationships/hyperlink" Target="http://www.glamik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wmf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4" y="-1"/>
            <a:ext cx="9156074" cy="68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65400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[Р],  [Р’] и буква Р.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7921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bg1"/>
                </a:solidFill>
              </a:rPr>
              <a:t> 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95536" y="6021287"/>
            <a:ext cx="803777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Голотина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Валентиновна, учитель начальных классов МБОУ ООШ №10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х. Свободный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Ростовской области.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6759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4" y="-1"/>
            <a:ext cx="9156074" cy="68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765175"/>
            <a:ext cx="8229600" cy="5256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2800" b="1" dirty="0" smtClean="0"/>
              <a:t> 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                          РО                             РУ</a:t>
            </a:r>
          </a:p>
          <a:p>
            <a:pPr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АР                          ОР                             УР</a:t>
            </a:r>
          </a:p>
          <a:p>
            <a:pPr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РАР                       РОР                           РУР</a:t>
            </a:r>
          </a:p>
          <a:p>
            <a:pPr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РИ                                 РЫ</a:t>
            </a:r>
          </a:p>
          <a:p>
            <a:pPr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ИР                                 РЭ</a:t>
            </a:r>
          </a:p>
          <a:p>
            <a:pPr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РИР                              ИРИ</a:t>
            </a:r>
          </a:p>
          <a:p>
            <a:pPr>
              <a:buFontTx/>
              <a:buNone/>
            </a:pPr>
            <a:r>
              <a:rPr lang="ru-RU" altLang="ru-RU" sz="2800" b="1" dirty="0" smtClean="0"/>
              <a:t>           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060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Admin\Рабочий стол\фотки для интерактивного пособия\Рисунок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5F3332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85875"/>
            <a:ext cx="14287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3" descr="G:\Таня\Публикации\Анимашки БУКВЫ\Р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214688"/>
            <a:ext cx="138588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2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5F3332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6" t="63658"/>
          <a:stretch>
            <a:fillRect/>
          </a:stretch>
        </p:blipFill>
        <p:spPr bwMode="auto">
          <a:xfrm>
            <a:off x="2700338" y="404813"/>
            <a:ext cx="33845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Line 6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48" name="Line 7"/>
          <p:cNvSpPr>
            <a:spLocks noChangeShapeType="1"/>
          </p:cNvSpPr>
          <p:nvPr/>
        </p:nvSpPr>
        <p:spPr bwMode="auto">
          <a:xfrm>
            <a:off x="395288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49" name="Line 8"/>
          <p:cNvSpPr>
            <a:spLocks noChangeShapeType="1"/>
          </p:cNvSpPr>
          <p:nvPr/>
        </p:nvSpPr>
        <p:spPr bwMode="auto">
          <a:xfrm>
            <a:off x="395288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0" name="Line 9"/>
          <p:cNvSpPr>
            <a:spLocks noChangeShapeType="1"/>
          </p:cNvSpPr>
          <p:nvPr/>
        </p:nvSpPr>
        <p:spPr bwMode="auto">
          <a:xfrm>
            <a:off x="395288" y="24209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1" name="AutoShape 10"/>
          <p:cNvSpPr>
            <a:spLocks noChangeArrowheads="1"/>
          </p:cNvSpPr>
          <p:nvPr/>
        </p:nvSpPr>
        <p:spPr bwMode="auto">
          <a:xfrm>
            <a:off x="4427538" y="4048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7352" name="AutoShape 11"/>
          <p:cNvSpPr>
            <a:spLocks noChangeArrowheads="1"/>
          </p:cNvSpPr>
          <p:nvPr/>
        </p:nvSpPr>
        <p:spPr bwMode="auto">
          <a:xfrm>
            <a:off x="4140200" y="11969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45060" name="Picture 4" descr="karand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4072" flipV="1">
            <a:off x="6443663" y="4581525"/>
            <a:ext cx="19446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4171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0851 -0.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1 -0.6457 C -0.21389 -0.62789 -0.2191 -0.61008 -0.22778 -0.58187 C -0.23646 -0.55365 -0.24896 -0.51179 -0.26059 -0.47594 C -0.27222 -0.4401 -0.28437 -0.4061 -0.29757 -0.36656 C -0.31076 -0.32701 -0.32483 -0.28607 -0.3401 -0.2389 C -0.35538 -0.19172 -0.3724 -0.13783 -0.38941 -0.08372 " pathEditMode="relative" rAng="0" ptsTypes="aaaaaA">
                                      <p:cBhvr>
                                        <p:cTn id="10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41 -0.08372 C -0.38941 -0.08372 -0.31893 -0.30713 -0.24792 -0.530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5303 C -0.23472 -0.54903 -0.22136 -0.56753 -0.20972 -0.58326 C -0.19809 -0.59898 -0.18906 -0.61355 -0.17813 -0.62511 C -0.16719 -0.63668 -0.15278 -0.64778 -0.14393 -0.65264 C -0.13507 -0.65749 -0.13021 -0.65518 -0.12466 -0.65449 C -0.1191 -0.65379 -0.11441 -0.65495 -0.11094 -0.64894 C -0.10747 -0.64292 -0.10261 -0.63252 -0.10417 -0.61795 C -0.10573 -0.60338 -0.11424 -0.58141 -0.12066 -0.56128 C -0.12709 -0.54116 -0.13663 -0.51573 -0.14254 -0.49746 C -0.14844 -0.47918 -0.15243 -0.46415 -0.15625 -0.4519 C -0.16007 -0.43964 -0.16441 -0.43224 -0.1658 -0.42461 C -0.16719 -0.41697 -0.16684 -0.41142 -0.16441 -0.40634 C -0.16198 -0.40125 -0.15781 -0.39292 -0.1507 -0.39338 C -0.14358 -0.39385 -0.13073 -0.4024 -0.12205 -0.4098 C -0.11337 -0.41721 -0.10452 -0.43131 -0.09861 -0.43733 C -0.09271 -0.44334 -0.08959 -0.44496 -0.08629 -0.44635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5F3332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7" r="23663" b="17546"/>
          <a:stretch>
            <a:fillRect/>
          </a:stretch>
        </p:blipFill>
        <p:spPr bwMode="auto">
          <a:xfrm>
            <a:off x="1908175" y="476250"/>
            <a:ext cx="489108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AutoShape 6"/>
          <p:cNvSpPr>
            <a:spLocks noChangeArrowheads="1"/>
          </p:cNvSpPr>
          <p:nvPr/>
        </p:nvSpPr>
        <p:spPr bwMode="auto">
          <a:xfrm>
            <a:off x="5292725" y="16287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5724525" y="4221163"/>
            <a:ext cx="1223963" cy="2160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8373" name="Line 8"/>
          <p:cNvSpPr>
            <a:spLocks noChangeShapeType="1"/>
          </p:cNvSpPr>
          <p:nvPr/>
        </p:nvSpPr>
        <p:spPr bwMode="auto">
          <a:xfrm>
            <a:off x="468313" y="4048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4" name="Line 9"/>
          <p:cNvSpPr>
            <a:spLocks noChangeShapeType="1"/>
          </p:cNvSpPr>
          <p:nvPr/>
        </p:nvSpPr>
        <p:spPr bwMode="auto">
          <a:xfrm>
            <a:off x="539750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5" name="Line 10"/>
          <p:cNvSpPr>
            <a:spLocks noChangeShapeType="1"/>
          </p:cNvSpPr>
          <p:nvPr/>
        </p:nvSpPr>
        <p:spPr bwMode="auto">
          <a:xfrm>
            <a:off x="539750" y="4365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6" name="Line 11"/>
          <p:cNvSpPr>
            <a:spLocks noChangeShapeType="1"/>
          </p:cNvSpPr>
          <p:nvPr/>
        </p:nvSpPr>
        <p:spPr bwMode="auto">
          <a:xfrm>
            <a:off x="611188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7" name="AutoShape 12"/>
          <p:cNvSpPr>
            <a:spLocks noChangeArrowheads="1"/>
          </p:cNvSpPr>
          <p:nvPr/>
        </p:nvSpPr>
        <p:spPr bwMode="auto">
          <a:xfrm>
            <a:off x="4284663" y="249237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46084" name="Picture 4" descr="karand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0721" flipV="1">
            <a:off x="6443663" y="4508500"/>
            <a:ext cx="19446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829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11406 -0.46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-0.46739 C -0.12691 -0.42877 -0.13975 -0.39014 -0.15382 -0.3469 C -0.16788 -0.30365 -0.18159 -0.2611 -0.19895 -0.20814 C -0.21632 -0.15518 -0.24045 -0.07978 -0.25798 -0.02937 C -0.27552 0.02105 -0.28854 0.0636 -0.30451 0.09459 C -0.32048 0.12558 -0.34253 0.14408 -0.35382 0.1568 C -0.3651 0.16952 -0.36319 0.16582 -0.3717 0.17137 C -0.3802 0.17692 -0.39201 0.18687 -0.40451 0.18964 C -0.41701 0.19242 -0.43663 0.19196 -0.44705 0.18779 C -0.45746 0.18363 -0.46041 0.17276 -0.46753 0.16397 C -0.47465 0.15519 -0.48211 0.14501 -0.48941 0.13483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41 0.13482 C -0.48941 0.13529 -0.35695 -0.10361 -0.22431 -0.341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 -0.34135 C -0.2276 -0.33395 -0.23073 -0.32632 -0.23802 -0.31938 C -0.24531 -0.31244 -0.25902 -0.30319 -0.26805 -0.29949 C -0.27708 -0.29579 -0.28402 -0.29648 -0.2927 -0.29764 C -0.30139 -0.29879 -0.31267 -0.30088 -0.32014 -0.30666 C -0.3276 -0.31244 -0.33455 -0.32262 -0.33802 -0.33233 C -0.34149 -0.34204 -0.34149 -0.35222 -0.34062 -0.36517 C -0.33975 -0.37812 -0.34045 -0.39431 -0.33246 -0.41073 C -0.32448 -0.42715 -0.31145 -0.44819 -0.2927 -0.46369 C -0.27395 -0.47918 -0.2427 -0.49491 -0.22014 -0.5037 C -0.19757 -0.51249 -0.17639 -0.51387 -0.15711 -0.51665 C -0.13784 -0.51942 -0.12031 -0.52104 -0.10503 -0.52012 C -0.08975 -0.51919 -0.07708 -0.51503 -0.06527 -0.5111 C -0.05347 -0.50717 -0.04323 -0.503 -0.03385 -0.49653 C -0.02448 -0.49005 -0.01597 -0.48496 -0.0092 -0.47271 C -0.00243 -0.46045 0.00573 -0.4401 0.0073 -0.42345 C 0.00886 -0.4068 0.00591 -0.38529 0.00035 -0.37234 C -0.0052 -0.35939 -0.01614 -0.35199 -0.02569 -0.34505 C -0.03524 -0.33811 -0.04548 -0.33048 -0.05711 -0.33048 C -0.06875 -0.33048 -0.08628 -0.33904 -0.09548 -0.34505 C -0.10468 -0.35106 -0.10833 -0.35916 -0.11198 -0.36702 " pathEditMode="relative" rAng="0" ptsTypes="aaaaaaaaaaaaaaaaaaaaa">
                                      <p:cBhvr>
                                        <p:cTn id="16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Прямоугольник 2"/>
          <p:cNvSpPr>
            <a:spLocks noChangeArrowheads="1"/>
          </p:cNvSpPr>
          <p:nvPr/>
        </p:nvSpPr>
        <p:spPr bwMode="auto">
          <a:xfrm>
            <a:off x="2000250" y="428625"/>
            <a:ext cx="505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Calibri" pitchFamily="34" charset="0"/>
              </a:rPr>
              <a:t>Используемые материалы: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285875"/>
            <a:ext cx="8929687" cy="30439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карточки печатных и письменных букв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М., Голованов Ф.Г.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Просвещение, 1971 г.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Анимированные буквы скачены с сайтов: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smiles.rc-mir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www.glamik.ru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Анимированный плакат. Автор: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Чулихина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МОУ «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Малодубенская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Орехово – Зуевского района Московской области (применила с разрешения автора).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Данный авторский  ресурс  «Анимированный плакат» опубликован на след. методических сайтах: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Интернет-сообщества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"ИКТ в начальной школе"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itn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attachment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aspx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?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id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=19731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б) Учительский портал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http://www.uchportal.ru/load/47-1-0-7318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 startAt="4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цветных слайдов  - это отсканированные странички из детской книжки-картонки «Занимательная  АЗБУКА» 2005г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960453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http://www.pedsovet.su/_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ld/265/09177714.jpg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голубой фон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1" descr="http://pictures.ucoz.ru/_ph/3/2/5519392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34" descr="http://pictures.ucoz.ru/_ph/3/2/736049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1" descr="http://pictures.ucoz.ru/_ph/3/2/16264639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" name="Рисунок 10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876"/>
            <a:ext cx="9252520" cy="68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4" y="-1"/>
            <a:ext cx="9156074" cy="68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0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9" b="51412"/>
          <a:stretch/>
        </p:blipFill>
        <p:spPr bwMode="auto">
          <a:xfrm>
            <a:off x="2633464" y="836712"/>
            <a:ext cx="6477000" cy="203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age0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7"/>
          <a:stretch/>
        </p:blipFill>
        <p:spPr bwMode="auto">
          <a:xfrm>
            <a:off x="395536" y="2873330"/>
            <a:ext cx="6477000" cy="21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age0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80"/>
          <a:stretch/>
        </p:blipFill>
        <p:spPr bwMode="auto">
          <a:xfrm>
            <a:off x="2648094" y="4870912"/>
            <a:ext cx="6477000" cy="198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0"/>
            <a:ext cx="560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слова в которых есть новые звуки.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4" y="-1"/>
            <a:ext cx="9156074" cy="68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0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3" b="26895"/>
          <a:stretch/>
        </p:blipFill>
        <p:spPr bwMode="auto">
          <a:xfrm>
            <a:off x="0" y="188640"/>
            <a:ext cx="6477000" cy="189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age0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5"/>
          <a:stretch/>
        </p:blipFill>
        <p:spPr bwMode="auto">
          <a:xfrm>
            <a:off x="2628769" y="2322079"/>
            <a:ext cx="6477000" cy="224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ge0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2" b="52647"/>
          <a:stretch/>
        </p:blipFill>
        <p:spPr bwMode="auto">
          <a:xfrm>
            <a:off x="107504" y="4797152"/>
            <a:ext cx="6477000" cy="18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аллиграфия_0028_новый размер_новый разм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3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4" y="-1"/>
            <a:ext cx="9156074" cy="68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5" descr="Р - Ирина Николаевна Васенин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20303" r="2274" b="10232"/>
          <a:stretch/>
        </p:blipFill>
        <p:spPr bwMode="auto">
          <a:xfrm>
            <a:off x="0" y="0"/>
            <a:ext cx="6266031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8" descr="Буква 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97" y="3428999"/>
            <a:ext cx="2941205" cy="341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2904" y="2228670"/>
            <a:ext cx="2934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Кто сложил колечком руки?</a:t>
            </a:r>
            <a:br>
              <a:rPr lang="ru-RU" dirty="0"/>
            </a:br>
            <a:r>
              <a:rPr lang="ru-RU" dirty="0"/>
              <a:t>Это что ещё за трюки?</a:t>
            </a:r>
            <a:br>
              <a:rPr lang="ru-RU" dirty="0"/>
            </a:br>
            <a:r>
              <a:rPr lang="ru-RU" dirty="0"/>
              <a:t>Клоун показал пример,</a:t>
            </a:r>
            <a:br>
              <a:rPr lang="ru-RU" dirty="0"/>
            </a:br>
            <a:r>
              <a:rPr lang="ru-RU" dirty="0"/>
              <a:t>Как нам сделать букву 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6919" y="4488055"/>
            <a:ext cx="307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Буква Р – на мачте парус,</a:t>
            </a:r>
          </a:p>
          <a:p>
            <a:r>
              <a:rPr lang="ru-RU" altLang="ru-RU" dirty="0"/>
              <a:t>Вдаль плывёт, небес касаясь.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477209"/>
              </p:ext>
            </p:extLst>
          </p:nvPr>
        </p:nvGraphicFramePr>
        <p:xfrm>
          <a:off x="15458" y="3717032"/>
          <a:ext cx="2952750" cy="30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6" imgW="3279289" imgH="3292382" progId="CorelDRAW.Graphic.12">
                  <p:embed/>
                </p:oleObj>
              </mc:Choice>
              <mc:Fallback>
                <p:oleObj name="CorelDRAW" r:id="rId6" imgW="3279289" imgH="3292382" progId="CorelDRAW.Graphic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8" y="3717032"/>
                        <a:ext cx="2952750" cy="30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90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180"/>
            <a:ext cx="9156074" cy="68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/>
              <a:t>Найди букву Р.</a:t>
            </a:r>
            <a:endParaRPr lang="ru-RU" altLang="ru-RU" sz="4000" b="1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827088" y="2099498"/>
            <a:ext cx="1098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6000" b="1" dirty="0"/>
              <a:t>Р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32138" y="2133600"/>
            <a:ext cx="835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Ф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57671" y="5157192"/>
            <a:ext cx="1098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6000" b="1" dirty="0"/>
              <a:t>Р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596188" y="3520065"/>
            <a:ext cx="1098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6000" b="1" dirty="0"/>
              <a:t>Р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325269" y="5287741"/>
            <a:ext cx="1098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6000" b="1" dirty="0"/>
              <a:t>Р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508625" y="2028825"/>
            <a:ext cx="731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Ь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7596188" y="2028825"/>
            <a:ext cx="735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6000" b="1"/>
              <a:t>R</a:t>
            </a:r>
            <a:endParaRPr lang="ru-RU" altLang="ru-RU" sz="6000" b="1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900113" y="3500438"/>
            <a:ext cx="735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6000" b="1" dirty="0"/>
              <a:t>D</a:t>
            </a:r>
            <a:endParaRPr lang="ru-RU" altLang="ru-RU" sz="6000" b="1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580063" y="3644900"/>
            <a:ext cx="846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Ъ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76600" y="3573463"/>
            <a:ext cx="692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Р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132138" y="5157788"/>
            <a:ext cx="735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В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596188" y="5053013"/>
            <a:ext cx="930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/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374620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180"/>
            <a:ext cx="9156074" cy="68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/>
              <a:t>Распределите, какие из этих птиц улетают на зиму в тёплые края, а какие – остаются зимовать.</a:t>
            </a:r>
            <a:endParaRPr lang="ru-RU" altLang="ru-RU" sz="4000" dirty="0"/>
          </a:p>
        </p:txBody>
      </p:sp>
      <p:pic>
        <p:nvPicPr>
          <p:cNvPr id="8" name="Picture 7" descr="MCj043745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16" y="1991808"/>
            <a:ext cx="3168650" cy="4319587"/>
          </a:xfrm>
          <a:prstGeom prst="rect">
            <a:avLst/>
          </a:prstGeom>
        </p:spPr>
      </p:pic>
      <p:pic>
        <p:nvPicPr>
          <p:cNvPr id="9" name="Picture 10" descr="MCj043362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27017" r="10709"/>
          <a:stretch>
            <a:fillRect/>
          </a:stretch>
        </p:blipFill>
        <p:spPr>
          <a:xfrm>
            <a:off x="5508625" y="2060575"/>
            <a:ext cx="3311525" cy="42481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6" t="65858" b="7329"/>
          <a:stretch>
            <a:fillRect/>
          </a:stretch>
        </p:blipFill>
        <p:spPr bwMode="auto">
          <a:xfrm>
            <a:off x="3779838" y="1844675"/>
            <a:ext cx="143986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MCj0109307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57788"/>
            <a:ext cx="7874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t="10986" r="14565" b="12251"/>
          <a:stretch>
            <a:fillRect/>
          </a:stretch>
        </p:blipFill>
        <p:spPr bwMode="auto">
          <a:xfrm>
            <a:off x="3419475" y="2852738"/>
            <a:ext cx="1066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14926" r="12000" b="17563"/>
          <a:stretch>
            <a:fillRect/>
          </a:stretch>
        </p:blipFill>
        <p:spPr bwMode="auto">
          <a:xfrm>
            <a:off x="4787900" y="2781300"/>
            <a:ext cx="1314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r="20084"/>
          <a:stretch>
            <a:fillRect/>
          </a:stretch>
        </p:blipFill>
        <p:spPr bwMode="auto">
          <a:xfrm>
            <a:off x="4572000" y="5157788"/>
            <a:ext cx="8953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7" b="62570"/>
          <a:stretch>
            <a:fillRect/>
          </a:stretch>
        </p:blipFill>
        <p:spPr bwMode="auto">
          <a:xfrm>
            <a:off x="5292725" y="1844675"/>
            <a:ext cx="1079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6" t="60001" r="28101" b="4939"/>
          <a:stretch>
            <a:fillRect/>
          </a:stretch>
        </p:blipFill>
        <p:spPr bwMode="auto">
          <a:xfrm>
            <a:off x="3156928" y="4076700"/>
            <a:ext cx="1295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14082" b="14252"/>
          <a:stretch>
            <a:fillRect/>
          </a:stretch>
        </p:blipFill>
        <p:spPr bwMode="auto">
          <a:xfrm>
            <a:off x="2627313" y="1989138"/>
            <a:ext cx="10366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20970" r="6729" b="16368"/>
          <a:stretch>
            <a:fillRect/>
          </a:stretch>
        </p:blipFill>
        <p:spPr bwMode="auto">
          <a:xfrm>
            <a:off x="4427538" y="4149725"/>
            <a:ext cx="10620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5607E-6 L 0.25 0.332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0.00208 L -0.28455 0.00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Фон голубой для презентации найдем вам фор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180"/>
            <a:ext cx="9156074" cy="68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908175" y="1196975"/>
            <a:ext cx="2530475" cy="4313238"/>
          </a:xfrm>
          <a:prstGeom prst="rect">
            <a:avLst/>
          </a:prstGeom>
          <a:solidFill>
            <a:srgbClr val="4E83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7700" b="1"/>
              <a:t>Р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427538" y="1196975"/>
            <a:ext cx="2724150" cy="4313238"/>
          </a:xfrm>
          <a:prstGeom prst="rect">
            <a:avLst/>
          </a:prstGeom>
          <a:solidFill>
            <a:srgbClr val="ECB3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7700" b="1"/>
              <a:t>А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491184" y="1149968"/>
            <a:ext cx="2881312" cy="4313238"/>
          </a:xfrm>
          <a:prstGeom prst="rect">
            <a:avLst/>
          </a:prstGeom>
          <a:solidFill>
            <a:srgbClr val="ECB3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7700" b="1" dirty="0"/>
              <a:t>У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427538" y="1196975"/>
            <a:ext cx="2921000" cy="4313238"/>
          </a:xfrm>
          <a:prstGeom prst="rect">
            <a:avLst/>
          </a:prstGeom>
          <a:solidFill>
            <a:srgbClr val="ECB3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7700" b="1" dirty="0"/>
              <a:t>О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637669" y="1238775"/>
            <a:ext cx="2687637" cy="4313238"/>
          </a:xfrm>
          <a:prstGeom prst="rect">
            <a:avLst/>
          </a:prstGeom>
          <a:solidFill>
            <a:srgbClr val="ECB3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7700" b="1" dirty="0"/>
              <a:t>Э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280340" y="1238775"/>
            <a:ext cx="3092156" cy="4313238"/>
          </a:xfrm>
          <a:prstGeom prst="rect">
            <a:avLst/>
          </a:prstGeom>
          <a:solidFill>
            <a:srgbClr val="ECB3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7700" dirty="0"/>
              <a:t>Ы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749865" y="1196975"/>
            <a:ext cx="2530475" cy="4313238"/>
          </a:xfrm>
          <a:prstGeom prst="rect">
            <a:avLst/>
          </a:prstGeom>
          <a:solidFill>
            <a:srgbClr val="3ACE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7700" b="1" dirty="0"/>
              <a:t>Р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612269" y="1193315"/>
            <a:ext cx="2713037" cy="4313238"/>
          </a:xfrm>
          <a:prstGeom prst="rect">
            <a:avLst/>
          </a:prstGeom>
          <a:solidFill>
            <a:srgbClr val="ECB3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7700" b="1" dirty="0"/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40107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8" grpId="0" animBg="1"/>
      <p:bldP spid="2059" grpId="0" animBg="1"/>
      <p:bldP spid="2060" grpId="0" animBg="1"/>
      <p:bldP spid="20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229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CorelDRAW</vt:lpstr>
      <vt:lpstr>Звуки [Р],  [Р’] и буква 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Sams</cp:lastModifiedBy>
  <cp:revision>62</cp:revision>
  <dcterms:created xsi:type="dcterms:W3CDTF">2012-10-14T16:31:46Z</dcterms:created>
  <dcterms:modified xsi:type="dcterms:W3CDTF">2015-03-18T20:17:44Z</dcterms:modified>
</cp:coreProperties>
</file>