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29"/>
  </p:notesMasterIdLst>
  <p:sldIdLst>
    <p:sldId id="256" r:id="rId2"/>
    <p:sldId id="266" r:id="rId3"/>
    <p:sldId id="257" r:id="rId4"/>
    <p:sldId id="258" r:id="rId5"/>
    <p:sldId id="263" r:id="rId6"/>
    <p:sldId id="264" r:id="rId7"/>
    <p:sldId id="267" r:id="rId8"/>
    <p:sldId id="268" r:id="rId9"/>
    <p:sldId id="269" r:id="rId10"/>
    <p:sldId id="271" r:id="rId11"/>
    <p:sldId id="270" r:id="rId12"/>
    <p:sldId id="272" r:id="rId13"/>
    <p:sldId id="274" r:id="rId14"/>
    <p:sldId id="277" r:id="rId15"/>
    <p:sldId id="275" r:id="rId16"/>
    <p:sldId id="273" r:id="rId17"/>
    <p:sldId id="276" r:id="rId18"/>
    <p:sldId id="278" r:id="rId19"/>
    <p:sldId id="283" r:id="rId20"/>
    <p:sldId id="280" r:id="rId21"/>
    <p:sldId id="281" r:id="rId22"/>
    <p:sldId id="285" r:id="rId23"/>
    <p:sldId id="284" r:id="rId24"/>
    <p:sldId id="286" r:id="rId25"/>
    <p:sldId id="287" r:id="rId26"/>
    <p:sldId id="288" r:id="rId27"/>
    <p:sldId id="289" r:id="rId28"/>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51" d="100"/>
          <a:sy n="51" d="100"/>
        </p:scale>
        <p:origin x="-17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13D8FD-A447-438A-B4BF-A3E0F8A5EFFA}" type="slidenum">
              <a:rPr lang="ru-RU"/>
              <a:pPr/>
              <a:t>‹#›</a:t>
            </a:fld>
            <a:endParaRPr lang="ru-RU"/>
          </a:p>
        </p:txBody>
      </p:sp>
    </p:spTree>
    <p:extLst>
      <p:ext uri="{BB962C8B-B14F-4D97-AF65-F5344CB8AC3E}">
        <p14:creationId xmlns:p14="http://schemas.microsoft.com/office/powerpoint/2010/main" val="1245870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C9DF9-12A8-41EE-9B8A-CAD1AD68B1B2}" type="slidenum">
              <a:rPr lang="ru-RU"/>
              <a:pPr/>
              <a:t>2</a:t>
            </a:fld>
            <a:endParaRPr 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C9DF9-12A8-41EE-9B8A-CAD1AD68B1B2}" type="slidenum">
              <a:rPr lang="ru-RU"/>
              <a:pPr/>
              <a:t>3</a:t>
            </a:fld>
            <a:endParaRPr 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57571-E5F9-441D-8223-13514E299B7A}" type="slidenum">
              <a:rPr lang="ru-RU"/>
              <a:pPr/>
              <a:t>4</a:t>
            </a:fld>
            <a:endParaRPr lang="ru-R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EA81A9-2141-4C94-9A20-229FF828B69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22BDFB-7C76-4A57-8C07-C579A6BB7AE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C7538C-23BF-4427-97F2-53163907D52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3810000" cy="4114800"/>
          </a:xfrm>
        </p:spPr>
        <p:txBody>
          <a:bodyPr/>
          <a:lstStyle/>
          <a:p>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DD67EBEC-674F-4983-B361-BFA79484A72D}" type="slidenum">
              <a:rPr lang="ru-RU"/>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B19DC4-DCCC-4732-9221-9F9498B001EA}"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91D8B-6357-46D3-BD7B-6B030029C34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CBAA1-B920-4D86-B248-19596A2220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034AD3-59BE-41F9-9ADA-F6FFFA0EA1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5FA3E6-2236-457A-B1BF-C310FB594A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3C86C3-6D4C-4206-B0EB-7DF1C9A4FEE1}"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30CC0E-D8B3-4756-A6DB-8B03E40F64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B74991-7104-44B3-B2D5-E6FED8B6813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AB851-0723-4E8A-B396-13ED5A9608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k:@MSITStore:C:\Program%20Files\Microsoft%20Office\Office10\1049\wdmain10.chm::/html/wodecTableOfContents.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k:@MSITStore:C:\Program%20Files\Microsoft%20Office\Office10\1049\wdmain10.chm::/html/wodecTableOfContents.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ru.wikipedia.org/wiki/%D0%93%D0%B8%D0%BF%D0%B5%D1%80%D1%82%D0%B5%D0%BA%D1%81%D1%82" TargetMode="External"/><Relationship Id="rId7" Type="http://schemas.openxmlformats.org/officeDocument/2006/relationships/image" Target="../media/image21.png"/><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D0%9A%D0%BE%D0%BC%D0%BF%D1%8C%D1%8E%D1%82%D0%B5%D1%80%D0%BD%D0%B0%D1%8F_%D1%81%D0%B5%D1%82%D1%8C" TargetMode="External"/><Relationship Id="rId5" Type="http://schemas.openxmlformats.org/officeDocument/2006/relationships/hyperlink" Target="http://ru.wikipedia.org/wiki/%D0%94%D0%B8%D1%80%D0%B5%D0%BA%D1%82%D0%BE%D1%80%D0%B8%D1%8F_(%D1%84%D0%B0%D0%B9%D0%BB%D0%BE%D0%B2%D0%B0%D1%8F_%D1%81%D0%B8%D1%81%D1%82%D0%B5%D0%BC%D0%B0)" TargetMode="External"/><Relationship Id="rId4" Type="http://schemas.openxmlformats.org/officeDocument/2006/relationships/hyperlink" Target="http://ru.wikipedia.org/wiki/%D0%A4%D0%B0%D0%B9%D0%B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http://s020.radikal.ru/i702/1504/64/53b70ae015c6.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Autofit/>
          </a:bodyPr>
          <a:lstStyle/>
          <a:p>
            <a:r>
              <a:rPr lang="ru-RU" sz="6600" dirty="0"/>
              <a:t>Текстовый редактор </a:t>
            </a:r>
            <a:br>
              <a:rPr lang="ru-RU" sz="6600" dirty="0"/>
            </a:br>
            <a:r>
              <a:rPr lang="en-US" sz="6600" dirty="0"/>
              <a:t>Microsoft WORD</a:t>
            </a:r>
            <a:endParaRPr lang="ru-RU" sz="6600" dirty="0"/>
          </a:p>
        </p:txBody>
      </p:sp>
      <p:sp>
        <p:nvSpPr>
          <p:cNvPr id="2" name="Нижний колонтитул 1"/>
          <p:cNvSpPr>
            <a:spLocks noGrp="1"/>
          </p:cNvSpPr>
          <p:nvPr>
            <p:ph type="ftr" sz="quarter" idx="11"/>
          </p:nvPr>
        </p:nvSpPr>
        <p:spPr>
          <a:xfrm>
            <a:off x="3124200" y="6356350"/>
            <a:ext cx="5840288" cy="501650"/>
          </a:xfrm>
        </p:spPr>
        <p:txBody>
          <a:bodyPr/>
          <a:lstStyle/>
          <a:p>
            <a:r>
              <a:rPr lang="ru-RU" dirty="0" smtClean="0"/>
              <a:t>Мкртчян Л.А.  ГБОУ СПО Некрасовский педколледж № 1)</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14313" y="-214313"/>
            <a:ext cx="8929687" cy="1470026"/>
          </a:xfrm>
        </p:spPr>
        <p:txBody>
          <a:bodyPr>
            <a:normAutofit/>
          </a:bodyPr>
          <a:lstStyle/>
          <a:p>
            <a:r>
              <a:rPr lang="ru-RU" sz="2800" b="1" dirty="0" smtClean="0"/>
              <a:t>Основные правила ввода текста</a:t>
            </a:r>
            <a:endParaRPr lang="ru-RU" sz="2800" dirty="0"/>
          </a:p>
        </p:txBody>
      </p:sp>
      <p:sp>
        <p:nvSpPr>
          <p:cNvPr id="7" name="TextBox 6"/>
          <p:cNvSpPr txBox="1"/>
          <p:nvPr/>
        </p:nvSpPr>
        <p:spPr>
          <a:xfrm>
            <a:off x="928662" y="1571612"/>
            <a:ext cx="7643866" cy="4093428"/>
          </a:xfrm>
          <a:prstGeom prst="rect">
            <a:avLst/>
          </a:prstGeom>
          <a:noFill/>
        </p:spPr>
        <p:txBody>
          <a:bodyPr wrap="square" rtlCol="0">
            <a:spAutoFit/>
          </a:bodyPr>
          <a:lstStyle/>
          <a:p>
            <a:r>
              <a:rPr lang="ru-RU" sz="2000" b="1" dirty="0" smtClean="0">
                <a:latin typeface="+mj-lt"/>
              </a:rPr>
              <a:t>Переход</a:t>
            </a:r>
            <a:r>
              <a:rPr lang="ru-RU" sz="2000" dirty="0" smtClean="0">
                <a:latin typeface="+mj-lt"/>
              </a:rPr>
              <a:t> на новую строку в процессе набора текста происходит </a:t>
            </a:r>
            <a:r>
              <a:rPr lang="ru-RU" sz="2000" b="1" dirty="0" smtClean="0">
                <a:latin typeface="+mj-lt"/>
              </a:rPr>
              <a:t>автоматически</a:t>
            </a:r>
            <a:r>
              <a:rPr lang="ru-RU" sz="2000" dirty="0" smtClean="0">
                <a:latin typeface="+mj-lt"/>
              </a:rPr>
              <a:t>.</a:t>
            </a:r>
          </a:p>
          <a:p>
            <a:endParaRPr lang="ru-RU" sz="2000" b="1" dirty="0">
              <a:latin typeface="+mj-lt"/>
            </a:endParaRPr>
          </a:p>
          <a:p>
            <a:r>
              <a:rPr lang="ru-RU" sz="2000" b="1" dirty="0" smtClean="0">
                <a:latin typeface="+mj-lt"/>
              </a:rPr>
              <a:t>Пробел</a:t>
            </a:r>
            <a:r>
              <a:rPr lang="ru-RU" sz="2000" dirty="0" smtClean="0">
                <a:latin typeface="+mj-lt"/>
              </a:rPr>
              <a:t> обязателен после знака препинания; перед знаком препинания пробел не ставится. </a:t>
            </a:r>
          </a:p>
          <a:p>
            <a:endParaRPr lang="ru-RU" sz="2000" b="1" dirty="0" smtClean="0">
              <a:latin typeface="+mj-lt"/>
            </a:endParaRPr>
          </a:p>
          <a:p>
            <a:r>
              <a:rPr lang="ru-RU" sz="2000" dirty="0" smtClean="0">
                <a:latin typeface="+mj-lt"/>
              </a:rPr>
              <a:t>Слова, заключенные в </a:t>
            </a:r>
            <a:r>
              <a:rPr lang="ru-RU" sz="2000" b="1" dirty="0" smtClean="0">
                <a:latin typeface="+mj-lt"/>
              </a:rPr>
              <a:t>кавычки</a:t>
            </a:r>
            <a:r>
              <a:rPr lang="ru-RU" sz="2000" dirty="0" smtClean="0">
                <a:latin typeface="+mj-lt"/>
              </a:rPr>
              <a:t> или </a:t>
            </a:r>
            <a:r>
              <a:rPr lang="ru-RU" sz="2000" b="1" dirty="0" smtClean="0">
                <a:latin typeface="+mj-lt"/>
              </a:rPr>
              <a:t>скобки</a:t>
            </a:r>
            <a:r>
              <a:rPr lang="ru-RU" sz="2000" dirty="0" smtClean="0">
                <a:latin typeface="+mj-lt"/>
              </a:rPr>
              <a:t>, </a:t>
            </a:r>
            <a:r>
              <a:rPr lang="ru-RU" sz="2000" b="1" dirty="0" smtClean="0">
                <a:latin typeface="+mj-lt"/>
              </a:rPr>
              <a:t>не должны отделяться </a:t>
            </a:r>
            <a:r>
              <a:rPr lang="ru-RU" sz="2000" dirty="0" smtClean="0">
                <a:latin typeface="+mj-lt"/>
              </a:rPr>
              <a:t>от них </a:t>
            </a:r>
            <a:r>
              <a:rPr lang="ru-RU" sz="2000" b="1" dirty="0" smtClean="0">
                <a:latin typeface="+mj-lt"/>
              </a:rPr>
              <a:t>пробелами</a:t>
            </a:r>
            <a:r>
              <a:rPr lang="ru-RU" sz="2000" dirty="0" smtClean="0">
                <a:latin typeface="+mj-lt"/>
              </a:rPr>
              <a:t>. </a:t>
            </a:r>
            <a:r>
              <a:rPr lang="ru-RU" sz="2000" i="1" dirty="0" smtClean="0">
                <a:latin typeface="+mj-lt"/>
              </a:rPr>
              <a:t>Например, «Евгений Онегин», гостиница «Невский палас».</a:t>
            </a:r>
          </a:p>
          <a:p>
            <a:endParaRPr lang="ru-RU" sz="2000" dirty="0" smtClean="0">
              <a:latin typeface="+mj-lt"/>
            </a:endParaRPr>
          </a:p>
          <a:p>
            <a:r>
              <a:rPr lang="ru-RU" sz="2000" dirty="0" smtClean="0">
                <a:latin typeface="+mj-lt"/>
              </a:rPr>
              <a:t>Окончание абзаца маркируется нажатием клавиши &lt;</a:t>
            </a:r>
            <a:r>
              <a:rPr lang="ru-RU" sz="2000" b="1" dirty="0" smtClean="0">
                <a:latin typeface="+mj-lt"/>
              </a:rPr>
              <a:t>ENTER</a:t>
            </a:r>
            <a:r>
              <a:rPr lang="ru-RU" sz="2000" dirty="0" smtClean="0">
                <a:latin typeface="+mj-lt"/>
              </a:rPr>
              <a:t>&gt;.</a:t>
            </a:r>
          </a:p>
          <a:p>
            <a:endParaRPr lang="ru-RU" sz="2000" dirty="0" smtClean="0">
              <a:latin typeface="+mj-lt"/>
            </a:endParaRPr>
          </a:p>
          <a:p>
            <a:endParaRPr lang="ru-RU" sz="2000" dirty="0">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338"/>
            <a:ext cx="8929718" cy="1470025"/>
          </a:xfrm>
        </p:spPr>
        <p:txBody>
          <a:bodyPr>
            <a:normAutofit/>
          </a:bodyPr>
          <a:lstStyle/>
          <a:p>
            <a:r>
              <a:rPr lang="ru-RU" sz="2800" b="1" dirty="0" smtClean="0"/>
              <a:t>Основные правила ввода текста</a:t>
            </a:r>
            <a:endParaRPr lang="ru-RU" sz="2800" dirty="0"/>
          </a:p>
        </p:txBody>
      </p:sp>
      <p:sp>
        <p:nvSpPr>
          <p:cNvPr id="4" name="TextBox 3"/>
          <p:cNvSpPr txBox="1"/>
          <p:nvPr/>
        </p:nvSpPr>
        <p:spPr>
          <a:xfrm>
            <a:off x="214282" y="1000108"/>
            <a:ext cx="8715436" cy="4678204"/>
          </a:xfrm>
          <a:prstGeom prst="rect">
            <a:avLst/>
          </a:prstGeom>
          <a:noFill/>
        </p:spPr>
        <p:txBody>
          <a:bodyPr wrap="square" rtlCol="0">
            <a:spAutoFit/>
          </a:bodyPr>
          <a:lstStyle/>
          <a:p>
            <a:r>
              <a:rPr lang="ru-RU" sz="2000" b="1" dirty="0" smtClean="0">
                <a:solidFill>
                  <a:schemeClr val="tx1"/>
                </a:solidFill>
              </a:rPr>
              <a:t>Дефис</a:t>
            </a:r>
            <a:r>
              <a:rPr lang="ru-RU" sz="2000" dirty="0" smtClean="0">
                <a:solidFill>
                  <a:schemeClr val="tx1"/>
                </a:solidFill>
              </a:rPr>
              <a:t>  </a:t>
            </a:r>
            <a:r>
              <a:rPr lang="en-US" sz="2000" dirty="0" smtClean="0">
                <a:solidFill>
                  <a:schemeClr val="tx1"/>
                </a:solidFill>
              </a:rPr>
              <a:t>&lt;-&gt;</a:t>
            </a:r>
            <a:r>
              <a:rPr lang="ru-RU" sz="2000" dirty="0" smtClean="0">
                <a:solidFill>
                  <a:schemeClr val="tx1"/>
                </a:solidFill>
              </a:rPr>
              <a:t>(</a:t>
            </a:r>
            <a:r>
              <a:rPr lang="ru-RU" sz="2000" dirty="0" smtClean="0"/>
              <a:t>без пробелов)</a:t>
            </a:r>
            <a:r>
              <a:rPr lang="ru-RU" sz="2000" dirty="0" smtClean="0">
                <a:solidFill>
                  <a:schemeClr val="tx1"/>
                </a:solidFill>
              </a:rPr>
              <a:t> например: файл-сервер, кто-нибудь, темно-синий.</a:t>
            </a:r>
            <a:endParaRPr lang="en-US" sz="2000" dirty="0" smtClean="0">
              <a:solidFill>
                <a:schemeClr val="tx1"/>
              </a:solidFill>
            </a:endParaRPr>
          </a:p>
          <a:p>
            <a:endParaRPr lang="ru-RU" sz="2000" b="1" dirty="0" smtClean="0">
              <a:solidFill>
                <a:schemeClr val="tx1"/>
              </a:solidFill>
            </a:endParaRPr>
          </a:p>
          <a:p>
            <a:r>
              <a:rPr lang="ru-RU" sz="2000" b="1" dirty="0" smtClean="0">
                <a:solidFill>
                  <a:schemeClr val="tx1"/>
                </a:solidFill>
              </a:rPr>
              <a:t>Неразрывный дефис </a:t>
            </a:r>
            <a:r>
              <a:rPr lang="en-US" sz="2000" dirty="0" smtClean="0">
                <a:solidFill>
                  <a:schemeClr val="tx1"/>
                </a:solidFill>
              </a:rPr>
              <a:t>&lt;Ctrl&gt;+Shift&gt;+&lt;</a:t>
            </a:r>
            <a:r>
              <a:rPr lang="ru-RU" sz="2000" dirty="0" smtClean="0">
                <a:solidFill>
                  <a:schemeClr val="tx1"/>
                </a:solidFill>
              </a:rPr>
              <a:t>дефис</a:t>
            </a:r>
            <a:r>
              <a:rPr lang="en-US" sz="2000" dirty="0" smtClean="0">
                <a:solidFill>
                  <a:schemeClr val="tx1"/>
                </a:solidFill>
              </a:rPr>
              <a:t>&gt;</a:t>
            </a:r>
            <a:r>
              <a:rPr lang="ru-RU" sz="2000" dirty="0" smtClean="0">
                <a:solidFill>
                  <a:schemeClr val="tx1"/>
                </a:solidFill>
              </a:rPr>
              <a:t> (препятствует нежелательному переносу слов, содержащих дефис в месте его расположения).</a:t>
            </a:r>
          </a:p>
          <a:p>
            <a:endParaRPr lang="ru-RU" sz="2000" b="1" dirty="0" smtClean="0">
              <a:solidFill>
                <a:schemeClr val="tx1"/>
              </a:solidFill>
            </a:endParaRPr>
          </a:p>
          <a:p>
            <a:r>
              <a:rPr lang="ru-RU" sz="2000" b="1" dirty="0" smtClean="0">
                <a:solidFill>
                  <a:schemeClr val="tx1"/>
                </a:solidFill>
              </a:rPr>
              <a:t>Неразрывный пробел </a:t>
            </a:r>
            <a:r>
              <a:rPr lang="en-US" sz="2000" dirty="0" smtClean="0">
                <a:solidFill>
                  <a:schemeClr val="tx1"/>
                </a:solidFill>
              </a:rPr>
              <a:t>&lt;Ctrl&gt;+Shift&gt;+&lt;</a:t>
            </a:r>
            <a:r>
              <a:rPr lang="en-US" sz="2000" dirty="0" err="1" smtClean="0">
                <a:solidFill>
                  <a:schemeClr val="tx1"/>
                </a:solidFill>
              </a:rPr>
              <a:t>пробел</a:t>
            </a:r>
            <a:r>
              <a:rPr lang="en-US" sz="2000" dirty="0" smtClean="0">
                <a:solidFill>
                  <a:schemeClr val="tx1"/>
                </a:solidFill>
              </a:rPr>
              <a:t>&gt;</a:t>
            </a:r>
            <a:r>
              <a:rPr lang="ru-RU" sz="2000" dirty="0" smtClean="0">
                <a:solidFill>
                  <a:schemeClr val="tx1"/>
                </a:solidFill>
              </a:rPr>
              <a:t> препятствует символам, между которыми он поставлен, располагаться на разных строчках и сохраняется фиксированным при любом выравнивании абзаца. </a:t>
            </a:r>
          </a:p>
          <a:p>
            <a:pPr lvl="1"/>
            <a:r>
              <a:rPr lang="ru-RU" sz="2000" i="1" dirty="0" smtClean="0">
                <a:solidFill>
                  <a:schemeClr val="tx1"/>
                </a:solidFill>
              </a:rPr>
              <a:t>Этот знак очень удобно применять при вводе дат (которые не принято располагать на двух строчках), фамилий с инициалами и т. п. Например: М. Ю. Лермонтов, 9 мая, 1682-1696 гг.</a:t>
            </a:r>
          </a:p>
          <a:p>
            <a:endParaRPr lang="ru-RU" sz="2000" b="1" dirty="0" smtClean="0">
              <a:solidFill>
                <a:schemeClr val="tx1"/>
              </a:solidFill>
            </a:endParaRPr>
          </a:p>
          <a:p>
            <a:endParaRPr lang="ru-RU" sz="2000" b="1" dirty="0"/>
          </a:p>
          <a:p>
            <a:r>
              <a:rPr lang="ru-RU" sz="2000" b="1" dirty="0" smtClean="0">
                <a:solidFill>
                  <a:schemeClr val="tx1"/>
                </a:solidFill>
              </a:rPr>
              <a:t>Длинное тире </a:t>
            </a:r>
            <a:r>
              <a:rPr lang="en-US" sz="2000" dirty="0" smtClean="0">
                <a:solidFill>
                  <a:schemeClr val="tx1"/>
                </a:solidFill>
              </a:rPr>
              <a:t>&lt;Ctrl&gt;+Alt&gt;+&lt;</a:t>
            </a:r>
            <a:r>
              <a:rPr lang="en-US" sz="2000" dirty="0" err="1" smtClean="0">
                <a:solidFill>
                  <a:schemeClr val="tx1"/>
                </a:solidFill>
              </a:rPr>
              <a:t>минус</a:t>
            </a:r>
            <a:r>
              <a:rPr lang="en-US" sz="2000" dirty="0" smtClean="0">
                <a:solidFill>
                  <a:schemeClr val="tx1"/>
                </a:solidFill>
              </a:rPr>
              <a:t>&gt;</a:t>
            </a:r>
            <a:r>
              <a:rPr lang="ru-RU" sz="2000" dirty="0" smtClean="0">
                <a:solidFill>
                  <a:schemeClr val="tx1"/>
                </a:solidFill>
              </a:rPr>
              <a:t> (на малой цифровой клавиатуре.</a:t>
            </a:r>
          </a:p>
          <a:p>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12</a:t>
            </a:fld>
            <a:endParaRPr lang="ru-RU"/>
          </a:p>
        </p:txBody>
      </p:sp>
      <p:sp>
        <p:nvSpPr>
          <p:cNvPr id="4" name="TextBox 3"/>
          <p:cNvSpPr txBox="1"/>
          <p:nvPr/>
        </p:nvSpPr>
        <p:spPr>
          <a:xfrm>
            <a:off x="0" y="0"/>
            <a:ext cx="9144000" cy="523220"/>
          </a:xfrm>
          <a:prstGeom prst="rect">
            <a:avLst/>
          </a:prstGeom>
          <a:noFill/>
        </p:spPr>
        <p:txBody>
          <a:bodyPr wrap="square" rtlCol="0">
            <a:spAutoFit/>
          </a:bodyPr>
          <a:lstStyle/>
          <a:p>
            <a:pPr algn="ctr"/>
            <a:r>
              <a:rPr lang="ru-RU" sz="2800" b="1" dirty="0" smtClean="0">
                <a:latin typeface="+mj-lt"/>
                <a:ea typeface="+mj-ea"/>
                <a:cs typeface="+mj-cs"/>
              </a:rPr>
              <a:t>Пользовательские настройки</a:t>
            </a:r>
            <a:endParaRPr lang="ru-RU" sz="2800" b="1" dirty="0">
              <a:latin typeface="+mj-lt"/>
              <a:ea typeface="+mj-ea"/>
              <a:cs typeface="+mj-cs"/>
            </a:endParaRPr>
          </a:p>
        </p:txBody>
      </p:sp>
      <p:sp>
        <p:nvSpPr>
          <p:cNvPr id="6" name="TextBox 5"/>
          <p:cNvSpPr txBox="1"/>
          <p:nvPr/>
        </p:nvSpPr>
        <p:spPr>
          <a:xfrm>
            <a:off x="500034" y="500042"/>
            <a:ext cx="8286808" cy="2585323"/>
          </a:xfrm>
          <a:prstGeom prst="rect">
            <a:avLst/>
          </a:prstGeom>
          <a:noFill/>
        </p:spPr>
        <p:txBody>
          <a:bodyPr wrap="square" rtlCol="0">
            <a:spAutoFit/>
          </a:bodyPr>
          <a:lstStyle/>
          <a:p>
            <a:r>
              <a:rPr lang="ru-RU" dirty="0" smtClean="0"/>
              <a:t>Офисное приложение </a:t>
            </a:r>
            <a:r>
              <a:rPr lang="ru-RU" dirty="0" err="1" smtClean="0"/>
              <a:t>Microsoft</a:t>
            </a:r>
            <a:r>
              <a:rPr lang="ru-RU" dirty="0" smtClean="0"/>
              <a:t> </a:t>
            </a:r>
            <a:r>
              <a:rPr lang="ru-RU" dirty="0" err="1" smtClean="0"/>
              <a:t>Word</a:t>
            </a:r>
            <a:r>
              <a:rPr lang="ru-RU" dirty="0" smtClean="0"/>
              <a:t> 2007 основано на ленточном интерфейсе. Лента, на которой помещены инструменты, является основным средством работы с документом </a:t>
            </a:r>
            <a:r>
              <a:rPr lang="ru-RU" dirty="0" err="1" smtClean="0"/>
              <a:t>Word</a:t>
            </a:r>
            <a:r>
              <a:rPr lang="ru-RU" dirty="0" smtClean="0"/>
              <a:t> 2007. </a:t>
            </a:r>
          </a:p>
          <a:p>
            <a:r>
              <a:rPr lang="ru-RU" dirty="0" smtClean="0"/>
              <a:t>В отличие от меню и панелей инструментов настройка ленты не предусмотрена. Кроме ленты к графическому интерфейсу окна приложения </a:t>
            </a:r>
            <a:r>
              <a:rPr lang="ru-RU" dirty="0" err="1" smtClean="0"/>
              <a:t>Word</a:t>
            </a:r>
            <a:r>
              <a:rPr lang="ru-RU" dirty="0" smtClean="0"/>
              <a:t> 2007 относится "Панель быстрого доступа", которая подлежит настройке. По умолчанию на "Панели быстрого доступа" помещены три инструмента: сохранить, отменить и вернуть. Панель размещена слева от строки заголовка.</a:t>
            </a:r>
          </a:p>
          <a:p>
            <a:endParaRPr lang="ru-RU" dirty="0"/>
          </a:p>
        </p:txBody>
      </p:sp>
      <p:pic>
        <p:nvPicPr>
          <p:cNvPr id="44035" name="Picture 3"/>
          <p:cNvPicPr>
            <a:picLocks noChangeAspect="1" noChangeArrowheads="1"/>
          </p:cNvPicPr>
          <p:nvPr/>
        </p:nvPicPr>
        <p:blipFill>
          <a:blip r:embed="rId2"/>
          <a:srcRect/>
          <a:stretch>
            <a:fillRect/>
          </a:stretch>
        </p:blipFill>
        <p:spPr bwMode="auto">
          <a:xfrm>
            <a:off x="2000232" y="2714620"/>
            <a:ext cx="4857784" cy="394221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13</a:t>
            </a:fld>
            <a:endParaRPr lang="ru-RU"/>
          </a:p>
        </p:txBody>
      </p:sp>
      <p:pic>
        <p:nvPicPr>
          <p:cNvPr id="24578" name="Picture 2"/>
          <p:cNvPicPr>
            <a:picLocks noChangeAspect="1" noChangeArrowheads="1"/>
          </p:cNvPicPr>
          <p:nvPr/>
        </p:nvPicPr>
        <p:blipFill>
          <a:blip r:embed="rId2"/>
          <a:srcRect l="2929" t="3906" r="20166" b="22851"/>
          <a:stretch>
            <a:fillRect/>
          </a:stretch>
        </p:blipFill>
        <p:spPr bwMode="auto">
          <a:xfrm>
            <a:off x="714348" y="714356"/>
            <a:ext cx="7500990" cy="5357850"/>
          </a:xfrm>
          <a:prstGeom prst="rect">
            <a:avLst/>
          </a:prstGeom>
          <a:noFill/>
          <a:ln w="9525" cap="flat" cmpd="sng">
            <a:noFill/>
            <a:prstDash val="solid"/>
            <a:miter lim="800000"/>
            <a:headEnd/>
            <a:tailEnd/>
          </a:ln>
          <a:effectLst/>
        </p:spPr>
      </p:pic>
      <p:sp>
        <p:nvSpPr>
          <p:cNvPr id="5" name="TextBox 4"/>
          <p:cNvSpPr txBox="1"/>
          <p:nvPr/>
        </p:nvSpPr>
        <p:spPr>
          <a:xfrm>
            <a:off x="0" y="0"/>
            <a:ext cx="9144000" cy="523220"/>
          </a:xfrm>
          <a:prstGeom prst="rect">
            <a:avLst/>
          </a:prstGeom>
          <a:noFill/>
        </p:spPr>
        <p:txBody>
          <a:bodyPr wrap="square" rtlCol="0">
            <a:spAutoFit/>
          </a:bodyPr>
          <a:lstStyle/>
          <a:p>
            <a:pPr algn="ctr"/>
            <a:r>
              <a:rPr lang="ru-RU" sz="2800" b="1" dirty="0" smtClean="0">
                <a:latin typeface="+mj-lt"/>
                <a:ea typeface="+mj-ea"/>
                <a:cs typeface="+mj-cs"/>
              </a:rPr>
              <a:t>Проверка правописания</a:t>
            </a:r>
            <a:endParaRPr lang="ru-RU" sz="28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14</a:t>
            </a:fld>
            <a:endParaRPr lang="ru-RU"/>
          </a:p>
        </p:txBody>
      </p:sp>
      <p:sp>
        <p:nvSpPr>
          <p:cNvPr id="5" name="TextBox 4"/>
          <p:cNvSpPr txBox="1"/>
          <p:nvPr/>
        </p:nvSpPr>
        <p:spPr>
          <a:xfrm>
            <a:off x="0" y="0"/>
            <a:ext cx="9144000" cy="523220"/>
          </a:xfrm>
          <a:prstGeom prst="rect">
            <a:avLst/>
          </a:prstGeom>
          <a:noFill/>
        </p:spPr>
        <p:txBody>
          <a:bodyPr wrap="square" rtlCol="0">
            <a:spAutoFit/>
          </a:bodyPr>
          <a:lstStyle/>
          <a:p>
            <a:pPr algn="ctr"/>
            <a:r>
              <a:rPr lang="ru-RU" sz="2800" b="1" dirty="0" smtClean="0">
                <a:latin typeface="+mj-lt"/>
                <a:ea typeface="+mj-ea"/>
                <a:cs typeface="+mj-cs"/>
              </a:rPr>
              <a:t>Автоматическая настройка переносов слов</a:t>
            </a:r>
            <a:endParaRPr lang="ru-RU" sz="2800" b="1" dirty="0">
              <a:latin typeface="+mj-lt"/>
              <a:ea typeface="+mj-ea"/>
              <a:cs typeface="+mj-cs"/>
            </a:endParaRPr>
          </a:p>
        </p:txBody>
      </p:sp>
      <p:pic>
        <p:nvPicPr>
          <p:cNvPr id="26626" name="Picture 2"/>
          <p:cNvPicPr>
            <a:picLocks noChangeAspect="1" noChangeArrowheads="1"/>
          </p:cNvPicPr>
          <p:nvPr/>
        </p:nvPicPr>
        <p:blipFill>
          <a:blip r:embed="rId2"/>
          <a:srcRect l="5859" t="3906" r="21631" b="23828"/>
          <a:stretch>
            <a:fillRect/>
          </a:stretch>
        </p:blipFill>
        <p:spPr bwMode="auto">
          <a:xfrm>
            <a:off x="2357422" y="3214686"/>
            <a:ext cx="4572032" cy="3417478"/>
          </a:xfrm>
          <a:prstGeom prst="rect">
            <a:avLst/>
          </a:prstGeom>
          <a:noFill/>
          <a:ln w="9525" cap="flat" cmpd="sng">
            <a:noFill/>
            <a:prstDash val="solid"/>
            <a:miter lim="800000"/>
            <a:headEnd/>
            <a:tailEnd/>
          </a:ln>
          <a:effectLst/>
        </p:spPr>
      </p:pic>
      <p:sp>
        <p:nvSpPr>
          <p:cNvPr id="7" name="TextBox 6"/>
          <p:cNvSpPr txBox="1"/>
          <p:nvPr/>
        </p:nvSpPr>
        <p:spPr>
          <a:xfrm>
            <a:off x="357158" y="714356"/>
            <a:ext cx="8429684" cy="2308324"/>
          </a:xfrm>
          <a:prstGeom prst="rect">
            <a:avLst/>
          </a:prstGeom>
          <a:noFill/>
        </p:spPr>
        <p:txBody>
          <a:bodyPr wrap="square" rtlCol="0">
            <a:spAutoFit/>
          </a:bodyPr>
          <a:lstStyle/>
          <a:p>
            <a:r>
              <a:rPr lang="ru-RU" dirty="0" smtClean="0"/>
              <a:t>Если слово не умещается в текущей строке, </a:t>
            </a:r>
            <a:r>
              <a:rPr lang="ru-RU" dirty="0" err="1" smtClean="0"/>
              <a:t>Microsoft</a:t>
            </a:r>
            <a:r>
              <a:rPr lang="ru-RU" dirty="0" smtClean="0"/>
              <a:t> </a:t>
            </a:r>
            <a:r>
              <a:rPr lang="ru-RU" dirty="0" err="1" smtClean="0"/>
              <a:t>Office</a:t>
            </a:r>
            <a:r>
              <a:rPr lang="ru-RU" dirty="0" smtClean="0"/>
              <a:t> </a:t>
            </a:r>
            <a:r>
              <a:rPr lang="ru-RU" dirty="0" err="1" smtClean="0"/>
              <a:t>Word</a:t>
            </a:r>
            <a:r>
              <a:rPr lang="ru-RU" dirty="0" smtClean="0"/>
              <a:t> перемещает его в начало следующей строки целиком, не разбивая на части знаком переноса. Однако можно расставлять переносы в тексте </a:t>
            </a:r>
            <a:r>
              <a:rPr lang="ru-RU" b="1" dirty="0" smtClean="0"/>
              <a:t>автоматически</a:t>
            </a:r>
            <a:r>
              <a:rPr lang="ru-RU" dirty="0" smtClean="0"/>
              <a:t> или вручную. При использовании автоматического переноса слов  программа автоматически вставляет переносы там, где это необходимо. </a:t>
            </a:r>
          </a:p>
          <a:p>
            <a:r>
              <a:rPr lang="ru-RU" dirty="0" smtClean="0"/>
              <a:t>Перейдите на ленте на вкладку "Разметка страницы" и нажмите "Расстановка переносов". У Вас появится возможность  выбрать автоматическую, или ручную расстановку переносов, либо настроить параметры расстановки.</a:t>
            </a:r>
            <a:endParaRPr lang="ru-RU"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15</a:t>
            </a:fld>
            <a:endParaRPr lang="ru-RU"/>
          </a:p>
        </p:txBody>
      </p:sp>
      <p:sp>
        <p:nvSpPr>
          <p:cNvPr id="4" name="TextBox 3"/>
          <p:cNvSpPr txBox="1"/>
          <p:nvPr/>
        </p:nvSpPr>
        <p:spPr>
          <a:xfrm>
            <a:off x="1142976" y="428604"/>
            <a:ext cx="6429420" cy="523220"/>
          </a:xfrm>
          <a:prstGeom prst="rect">
            <a:avLst/>
          </a:prstGeom>
          <a:noFill/>
        </p:spPr>
        <p:txBody>
          <a:bodyPr wrap="square" rtlCol="0">
            <a:spAutoFit/>
          </a:bodyPr>
          <a:lstStyle/>
          <a:p>
            <a:pPr algn="ctr"/>
            <a:r>
              <a:rPr lang="ru-RU" sz="2800" b="1" dirty="0">
                <a:latin typeface="+mj-lt"/>
                <a:ea typeface="+mj-ea"/>
                <a:cs typeface="+mj-cs"/>
              </a:rPr>
              <a:t>ТЕЗАУРУС</a:t>
            </a:r>
          </a:p>
        </p:txBody>
      </p:sp>
      <p:pic>
        <p:nvPicPr>
          <p:cNvPr id="25602" name="Picture 2"/>
          <p:cNvPicPr>
            <a:picLocks noChangeAspect="1" noChangeArrowheads="1"/>
          </p:cNvPicPr>
          <p:nvPr/>
        </p:nvPicPr>
        <p:blipFill>
          <a:blip r:embed="rId2"/>
          <a:srcRect l="4394" t="3906" r="6250" b="28711"/>
          <a:stretch>
            <a:fillRect/>
          </a:stretch>
        </p:blipFill>
        <p:spPr bwMode="auto">
          <a:xfrm>
            <a:off x="2285984" y="3643314"/>
            <a:ext cx="4957176" cy="3000396"/>
          </a:xfrm>
          <a:prstGeom prst="rect">
            <a:avLst/>
          </a:prstGeom>
          <a:noFill/>
          <a:ln w="9525" cap="flat" cmpd="sng">
            <a:noFill/>
            <a:prstDash val="solid"/>
            <a:miter lim="800000"/>
            <a:headEnd/>
            <a:tailEnd/>
          </a:ln>
          <a:effectLst/>
        </p:spPr>
      </p:pic>
      <p:sp>
        <p:nvSpPr>
          <p:cNvPr id="7" name="TextBox 6"/>
          <p:cNvSpPr txBox="1"/>
          <p:nvPr/>
        </p:nvSpPr>
        <p:spPr>
          <a:xfrm>
            <a:off x="357158" y="928670"/>
            <a:ext cx="8286808" cy="2862322"/>
          </a:xfrm>
          <a:prstGeom prst="rect">
            <a:avLst/>
          </a:prstGeom>
          <a:noFill/>
        </p:spPr>
        <p:txBody>
          <a:bodyPr wrap="square" rtlCol="0">
            <a:spAutoFit/>
          </a:bodyPr>
          <a:lstStyle/>
          <a:p>
            <a:r>
              <a:rPr lang="ru-RU" sz="1600" dirty="0" smtClean="0"/>
              <a:t>Тезаурус представляет собой словарь синонимов и родственных слов. </a:t>
            </a:r>
          </a:p>
          <a:p>
            <a:r>
              <a:rPr lang="ru-RU" sz="1600" dirty="0" smtClean="0"/>
              <a:t>В программе </a:t>
            </a:r>
            <a:r>
              <a:rPr lang="ru-RU" sz="1600" dirty="0" err="1" smtClean="0"/>
              <a:t>Microsoft</a:t>
            </a:r>
            <a:r>
              <a:rPr lang="ru-RU" sz="1600" dirty="0" smtClean="0"/>
              <a:t> </a:t>
            </a:r>
            <a:r>
              <a:rPr lang="ru-RU" sz="1600" dirty="0" err="1" smtClean="0"/>
              <a:t>Word</a:t>
            </a:r>
            <a:r>
              <a:rPr lang="ru-RU" sz="1600" dirty="0" smtClean="0"/>
              <a:t> эта функция доступна для нескольких языков. Нужное слово иногда бывает очень трудно подобрать, а тезаурус может значительно сэкономить время при редактировании текста документа.</a:t>
            </a:r>
            <a:br>
              <a:rPr lang="ru-RU" sz="1600" dirty="0" smtClean="0"/>
            </a:br>
            <a:r>
              <a:rPr lang="ru-RU" sz="1600" dirty="0" smtClean="0"/>
              <a:t>Выбрать синоним для слова можно, щелкнув правой кнопкой мыши по слову и установив в открывшемся меню указатель мыши на команду Синонимы. В появившемся подменю будут представлены на выбор варианты замены слова синонимом. При выборе в подменю команды Тезаурус в окне программы открывается панель со справочными материалами, в которой присутствуют различные варианты слова.</a:t>
            </a:r>
          </a:p>
          <a:p>
            <a:r>
              <a:rPr lang="ru-RU" dirty="0" smtClean="0"/>
              <a:t/>
            </a:r>
            <a:br>
              <a:rPr lang="ru-RU" dirty="0" smtClean="0"/>
            </a:br>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16</a:t>
            </a:fld>
            <a:endParaRPr lang="ru-RU"/>
          </a:p>
        </p:txBody>
      </p:sp>
      <p:sp>
        <p:nvSpPr>
          <p:cNvPr id="4" name="TextBox 3"/>
          <p:cNvSpPr txBox="1"/>
          <p:nvPr/>
        </p:nvSpPr>
        <p:spPr>
          <a:xfrm>
            <a:off x="1428728" y="0"/>
            <a:ext cx="6357982" cy="523220"/>
          </a:xfrm>
          <a:prstGeom prst="rect">
            <a:avLst/>
          </a:prstGeom>
          <a:noFill/>
        </p:spPr>
        <p:txBody>
          <a:bodyPr wrap="square" rtlCol="0">
            <a:spAutoFit/>
          </a:bodyPr>
          <a:lstStyle/>
          <a:p>
            <a:pPr algn="ctr"/>
            <a:r>
              <a:rPr lang="ru-RU" sz="2800" b="1" dirty="0" smtClean="0">
                <a:latin typeface="+mj-lt"/>
                <a:ea typeface="+mj-ea"/>
                <a:cs typeface="+mj-cs"/>
              </a:rPr>
              <a:t>Поиск и замена </a:t>
            </a:r>
            <a:endParaRPr lang="ru-RU" sz="2800" b="1" dirty="0">
              <a:latin typeface="+mj-lt"/>
              <a:ea typeface="+mj-ea"/>
              <a:cs typeface="+mj-cs"/>
            </a:endParaRPr>
          </a:p>
        </p:txBody>
      </p:sp>
      <p:pic>
        <p:nvPicPr>
          <p:cNvPr id="23555" name="Picture 3"/>
          <p:cNvPicPr>
            <a:picLocks noChangeAspect="1" noChangeArrowheads="1"/>
          </p:cNvPicPr>
          <p:nvPr/>
        </p:nvPicPr>
        <p:blipFill>
          <a:blip r:embed="rId2"/>
          <a:srcRect l="18701" t="2930" r="2929" b="43359"/>
          <a:stretch>
            <a:fillRect/>
          </a:stretch>
        </p:blipFill>
        <p:spPr bwMode="auto">
          <a:xfrm>
            <a:off x="857224" y="2428868"/>
            <a:ext cx="7000924" cy="3598584"/>
          </a:xfrm>
          <a:prstGeom prst="rect">
            <a:avLst/>
          </a:prstGeom>
          <a:noFill/>
          <a:ln w="9525" cap="flat" cmpd="sng">
            <a:noFill/>
            <a:prstDash val="solid"/>
            <a:miter lim="800000"/>
            <a:headEnd/>
            <a:tailEnd/>
          </a:ln>
          <a:effectLst/>
        </p:spPr>
      </p:pic>
      <p:sp>
        <p:nvSpPr>
          <p:cNvPr id="6" name="TextBox 5"/>
          <p:cNvSpPr txBox="1"/>
          <p:nvPr/>
        </p:nvSpPr>
        <p:spPr>
          <a:xfrm>
            <a:off x="928662" y="785794"/>
            <a:ext cx="7358114" cy="1477328"/>
          </a:xfrm>
          <a:prstGeom prst="rect">
            <a:avLst/>
          </a:prstGeom>
          <a:noFill/>
        </p:spPr>
        <p:txBody>
          <a:bodyPr wrap="square" rtlCol="0">
            <a:spAutoFit/>
          </a:bodyPr>
          <a:lstStyle/>
          <a:p>
            <a:r>
              <a:rPr lang="ru-RU" dirty="0" smtClean="0"/>
              <a:t>Это средство применяют при редактировании текстов. В простейшем виде работать с ним очень просто.</a:t>
            </a:r>
          </a:p>
          <a:p>
            <a:r>
              <a:rPr lang="ru-RU" dirty="0" smtClean="0"/>
              <a:t>Надо в поле Найти ввести текст, подлежащий замене, а в поле Заменить на — замещающий текст. </a:t>
            </a:r>
          </a:p>
          <a:p>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17</a:t>
            </a:fld>
            <a:endParaRPr lang="ru-RU"/>
          </a:p>
        </p:txBody>
      </p:sp>
      <p:sp>
        <p:nvSpPr>
          <p:cNvPr id="4" name="TextBox 3"/>
          <p:cNvSpPr txBox="1"/>
          <p:nvPr/>
        </p:nvSpPr>
        <p:spPr>
          <a:xfrm>
            <a:off x="1428728" y="0"/>
            <a:ext cx="6357982" cy="523220"/>
          </a:xfrm>
          <a:prstGeom prst="rect">
            <a:avLst/>
          </a:prstGeom>
          <a:noFill/>
        </p:spPr>
        <p:txBody>
          <a:bodyPr wrap="square" rtlCol="0">
            <a:spAutoFit/>
          </a:bodyPr>
          <a:lstStyle/>
          <a:p>
            <a:pPr algn="ctr"/>
            <a:r>
              <a:rPr lang="ru-RU" sz="2800" b="1" dirty="0" err="1">
                <a:latin typeface="+mj-lt"/>
                <a:ea typeface="+mj-ea"/>
                <a:cs typeface="+mj-cs"/>
              </a:rPr>
              <a:t>Автозамена</a:t>
            </a:r>
            <a:endParaRPr lang="ru-RU" sz="2800" b="1" dirty="0">
              <a:latin typeface="+mj-lt"/>
              <a:ea typeface="+mj-ea"/>
              <a:cs typeface="+mj-cs"/>
            </a:endParaRPr>
          </a:p>
        </p:txBody>
      </p:sp>
      <p:pic>
        <p:nvPicPr>
          <p:cNvPr id="23554" name="Picture 2"/>
          <p:cNvPicPr>
            <a:picLocks noChangeAspect="1" noChangeArrowheads="1"/>
          </p:cNvPicPr>
          <p:nvPr/>
        </p:nvPicPr>
        <p:blipFill>
          <a:blip r:embed="rId2"/>
          <a:srcRect l="9521" r="19433" b="22851"/>
          <a:stretch>
            <a:fillRect/>
          </a:stretch>
        </p:blipFill>
        <p:spPr bwMode="auto">
          <a:xfrm>
            <a:off x="2071670" y="2214554"/>
            <a:ext cx="4824346" cy="3929090"/>
          </a:xfrm>
          <a:prstGeom prst="rect">
            <a:avLst/>
          </a:prstGeom>
          <a:noFill/>
          <a:ln w="9525" cap="flat" cmpd="sng">
            <a:noFill/>
            <a:prstDash val="solid"/>
            <a:miter lim="800000"/>
            <a:headEnd/>
            <a:tailEnd/>
          </a:ln>
          <a:effectLst/>
        </p:spPr>
      </p:pic>
      <p:sp>
        <p:nvSpPr>
          <p:cNvPr id="6" name="TextBox 5"/>
          <p:cNvSpPr txBox="1"/>
          <p:nvPr/>
        </p:nvSpPr>
        <p:spPr>
          <a:xfrm>
            <a:off x="500034" y="642918"/>
            <a:ext cx="8001056" cy="1200329"/>
          </a:xfrm>
          <a:prstGeom prst="rect">
            <a:avLst/>
          </a:prstGeom>
          <a:noFill/>
        </p:spPr>
        <p:txBody>
          <a:bodyPr wrap="square" rtlCol="0">
            <a:spAutoFit/>
          </a:bodyPr>
          <a:lstStyle/>
          <a:p>
            <a:r>
              <a:rPr lang="ru-RU" dirty="0" smtClean="0"/>
              <a:t>С помощью функции </a:t>
            </a:r>
            <a:r>
              <a:rPr lang="ru-RU" dirty="0" err="1" smtClean="0"/>
              <a:t>автозамены</a:t>
            </a:r>
            <a:r>
              <a:rPr lang="ru-RU" dirty="0" smtClean="0"/>
              <a:t> можно исправлять опечатки и неверное использование заглавных букв в словах, а также вставлять символы и другие фрагменты текста. По умолчанию она использует список типичных ошибок и символов, который можно изменить с учетом особенностей ваших документов.</a:t>
            </a:r>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18</a:t>
            </a:fld>
            <a:endParaRPr lang="ru-RU" dirty="0"/>
          </a:p>
        </p:txBody>
      </p:sp>
      <p:sp>
        <p:nvSpPr>
          <p:cNvPr id="4" name="TextBox 3"/>
          <p:cNvSpPr txBox="1"/>
          <p:nvPr/>
        </p:nvSpPr>
        <p:spPr>
          <a:xfrm>
            <a:off x="1428728" y="0"/>
            <a:ext cx="6357982" cy="523220"/>
          </a:xfrm>
          <a:prstGeom prst="rect">
            <a:avLst/>
          </a:prstGeom>
          <a:noFill/>
        </p:spPr>
        <p:txBody>
          <a:bodyPr wrap="square" rtlCol="0">
            <a:spAutoFit/>
          </a:bodyPr>
          <a:lstStyle/>
          <a:p>
            <a:pPr algn="ctr"/>
            <a:r>
              <a:rPr lang="ru-RU" sz="2800" b="1" dirty="0" smtClean="0">
                <a:latin typeface="+mj-lt"/>
                <a:ea typeface="+mj-ea"/>
                <a:cs typeface="+mj-cs"/>
              </a:rPr>
              <a:t>Работа в других приложениях</a:t>
            </a:r>
            <a:endParaRPr lang="ru-RU" sz="2800" b="1" dirty="0">
              <a:latin typeface="+mj-lt"/>
              <a:ea typeface="+mj-ea"/>
              <a:cs typeface="+mj-cs"/>
            </a:endParaRPr>
          </a:p>
        </p:txBody>
      </p:sp>
      <p:pic>
        <p:nvPicPr>
          <p:cNvPr id="27652" name="Picture 4"/>
          <p:cNvPicPr>
            <a:picLocks noChangeAspect="1" noChangeArrowheads="1"/>
          </p:cNvPicPr>
          <p:nvPr/>
        </p:nvPicPr>
        <p:blipFill>
          <a:blip r:embed="rId2"/>
          <a:srcRect l="5859" t="2929" r="9912" b="27734"/>
          <a:stretch>
            <a:fillRect/>
          </a:stretch>
        </p:blipFill>
        <p:spPr bwMode="auto">
          <a:xfrm>
            <a:off x="357158" y="2714620"/>
            <a:ext cx="4165539" cy="2571768"/>
          </a:xfrm>
          <a:prstGeom prst="rect">
            <a:avLst/>
          </a:prstGeom>
          <a:noFill/>
          <a:ln w="9525" cap="flat" cmpd="sng">
            <a:noFill/>
            <a:prstDash val="solid"/>
            <a:miter lim="800000"/>
            <a:headEnd/>
            <a:tailEnd/>
          </a:ln>
          <a:effectLst/>
        </p:spPr>
      </p:pic>
      <p:pic>
        <p:nvPicPr>
          <p:cNvPr id="27653" name="Picture 5"/>
          <p:cNvPicPr>
            <a:picLocks noChangeAspect="1" noChangeArrowheads="1"/>
          </p:cNvPicPr>
          <p:nvPr/>
        </p:nvPicPr>
        <p:blipFill>
          <a:blip r:embed="rId3"/>
          <a:srcRect r="6250" b="76563"/>
          <a:stretch>
            <a:fillRect/>
          </a:stretch>
        </p:blipFill>
        <p:spPr bwMode="auto">
          <a:xfrm>
            <a:off x="357158" y="571480"/>
            <a:ext cx="8501090" cy="1593943"/>
          </a:xfrm>
          <a:prstGeom prst="rect">
            <a:avLst/>
          </a:prstGeom>
          <a:noFill/>
          <a:ln w="9525" cap="flat" cmpd="sng">
            <a:noFill/>
            <a:prstDash val="solid"/>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4500562" y="3571876"/>
            <a:ext cx="4321899" cy="271464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19</a:t>
            </a:fld>
            <a:endParaRPr lang="ru-RU"/>
          </a:p>
        </p:txBody>
      </p:sp>
      <p:sp>
        <p:nvSpPr>
          <p:cNvPr id="4" name="TextBox 3"/>
          <p:cNvSpPr txBox="1"/>
          <p:nvPr/>
        </p:nvSpPr>
        <p:spPr>
          <a:xfrm>
            <a:off x="1428728" y="0"/>
            <a:ext cx="6357982" cy="523220"/>
          </a:xfrm>
          <a:prstGeom prst="rect">
            <a:avLst/>
          </a:prstGeom>
          <a:noFill/>
        </p:spPr>
        <p:txBody>
          <a:bodyPr wrap="square" rtlCol="0">
            <a:spAutoFit/>
          </a:bodyPr>
          <a:lstStyle/>
          <a:p>
            <a:pPr algn="ctr"/>
            <a:r>
              <a:rPr lang="ru-RU" sz="2800" b="1" dirty="0" smtClean="0">
                <a:latin typeface="+mj-lt"/>
                <a:ea typeface="+mj-ea"/>
                <a:cs typeface="+mj-cs"/>
              </a:rPr>
              <a:t>Работа в других приложениях</a:t>
            </a:r>
            <a:endParaRPr lang="ru-RU" sz="2800" b="1" dirty="0">
              <a:latin typeface="+mj-lt"/>
              <a:ea typeface="+mj-ea"/>
              <a:cs typeface="+mj-cs"/>
            </a:endParaRPr>
          </a:p>
        </p:txBody>
      </p:sp>
      <p:pic>
        <p:nvPicPr>
          <p:cNvPr id="27650" name="Picture 2"/>
          <p:cNvPicPr>
            <a:picLocks noChangeAspect="1" noChangeArrowheads="1"/>
          </p:cNvPicPr>
          <p:nvPr/>
        </p:nvPicPr>
        <p:blipFill>
          <a:blip r:embed="rId2" cstate="print"/>
          <a:srcRect r="8447" b="6250"/>
          <a:stretch>
            <a:fillRect/>
          </a:stretch>
        </p:blipFill>
        <p:spPr bwMode="auto">
          <a:xfrm>
            <a:off x="285720" y="857232"/>
            <a:ext cx="2120823" cy="1357322"/>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print"/>
          <a:srcRect/>
          <a:stretch>
            <a:fillRect/>
          </a:stretch>
        </p:blipFill>
        <p:spPr bwMode="auto">
          <a:xfrm>
            <a:off x="380970" y="3929066"/>
            <a:ext cx="2047889" cy="1535918"/>
          </a:xfrm>
          <a:prstGeom prst="rect">
            <a:avLst/>
          </a:prstGeom>
          <a:ln>
            <a:noFill/>
          </a:ln>
          <a:effectLst>
            <a:outerShdw blurRad="292100" dist="139700" dir="2700000" algn="tl" rotWithShape="0">
              <a:srgbClr val="333333">
                <a:alpha val="65000"/>
              </a:srgbClr>
            </a:outerShdw>
          </a:effectLst>
        </p:spPr>
      </p:pic>
      <p:pic>
        <p:nvPicPr>
          <p:cNvPr id="32770" name="Picture 2"/>
          <p:cNvPicPr>
            <a:picLocks noChangeAspect="1" noChangeArrowheads="1"/>
          </p:cNvPicPr>
          <p:nvPr/>
        </p:nvPicPr>
        <p:blipFill>
          <a:blip r:embed="rId4"/>
          <a:srcRect l="22959" t="13393" r="23469" b="-447"/>
          <a:stretch>
            <a:fillRect/>
          </a:stretch>
        </p:blipFill>
        <p:spPr bwMode="auto">
          <a:xfrm>
            <a:off x="285720" y="2357430"/>
            <a:ext cx="2111390" cy="1357322"/>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2643158" y="857232"/>
            <a:ext cx="6500842" cy="5016758"/>
          </a:xfrm>
          <a:prstGeom prst="rect">
            <a:avLst/>
          </a:prstGeom>
        </p:spPr>
        <p:txBody>
          <a:bodyPr wrap="square">
            <a:spAutoFit/>
          </a:bodyPr>
          <a:lstStyle/>
          <a:p>
            <a:r>
              <a:rPr lang="ru-RU" sz="1600" dirty="0" smtClean="0"/>
              <a:t>Можно скопировать и вставить, например,  электронную таблицу </a:t>
            </a:r>
            <a:r>
              <a:rPr lang="ru-RU" sz="1600" dirty="0" err="1" smtClean="0"/>
              <a:t>Excel</a:t>
            </a:r>
            <a:r>
              <a:rPr lang="ru-RU" sz="1600" dirty="0" smtClean="0"/>
              <a:t> в документ </a:t>
            </a:r>
            <a:r>
              <a:rPr lang="ru-RU" sz="1600" dirty="0" err="1" smtClean="0"/>
              <a:t>Word</a:t>
            </a:r>
            <a:r>
              <a:rPr lang="ru-RU" sz="1600" dirty="0" smtClean="0"/>
              <a:t>. Кроме того, в документ </a:t>
            </a:r>
            <a:r>
              <a:rPr lang="ru-RU" sz="1600" dirty="0" err="1" smtClean="0"/>
              <a:t>Word</a:t>
            </a:r>
            <a:r>
              <a:rPr lang="ru-RU" sz="1600" dirty="0" smtClean="0"/>
              <a:t> можно также вставить электронную таблицу в виде связанного объекта или внедренного объекта.</a:t>
            </a:r>
          </a:p>
          <a:p>
            <a:r>
              <a:rPr lang="ru-RU" sz="1600" dirty="0" smtClean="0"/>
              <a:t>Основные различия между связыванием и внедрением (встраиванием) объектов заключаются в месте хранения данных и способе обновления данных после помещения их в документ.</a:t>
            </a:r>
          </a:p>
          <a:p>
            <a:r>
              <a:rPr lang="ru-RU" sz="1600" b="1" dirty="0" smtClean="0"/>
              <a:t>Связанный объект</a:t>
            </a:r>
            <a:r>
              <a:rPr lang="ru-RU" sz="1600" dirty="0" smtClean="0"/>
              <a:t> – это объект (например, электронная таблица), созданный в одном файле и вставленные в другой файл с поддержкой связи между файлами. Связанный объект может обновляться одновременно с обновлением исходного файла. Связанный объект не является частью файла, в который он вставлен.</a:t>
            </a:r>
          </a:p>
          <a:p>
            <a:r>
              <a:rPr lang="ru-RU" sz="1600" b="1" dirty="0" smtClean="0"/>
              <a:t>Внедренный объект </a:t>
            </a:r>
            <a:r>
              <a:rPr lang="ru-RU" sz="1600" dirty="0" smtClean="0"/>
              <a:t>– это объект (например, электронная таблица), вставленный в файл. Будучи внедренным, объект становится частью файла. При двойном щелчке внедренный объект открывается с помощью программы, в которой был создан. Все вносимые во внедренный объект изменения отображаются в содержащем его файле.</a:t>
            </a:r>
          </a:p>
          <a:p>
            <a:r>
              <a:rPr lang="ru-RU" sz="1600" dirty="0" smtClean="0"/>
              <a:t>Связывание и внедрение можно осуществлять как при помощи буфера обмена, так и при помощи диалогового окна "Вставка объекта", которое вызывается командой Объект в меню Вставка.</a:t>
            </a:r>
            <a:endParaRPr lang="ru-RU"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85786" y="0"/>
            <a:ext cx="7772400" cy="1143000"/>
          </a:xfrm>
        </p:spPr>
        <p:txBody>
          <a:bodyPr/>
          <a:lstStyle/>
          <a:p>
            <a:r>
              <a:rPr lang="ru-RU" dirty="0"/>
              <a:t>Что такое процессор </a:t>
            </a:r>
            <a:r>
              <a:rPr lang="en-US" dirty="0"/>
              <a:t>WORD</a:t>
            </a:r>
            <a:endParaRPr lang="ru-RU" dirty="0"/>
          </a:p>
        </p:txBody>
      </p:sp>
      <p:sp>
        <p:nvSpPr>
          <p:cNvPr id="6147" name="Rectangle 3"/>
          <p:cNvSpPr>
            <a:spLocks noGrp="1" noChangeArrowheads="1"/>
          </p:cNvSpPr>
          <p:nvPr>
            <p:ph idx="1"/>
          </p:nvPr>
        </p:nvSpPr>
        <p:spPr>
          <a:xfrm>
            <a:off x="357158" y="1071546"/>
            <a:ext cx="8501122" cy="3143272"/>
          </a:xfrm>
        </p:spPr>
        <p:txBody>
          <a:bodyPr>
            <a:noAutofit/>
          </a:bodyPr>
          <a:lstStyle/>
          <a:p>
            <a:r>
              <a:rPr lang="ru-RU" sz="2000" b="1" u="sng" dirty="0"/>
              <a:t>Редактор текстов</a:t>
            </a:r>
            <a:r>
              <a:rPr lang="ru-RU" sz="2000" dirty="0"/>
              <a:t> - это программное средство для ввода и модификации текстовых файлов или текстовых документов. </a:t>
            </a:r>
            <a:endParaRPr lang="en-US" sz="2000" dirty="0" smtClean="0"/>
          </a:p>
          <a:p>
            <a:pPr>
              <a:buNone/>
            </a:pPr>
            <a:endParaRPr lang="ru-RU" sz="2000" dirty="0"/>
          </a:p>
          <a:p>
            <a:r>
              <a:rPr lang="ru-RU" sz="2000" b="1" u="sng" dirty="0"/>
              <a:t>Текстовый процессор</a:t>
            </a:r>
            <a:r>
              <a:rPr lang="ru-RU" sz="2000" dirty="0"/>
              <a:t> - мощный текстовый редактор, который может создавать файлы, не являющиеся текстовыми</a:t>
            </a:r>
            <a:r>
              <a:rPr lang="ru-RU" sz="2000" dirty="0" smtClean="0"/>
              <a:t>.</a:t>
            </a:r>
            <a:endParaRPr lang="en-US" sz="2000" dirty="0" smtClean="0"/>
          </a:p>
          <a:p>
            <a:pPr>
              <a:buNone/>
            </a:pPr>
            <a:endParaRPr lang="en-US" sz="2000" dirty="0"/>
          </a:p>
          <a:p>
            <a:r>
              <a:rPr lang="en-US" sz="2000" b="1" u="sng" dirty="0" smtClean="0"/>
              <a:t>Microsoft WORD</a:t>
            </a:r>
            <a:r>
              <a:rPr lang="ru-RU" sz="2000" dirty="0" smtClean="0"/>
              <a:t> </a:t>
            </a:r>
            <a:r>
              <a:rPr lang="ru-RU" sz="2000" dirty="0"/>
              <a:t>- одна из самых совершенный программ в классе текстовых процессоров, которая предусматривает выполнение сотен операций над текстовой и графической информацией. </a:t>
            </a:r>
          </a:p>
          <a:p>
            <a:endParaRPr lang="ru-RU" sz="2000" dirty="0"/>
          </a:p>
        </p:txBody>
      </p:sp>
      <p:sp>
        <p:nvSpPr>
          <p:cNvPr id="8" name="Номер слайда 5"/>
          <p:cNvSpPr>
            <a:spLocks noGrp="1"/>
          </p:cNvSpPr>
          <p:nvPr>
            <p:ph type="sldNum" sz="quarter" idx="12"/>
          </p:nvPr>
        </p:nvSpPr>
        <p:spPr/>
        <p:txBody>
          <a:bodyPr/>
          <a:lstStyle/>
          <a:p>
            <a:fld id="{57A60375-AE28-4434-A441-6C2A79250FDC}" type="slidenum">
              <a:rPr lang="ru-RU"/>
              <a:pPr/>
              <a:t>2</a:t>
            </a:fld>
            <a:endParaRPr lang="ru-RU"/>
          </a:p>
        </p:txBody>
      </p:sp>
      <p:sp>
        <p:nvSpPr>
          <p:cNvPr id="5" name="Прямоугольник 4"/>
          <p:cNvSpPr/>
          <p:nvPr/>
        </p:nvSpPr>
        <p:spPr>
          <a:xfrm>
            <a:off x="571472" y="5000636"/>
            <a:ext cx="800105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Microsoft WORD</a:t>
            </a:r>
            <a:r>
              <a:rPr lang="ru-RU" dirty="0" smtClean="0"/>
              <a:t> - это офисное приложение, предназначенное для создания, просмотра, модификации и печати текстовых документов.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20</a:t>
            </a:fld>
            <a:endParaRPr lang="ru-RU"/>
          </a:p>
        </p:txBody>
      </p:sp>
      <p:sp>
        <p:nvSpPr>
          <p:cNvPr id="4" name="TextBox 3"/>
          <p:cNvSpPr txBox="1"/>
          <p:nvPr/>
        </p:nvSpPr>
        <p:spPr>
          <a:xfrm>
            <a:off x="1428728" y="0"/>
            <a:ext cx="6357982" cy="954107"/>
          </a:xfrm>
          <a:prstGeom prst="rect">
            <a:avLst/>
          </a:prstGeom>
          <a:noFill/>
        </p:spPr>
        <p:txBody>
          <a:bodyPr wrap="square" rtlCol="0">
            <a:spAutoFit/>
          </a:bodyPr>
          <a:lstStyle/>
          <a:p>
            <a:pPr algn="ctr"/>
            <a:r>
              <a:rPr lang="ru-RU" sz="2800" b="1" dirty="0" smtClean="0">
                <a:latin typeface="+mj-lt"/>
                <a:ea typeface="+mj-ea"/>
                <a:cs typeface="+mj-cs"/>
              </a:rPr>
              <a:t>Создание документа на основе шаблонов</a:t>
            </a:r>
            <a:endParaRPr lang="ru-RU" sz="2800" b="1" dirty="0">
              <a:latin typeface="+mj-lt"/>
              <a:ea typeface="+mj-ea"/>
              <a:cs typeface="+mj-cs"/>
            </a:endParaRPr>
          </a:p>
        </p:txBody>
      </p:sp>
      <p:pic>
        <p:nvPicPr>
          <p:cNvPr id="29698" name="Picture 2"/>
          <p:cNvPicPr>
            <a:picLocks noChangeAspect="1" noChangeArrowheads="1"/>
          </p:cNvPicPr>
          <p:nvPr/>
        </p:nvPicPr>
        <p:blipFill>
          <a:blip r:embed="rId2"/>
          <a:srcRect t="2929" r="28955" b="12109"/>
          <a:stretch>
            <a:fillRect/>
          </a:stretch>
        </p:blipFill>
        <p:spPr bwMode="auto">
          <a:xfrm>
            <a:off x="357158" y="642918"/>
            <a:ext cx="3106307" cy="2786082"/>
          </a:xfrm>
          <a:prstGeom prst="rect">
            <a:avLst/>
          </a:prstGeom>
          <a:noFill/>
          <a:ln w="9525" cap="flat" cmpd="sng">
            <a:noFill/>
            <a:prstDash val="solid"/>
            <a:miter lim="800000"/>
            <a:headEnd/>
            <a:tailEnd/>
          </a:ln>
          <a:effectLst/>
        </p:spPr>
      </p:pic>
      <p:sp>
        <p:nvSpPr>
          <p:cNvPr id="6" name="TextBox 5"/>
          <p:cNvSpPr txBox="1"/>
          <p:nvPr/>
        </p:nvSpPr>
        <p:spPr>
          <a:xfrm>
            <a:off x="3643306" y="1000108"/>
            <a:ext cx="5357850" cy="2308324"/>
          </a:xfrm>
          <a:prstGeom prst="rect">
            <a:avLst/>
          </a:prstGeom>
          <a:noFill/>
        </p:spPr>
        <p:txBody>
          <a:bodyPr wrap="square" rtlCol="0">
            <a:spAutoFit/>
          </a:bodyPr>
          <a:lstStyle/>
          <a:p>
            <a:r>
              <a:rPr lang="ru-RU" sz="1600" dirty="0" smtClean="0"/>
              <a:t>В делопроизводстве различают уникальные и типовые документы. Содержание одного уникального документа отличается от содержания другого. Типовые документы содержат изменяемую и неизменяемую часть. Неизменяемая часть повторяется в каждом документе данного вида. Например, в каждом бланке анкеты повторяются вопросы. Работа по созданию типовых документов может быть значительно облегчена за счет использования шаблонов.</a:t>
            </a:r>
          </a:p>
        </p:txBody>
      </p:sp>
      <p:sp>
        <p:nvSpPr>
          <p:cNvPr id="7" name="TextBox 6"/>
          <p:cNvSpPr txBox="1"/>
          <p:nvPr/>
        </p:nvSpPr>
        <p:spPr>
          <a:xfrm>
            <a:off x="357158" y="3564791"/>
            <a:ext cx="8501122" cy="3293209"/>
          </a:xfrm>
          <a:prstGeom prst="rect">
            <a:avLst/>
          </a:prstGeom>
          <a:noFill/>
        </p:spPr>
        <p:txBody>
          <a:bodyPr wrap="square" rtlCol="0">
            <a:spAutoFit/>
          </a:bodyPr>
          <a:lstStyle/>
          <a:p>
            <a:r>
              <a:rPr lang="ru-RU" sz="1600" b="1" dirty="0" smtClean="0"/>
              <a:t>Шаблон</a:t>
            </a:r>
            <a:r>
              <a:rPr lang="ru-RU" sz="1600" dirty="0" smtClean="0"/>
              <a:t> – это особый вид документа, содержащий неизменяемую часть и средства оформления изменяемой части. </a:t>
            </a:r>
            <a:br>
              <a:rPr lang="ru-RU" sz="1600" dirty="0" smtClean="0"/>
            </a:br>
            <a:r>
              <a:rPr lang="ru-RU" sz="1600" dirty="0" smtClean="0"/>
              <a:t>Шаблон определяет основную структуру документа: параметры страницы, форматирование и стили.</a:t>
            </a:r>
          </a:p>
          <a:p>
            <a:r>
              <a:rPr lang="ru-RU" sz="1600" b="1" dirty="0" smtClean="0"/>
              <a:t>Файл шаблона</a:t>
            </a:r>
            <a:r>
              <a:rPr lang="ru-RU" sz="1600" dirty="0" smtClean="0"/>
              <a:t> имеет расширение </a:t>
            </a:r>
            <a:r>
              <a:rPr lang="ru-RU" sz="1600" b="1" dirty="0" err="1" smtClean="0"/>
              <a:t>dot</a:t>
            </a:r>
            <a:r>
              <a:rPr lang="ru-RU" sz="1600" b="1" dirty="0" smtClean="0"/>
              <a:t>. </a:t>
            </a:r>
            <a:r>
              <a:rPr lang="ru-RU" sz="1600" dirty="0" smtClean="0"/>
              <a:t>Существуют два основных вида шаблонов: общие шаблоны и шаблоны документов. Общие шаблоны, в том числе шаблон </a:t>
            </a:r>
            <a:r>
              <a:rPr lang="ru-RU" sz="1600" dirty="0" err="1" smtClean="0"/>
              <a:t>Normal.dot</a:t>
            </a:r>
            <a:r>
              <a:rPr lang="ru-RU" sz="1600" dirty="0" smtClean="0"/>
              <a:t>, содержат настройки, доступные для всех документов. Шаблоны документов, например шаблоны записок или факсов содержат настройки, доступные только для документов, основанных на этом шаблоне.</a:t>
            </a:r>
          </a:p>
          <a:p>
            <a:r>
              <a:rPr lang="ru-RU" sz="1600" dirty="0" smtClean="0"/>
              <a:t>В </a:t>
            </a:r>
            <a:r>
              <a:rPr lang="ru-RU" sz="1600" dirty="0" err="1" smtClean="0"/>
              <a:t>Word</a:t>
            </a:r>
            <a:r>
              <a:rPr lang="ru-RU" sz="1600" dirty="0" smtClean="0"/>
              <a:t> имеется набор шаблонов документов, кроме того, можно создавать шаблоны документов самостоятельно.</a:t>
            </a:r>
          </a:p>
          <a:p>
            <a:endParaRPr lang="ru-RU" sz="1600" dirty="0" smtClean="0"/>
          </a:p>
          <a:p>
            <a:endParaRPr lang="ru-RU"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21</a:t>
            </a:fld>
            <a:endParaRPr lang="ru-RU"/>
          </a:p>
        </p:txBody>
      </p:sp>
      <p:sp>
        <p:nvSpPr>
          <p:cNvPr id="4" name="TextBox 3"/>
          <p:cNvSpPr txBox="1"/>
          <p:nvPr/>
        </p:nvSpPr>
        <p:spPr>
          <a:xfrm>
            <a:off x="1428728" y="0"/>
            <a:ext cx="6357982" cy="523220"/>
          </a:xfrm>
          <a:prstGeom prst="rect">
            <a:avLst/>
          </a:prstGeom>
          <a:noFill/>
        </p:spPr>
        <p:txBody>
          <a:bodyPr wrap="square" rtlCol="0">
            <a:spAutoFit/>
          </a:bodyPr>
          <a:lstStyle/>
          <a:p>
            <a:pPr algn="ctr"/>
            <a:r>
              <a:rPr lang="ru-RU" sz="2800" b="1" dirty="0" smtClean="0">
                <a:latin typeface="+mj-lt"/>
                <a:ea typeface="+mj-ea"/>
                <a:cs typeface="+mj-cs"/>
              </a:rPr>
              <a:t>Форматирование по образцу</a:t>
            </a:r>
            <a:endParaRPr lang="ru-RU" sz="2800" b="1" dirty="0">
              <a:latin typeface="+mj-lt"/>
              <a:ea typeface="+mj-ea"/>
              <a:cs typeface="+mj-cs"/>
            </a:endParaRPr>
          </a:p>
        </p:txBody>
      </p:sp>
      <p:pic>
        <p:nvPicPr>
          <p:cNvPr id="30722" name="Picture 2"/>
          <p:cNvPicPr>
            <a:picLocks noChangeAspect="1" noChangeArrowheads="1"/>
          </p:cNvPicPr>
          <p:nvPr/>
        </p:nvPicPr>
        <p:blipFill>
          <a:blip r:embed="rId2"/>
          <a:srcRect l="13183" t="24414" r="11377" b="27734"/>
          <a:stretch>
            <a:fillRect/>
          </a:stretch>
        </p:blipFill>
        <p:spPr bwMode="auto">
          <a:xfrm>
            <a:off x="714348" y="3000372"/>
            <a:ext cx="7358114" cy="3500462"/>
          </a:xfrm>
          <a:prstGeom prst="rect">
            <a:avLst/>
          </a:prstGeom>
          <a:noFill/>
          <a:ln w="9525" cap="flat" cmpd="sng">
            <a:noFill/>
            <a:prstDash val="solid"/>
            <a:miter lim="800000"/>
            <a:headEnd/>
            <a:tailEnd/>
          </a:ln>
          <a:effectLst/>
        </p:spPr>
      </p:pic>
      <p:pic>
        <p:nvPicPr>
          <p:cNvPr id="41986" name="Picture 2"/>
          <p:cNvPicPr>
            <a:picLocks noChangeAspect="1" noChangeArrowheads="1"/>
          </p:cNvPicPr>
          <p:nvPr/>
        </p:nvPicPr>
        <p:blipFill>
          <a:blip r:embed="rId3"/>
          <a:srcRect/>
          <a:stretch>
            <a:fillRect/>
          </a:stretch>
        </p:blipFill>
        <p:spPr bwMode="auto">
          <a:xfrm>
            <a:off x="500034" y="714356"/>
            <a:ext cx="1905000" cy="1323975"/>
          </a:xfrm>
          <a:prstGeom prst="rect">
            <a:avLst/>
          </a:prstGeom>
          <a:noFill/>
          <a:ln w="9525">
            <a:noFill/>
            <a:miter lim="800000"/>
            <a:headEnd/>
            <a:tailEnd/>
          </a:ln>
          <a:effectLst/>
        </p:spPr>
      </p:pic>
      <p:sp>
        <p:nvSpPr>
          <p:cNvPr id="8" name="Прямоугольник 7"/>
          <p:cNvSpPr/>
          <p:nvPr/>
        </p:nvSpPr>
        <p:spPr>
          <a:xfrm>
            <a:off x="1000100" y="1643050"/>
            <a:ext cx="1357322"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714612" y="571480"/>
            <a:ext cx="5786478" cy="2308324"/>
          </a:xfrm>
          <a:prstGeom prst="rect">
            <a:avLst/>
          </a:prstGeom>
          <a:noFill/>
        </p:spPr>
        <p:txBody>
          <a:bodyPr wrap="square" rtlCol="0">
            <a:spAutoFit/>
          </a:bodyPr>
          <a:lstStyle/>
          <a:p>
            <a:r>
              <a:rPr lang="ru-RU" sz="1600" b="1" dirty="0" smtClean="0"/>
              <a:t>Формат по образцу</a:t>
            </a:r>
            <a:r>
              <a:rPr lang="ru-RU" sz="1600" dirty="0" smtClean="0"/>
              <a:t>, позволяет перенести форматирование с одного фрагмента документа на другой. </a:t>
            </a:r>
          </a:p>
          <a:p>
            <a:pPr marL="342900" indent="-342900">
              <a:buFont typeface="+mj-lt"/>
              <a:buAutoNum type="arabicPeriod"/>
            </a:pPr>
            <a:r>
              <a:rPr lang="ru-RU" sz="1600" dirty="0" smtClean="0"/>
              <a:t>Выделите фрагмент с которого хотите перенести установленные параметры форматирования, например,  цвет, размер, гарнитура шрифта, абзацный отступ, межстрочный интервал и др.</a:t>
            </a:r>
          </a:p>
          <a:p>
            <a:pPr marL="342900" indent="-342900">
              <a:buFont typeface="+mj-lt"/>
              <a:buAutoNum type="arabicPeriod"/>
            </a:pPr>
            <a:r>
              <a:rPr lang="ru-RU" sz="1600" dirty="0" smtClean="0"/>
              <a:t>Дважды кликните по кнопке «Формат по образцу», курсор примет вид «метелки», </a:t>
            </a:r>
          </a:p>
          <a:p>
            <a:pPr marL="342900" indent="-342900">
              <a:buFont typeface="+mj-lt"/>
              <a:buAutoNum type="arabicPeriod"/>
            </a:pPr>
            <a:r>
              <a:rPr lang="ru-RU" sz="1600" dirty="0" smtClean="0"/>
              <a:t>Выделите  данным курсором другой фрагмент. </a:t>
            </a:r>
            <a:endParaRPr lang="ru-RU" sz="1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22</a:t>
            </a:fld>
            <a:endParaRPr lang="ru-RU"/>
          </a:p>
        </p:txBody>
      </p:sp>
      <p:sp>
        <p:nvSpPr>
          <p:cNvPr id="4" name="TextBox 3"/>
          <p:cNvSpPr txBox="1"/>
          <p:nvPr/>
        </p:nvSpPr>
        <p:spPr>
          <a:xfrm>
            <a:off x="1428728" y="0"/>
            <a:ext cx="7429552" cy="523220"/>
          </a:xfrm>
          <a:prstGeom prst="rect">
            <a:avLst/>
          </a:prstGeom>
          <a:noFill/>
        </p:spPr>
        <p:txBody>
          <a:bodyPr wrap="square" rtlCol="0">
            <a:spAutoFit/>
          </a:bodyPr>
          <a:lstStyle/>
          <a:p>
            <a:r>
              <a:rPr lang="ru-RU" sz="2800" b="1" dirty="0" smtClean="0"/>
              <a:t>Создание  </a:t>
            </a:r>
            <a:r>
              <a:rPr lang="ru-RU" sz="2800" b="1" dirty="0" err="1" smtClean="0"/>
              <a:t>автособираемого</a:t>
            </a:r>
            <a:r>
              <a:rPr lang="ru-RU" sz="2800" b="1" dirty="0" smtClean="0"/>
              <a:t> оглавления</a:t>
            </a:r>
          </a:p>
        </p:txBody>
      </p:sp>
      <p:sp>
        <p:nvSpPr>
          <p:cNvPr id="10" name="TextBox 9"/>
          <p:cNvSpPr txBox="1"/>
          <p:nvPr/>
        </p:nvSpPr>
        <p:spPr>
          <a:xfrm>
            <a:off x="642910" y="642918"/>
            <a:ext cx="7858180" cy="5632311"/>
          </a:xfrm>
          <a:prstGeom prst="rect">
            <a:avLst/>
          </a:prstGeom>
          <a:noFill/>
        </p:spPr>
        <p:txBody>
          <a:bodyPr wrap="square" rtlCol="0">
            <a:spAutoFit/>
          </a:bodyPr>
          <a:lstStyle/>
          <a:p>
            <a:r>
              <a:rPr lang="ru-RU" b="1" dirty="0" smtClean="0"/>
              <a:t>Автоматическое создание оглавления </a:t>
            </a:r>
            <a:r>
              <a:rPr lang="ru-RU" dirty="0" smtClean="0"/>
              <a:t>часто используется при работе с большими документами. Если вы написали книгу или завершили создание рабочего или учебного проекта, закончили работать над рефератом, докладом, курсовой работой, то перед распечаткой окончательного варианта документа необходимо создать оглавление. </a:t>
            </a:r>
          </a:p>
          <a:p>
            <a:r>
              <a:rPr lang="ru-RU" dirty="0" smtClean="0"/>
              <a:t>Оглавление поможет читателю сориентироваться в вашей работе, выделить для себя главное и сосредоточиться на изучении наиболее интересных для него моментов. Оглавление может помочь и </a:t>
            </a:r>
            <a:r>
              <a:rPr lang="ru-RU" b="1" dirty="0" smtClean="0"/>
              <a:t>при навигации в электронном документе</a:t>
            </a:r>
            <a:r>
              <a:rPr lang="ru-RU" dirty="0" smtClean="0"/>
              <a:t>. Если вы поместите оглавление в начало документа, с него можно будет начать просмотр. Создание оглавления займет совсем немного времени, если, конечно, документ оформлен соответствующим образом. Если при создании документа вы не ленились его структурировать (задавать заголовкам различный тип), </a:t>
            </a:r>
            <a:r>
              <a:rPr lang="ru-RU" dirty="0" err="1" smtClean="0"/>
              <a:t>Word</a:t>
            </a:r>
            <a:r>
              <a:rPr lang="ru-RU" dirty="0" smtClean="0"/>
              <a:t> составит оглавление за считанные секунды, и при этом оно будет построено правильно. </a:t>
            </a:r>
          </a:p>
          <a:p>
            <a:r>
              <a:rPr lang="ru-RU" dirty="0" smtClean="0"/>
              <a:t>Сборка оглавления происходит в несколько этапов: </a:t>
            </a:r>
          </a:p>
          <a:p>
            <a:r>
              <a:rPr lang="ru-RU" dirty="0" smtClean="0"/>
              <a:t>1. </a:t>
            </a:r>
            <a:r>
              <a:rPr lang="ru-RU" dirty="0" err="1" smtClean="0"/>
              <a:t>Word</a:t>
            </a:r>
            <a:r>
              <a:rPr lang="ru-RU" dirty="0" smtClean="0"/>
              <a:t> находит заголовки с заданными стилями. </a:t>
            </a:r>
          </a:p>
          <a:p>
            <a:r>
              <a:rPr lang="ru-RU" dirty="0" smtClean="0"/>
              <a:t>2. Заголовки сортируются по уровням. </a:t>
            </a:r>
          </a:p>
          <a:p>
            <a:r>
              <a:rPr lang="ru-RU" dirty="0" smtClean="0"/>
              <a:t>3. Каждый заголовок снабжается соответствующим номером страницы. </a:t>
            </a:r>
          </a:p>
          <a:p>
            <a:r>
              <a:rPr lang="ru-RU" dirty="0" smtClean="0"/>
              <a:t/>
            </a:r>
            <a:br>
              <a:rPr lang="ru-RU" dirty="0" smtClean="0"/>
            </a:b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23</a:t>
            </a:fld>
            <a:endParaRPr lang="ru-RU"/>
          </a:p>
        </p:txBody>
      </p:sp>
      <p:sp>
        <p:nvSpPr>
          <p:cNvPr id="4" name="TextBox 3"/>
          <p:cNvSpPr txBox="1"/>
          <p:nvPr/>
        </p:nvSpPr>
        <p:spPr>
          <a:xfrm>
            <a:off x="1428728" y="0"/>
            <a:ext cx="7429552" cy="523220"/>
          </a:xfrm>
          <a:prstGeom prst="rect">
            <a:avLst/>
          </a:prstGeom>
          <a:noFill/>
        </p:spPr>
        <p:txBody>
          <a:bodyPr wrap="square" rtlCol="0">
            <a:spAutoFit/>
          </a:bodyPr>
          <a:lstStyle/>
          <a:p>
            <a:r>
              <a:rPr lang="ru-RU" sz="2800" b="1" dirty="0" smtClean="0"/>
              <a:t>Создание  автоматического оглавления</a:t>
            </a:r>
          </a:p>
        </p:txBody>
      </p:sp>
      <p:sp>
        <p:nvSpPr>
          <p:cNvPr id="9" name="TextBox 8"/>
          <p:cNvSpPr txBox="1"/>
          <p:nvPr/>
        </p:nvSpPr>
        <p:spPr>
          <a:xfrm>
            <a:off x="357158" y="1428736"/>
            <a:ext cx="8001056" cy="2800767"/>
          </a:xfrm>
          <a:prstGeom prst="rect">
            <a:avLst/>
          </a:prstGeom>
          <a:noFill/>
        </p:spPr>
        <p:txBody>
          <a:bodyPr wrap="square" rtlCol="0">
            <a:spAutoFit/>
          </a:bodyPr>
          <a:lstStyle/>
          <a:p>
            <a:r>
              <a:rPr lang="ru-RU" sz="1600" b="1" u="sng" dirty="0" smtClean="0">
                <a:hlinkClick r:id="rId2" action="ppaction://hlinkfile"/>
              </a:rPr>
              <a:t> 1 способ. Создание оглавления с использованием уровней структуры </a:t>
            </a:r>
            <a:endParaRPr lang="ru-RU" sz="1600" dirty="0" smtClean="0"/>
          </a:p>
          <a:p>
            <a:pPr lvl="0"/>
            <a:r>
              <a:rPr lang="ru-RU" sz="1600" dirty="0" smtClean="0"/>
              <a:t>На ленте выберите вкладку «Вид». Режим просмотра документа «Структура»</a:t>
            </a:r>
          </a:p>
          <a:p>
            <a:pPr lvl="0"/>
            <a:r>
              <a:rPr lang="ru-RU" sz="1600" dirty="0" smtClean="0"/>
              <a:t>Выделите первый заголовок, который необходимо поместить в оглавление. </a:t>
            </a:r>
          </a:p>
          <a:p>
            <a:pPr lvl="0"/>
            <a:r>
              <a:rPr lang="ru-RU" sz="1600" dirty="0" smtClean="0"/>
              <a:t>На панели инструментов «Структура</a:t>
            </a:r>
            <a:r>
              <a:rPr lang="ru-RU" sz="1600" b="1" dirty="0" smtClean="0"/>
              <a:t>» </a:t>
            </a:r>
            <a:r>
              <a:rPr lang="ru-RU" sz="1600" dirty="0" smtClean="0"/>
              <a:t> выберите уровень структуры, который требуется сопоставить с выбранным абзацем. </a:t>
            </a:r>
          </a:p>
          <a:p>
            <a:pPr lvl="0"/>
            <a:r>
              <a:rPr lang="ru-RU" sz="1600" dirty="0" smtClean="0"/>
              <a:t>Для каждого заголовка, который требуется включить в оглавление, повторите шаги 2 и 3. </a:t>
            </a:r>
          </a:p>
          <a:p>
            <a:pPr lvl="0"/>
            <a:r>
              <a:rPr lang="ru-RU" sz="1600" dirty="0" smtClean="0"/>
              <a:t>Закройте режим «Структура»</a:t>
            </a:r>
          </a:p>
          <a:p>
            <a:pPr lvl="0"/>
            <a:r>
              <a:rPr lang="ru-RU" sz="1600" dirty="0" smtClean="0"/>
              <a:t>Щелкните место вставки оглавления. </a:t>
            </a:r>
          </a:p>
          <a:p>
            <a:pPr lvl="0"/>
            <a:r>
              <a:rPr lang="ru-RU" sz="1600" dirty="0" smtClean="0"/>
              <a:t>На ленте выберите вкладку «Ссылки» - «Оглавление» </a:t>
            </a:r>
          </a:p>
          <a:p>
            <a:pPr lvl="0"/>
            <a:r>
              <a:rPr lang="ru-RU" sz="1600" dirty="0" smtClean="0"/>
              <a:t>Чтобы настроить параметры, выберите «Оглавление…»  </a:t>
            </a:r>
          </a:p>
          <a:p>
            <a:pPr lvl="0"/>
            <a:r>
              <a:rPr lang="ru-RU" sz="1600" dirty="0" smtClean="0"/>
              <a:t>Выберите параметры оглавления в раскрывшемся диалоговом окне и нажмите ОК.</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24</a:t>
            </a:fld>
            <a:endParaRPr lang="ru-RU"/>
          </a:p>
        </p:txBody>
      </p:sp>
      <p:sp>
        <p:nvSpPr>
          <p:cNvPr id="4" name="TextBox 3"/>
          <p:cNvSpPr txBox="1"/>
          <p:nvPr/>
        </p:nvSpPr>
        <p:spPr>
          <a:xfrm>
            <a:off x="1428728" y="0"/>
            <a:ext cx="7429552" cy="523220"/>
          </a:xfrm>
          <a:prstGeom prst="rect">
            <a:avLst/>
          </a:prstGeom>
          <a:noFill/>
        </p:spPr>
        <p:txBody>
          <a:bodyPr wrap="square" rtlCol="0">
            <a:spAutoFit/>
          </a:bodyPr>
          <a:lstStyle/>
          <a:p>
            <a:r>
              <a:rPr lang="ru-RU" sz="2800" b="1" dirty="0" smtClean="0"/>
              <a:t>Создание  автоматического оглавления</a:t>
            </a:r>
          </a:p>
        </p:txBody>
      </p:sp>
      <p:sp>
        <p:nvSpPr>
          <p:cNvPr id="9" name="TextBox 8"/>
          <p:cNvSpPr txBox="1"/>
          <p:nvPr/>
        </p:nvSpPr>
        <p:spPr>
          <a:xfrm>
            <a:off x="500034" y="571480"/>
            <a:ext cx="8001056" cy="5509200"/>
          </a:xfrm>
          <a:prstGeom prst="rect">
            <a:avLst/>
          </a:prstGeom>
          <a:noFill/>
        </p:spPr>
        <p:txBody>
          <a:bodyPr wrap="square" rtlCol="0">
            <a:spAutoFit/>
          </a:bodyPr>
          <a:lstStyle/>
          <a:p>
            <a:r>
              <a:rPr lang="ru-RU" sz="1600" b="1" u="sng" dirty="0" smtClean="0">
                <a:hlinkClick r:id="rId2" action="ppaction://hlinkfile"/>
              </a:rPr>
              <a:t>2 способ. Создание оглавления с использованием пользовательских стилей</a:t>
            </a:r>
            <a:endParaRPr lang="ru-RU" sz="1600" dirty="0" smtClean="0"/>
          </a:p>
          <a:p>
            <a:r>
              <a:rPr lang="ru-RU" sz="1600" dirty="0" smtClean="0"/>
              <a:t>При сборке оглавления можно указать стили, в том числе пользовательские, которыми в документе оформлены заголовки, подлежащие включению в оглавление. </a:t>
            </a:r>
          </a:p>
          <a:p>
            <a:pPr lvl="0"/>
            <a:r>
              <a:rPr lang="ru-RU" sz="1600" dirty="0" smtClean="0"/>
              <a:t>Щелкните место вставки оглавления. </a:t>
            </a:r>
          </a:p>
          <a:p>
            <a:pPr lvl="0"/>
            <a:r>
              <a:rPr lang="ru-RU" sz="1600" dirty="0" smtClean="0"/>
              <a:t>В меню </a:t>
            </a:r>
            <a:r>
              <a:rPr lang="ru-RU" sz="1600" b="1" dirty="0" smtClean="0"/>
              <a:t>Вставка</a:t>
            </a:r>
            <a:r>
              <a:rPr lang="ru-RU" sz="1600" dirty="0" smtClean="0"/>
              <a:t> выберите команду </a:t>
            </a:r>
            <a:r>
              <a:rPr lang="ru-RU" sz="1600" b="1" dirty="0" smtClean="0"/>
              <a:t>Ссылка</a:t>
            </a:r>
            <a:r>
              <a:rPr lang="ru-RU" sz="1600" dirty="0" smtClean="0"/>
              <a:t>, а затем — команду </a:t>
            </a:r>
            <a:r>
              <a:rPr lang="ru-RU" sz="1600" b="1" dirty="0" smtClean="0"/>
              <a:t>Оглавление и указатели</a:t>
            </a:r>
            <a:r>
              <a:rPr lang="ru-RU" sz="1600" dirty="0" smtClean="0"/>
              <a:t>. </a:t>
            </a:r>
          </a:p>
          <a:p>
            <a:pPr lvl="0"/>
            <a:r>
              <a:rPr lang="ru-RU" sz="1600" dirty="0" smtClean="0"/>
              <a:t>Откройте вкладку </a:t>
            </a:r>
            <a:r>
              <a:rPr lang="ru-RU" sz="1600" b="1" dirty="0" smtClean="0"/>
              <a:t>Оглавление</a:t>
            </a:r>
            <a:r>
              <a:rPr lang="ru-RU" sz="1600" dirty="0" smtClean="0"/>
              <a:t>. </a:t>
            </a:r>
          </a:p>
          <a:p>
            <a:pPr lvl="0"/>
            <a:r>
              <a:rPr lang="ru-RU" sz="1600" dirty="0" smtClean="0"/>
              <a:t>Нажмите кнопку </a:t>
            </a:r>
            <a:r>
              <a:rPr lang="ru-RU" sz="1600" b="1" dirty="0" smtClean="0"/>
              <a:t>Параметры</a:t>
            </a:r>
            <a:r>
              <a:rPr lang="ru-RU" sz="1600" dirty="0" smtClean="0"/>
              <a:t>. </a:t>
            </a:r>
          </a:p>
          <a:p>
            <a:pPr lvl="0"/>
            <a:r>
              <a:rPr lang="ru-RU" sz="1600" dirty="0" smtClean="0"/>
              <a:t>В столбце </a:t>
            </a:r>
            <a:r>
              <a:rPr lang="ru-RU" sz="1600" b="1" dirty="0" smtClean="0"/>
              <a:t>Доступные стили</a:t>
            </a:r>
            <a:r>
              <a:rPr lang="ru-RU" sz="1600" dirty="0" smtClean="0"/>
              <a:t> найдите стиль, которым в документе оформлены заголовки, подлежащие включению в оглавление. </a:t>
            </a:r>
          </a:p>
          <a:p>
            <a:pPr lvl="0"/>
            <a:r>
              <a:rPr lang="ru-RU" sz="1600" dirty="0" smtClean="0"/>
              <a:t>В поле столбца </a:t>
            </a:r>
            <a:r>
              <a:rPr lang="ru-RU" sz="1600" b="1" dirty="0" smtClean="0"/>
              <a:t>Уровень</a:t>
            </a:r>
            <a:r>
              <a:rPr lang="ru-RU" sz="1600" dirty="0" smtClean="0"/>
              <a:t>, расположенном справа от имени этого стиля, введите номер уровня (от 1 до 9), который будет соответствовать этому стилю заголовка. </a:t>
            </a:r>
          </a:p>
          <a:p>
            <a:endParaRPr lang="ru-RU" sz="1600" b="1" dirty="0" smtClean="0"/>
          </a:p>
          <a:p>
            <a:endParaRPr lang="ru-RU" sz="1600" b="1" dirty="0" smtClean="0"/>
          </a:p>
          <a:p>
            <a:r>
              <a:rPr lang="ru-RU" sz="1600" b="1" dirty="0" smtClean="0"/>
              <a:t>Примечание</a:t>
            </a:r>
            <a:r>
              <a:rPr lang="ru-RU" sz="1600" dirty="0" smtClean="0"/>
              <a:t>.  Если необходимо использовать только пользовательские стили, удалите номера уровней для встроенных стилей, таких как «Заголовок 1». </a:t>
            </a:r>
          </a:p>
          <a:p>
            <a:pPr lvl="0"/>
            <a:r>
              <a:rPr lang="ru-RU" sz="1600" dirty="0" smtClean="0"/>
              <a:t>Повторите шаги 5 и 6 для каждого стиля, которым в документе оформлены заголовки, подлежащие включению в оглавление. </a:t>
            </a:r>
          </a:p>
          <a:p>
            <a:pPr lvl="0"/>
            <a:r>
              <a:rPr lang="ru-RU" sz="1600" dirty="0" smtClean="0"/>
              <a:t>Нажмите кнопку </a:t>
            </a:r>
            <a:r>
              <a:rPr lang="ru-RU" sz="1600" b="1" dirty="0" smtClean="0"/>
              <a:t>OK</a:t>
            </a:r>
            <a:r>
              <a:rPr lang="ru-RU" sz="1600" dirty="0" smtClean="0"/>
              <a:t>. </a:t>
            </a:r>
          </a:p>
          <a:p>
            <a:pPr lvl="0"/>
            <a:r>
              <a:rPr lang="ru-RU" sz="1600" dirty="0" smtClean="0"/>
              <a:t>Чтобы воспользоваться одним из готовых решений, выберите нужный вариант в поле </a:t>
            </a:r>
            <a:r>
              <a:rPr lang="ru-RU" sz="1600" b="1" dirty="0" smtClean="0"/>
              <a:t>Форматы</a:t>
            </a:r>
            <a:r>
              <a:rPr lang="ru-RU" sz="1600" dirty="0" smtClean="0"/>
              <a:t>. </a:t>
            </a:r>
          </a:p>
          <a:p>
            <a:pPr lvl="0"/>
            <a:r>
              <a:rPr lang="ru-RU" sz="1600" dirty="0" smtClean="0"/>
              <a:t>Выберите другие параметры оглавления. </a:t>
            </a:r>
            <a:endParaRPr lang="ru-RU" sz="16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25</a:t>
            </a:fld>
            <a:endParaRPr lang="ru-RU"/>
          </a:p>
        </p:txBody>
      </p:sp>
      <p:sp>
        <p:nvSpPr>
          <p:cNvPr id="4" name="TextBox 3"/>
          <p:cNvSpPr txBox="1"/>
          <p:nvPr/>
        </p:nvSpPr>
        <p:spPr>
          <a:xfrm>
            <a:off x="1428728" y="0"/>
            <a:ext cx="7429552" cy="523220"/>
          </a:xfrm>
          <a:prstGeom prst="rect">
            <a:avLst/>
          </a:prstGeom>
          <a:noFill/>
        </p:spPr>
        <p:txBody>
          <a:bodyPr wrap="square" rtlCol="0">
            <a:spAutoFit/>
          </a:bodyPr>
          <a:lstStyle/>
          <a:p>
            <a:r>
              <a:rPr lang="ru-RU" sz="2800" b="1" dirty="0" smtClean="0"/>
              <a:t>Создание гиперссылок в документе </a:t>
            </a:r>
            <a:r>
              <a:rPr lang="en-US" sz="2800" b="1" dirty="0" smtClean="0"/>
              <a:t>WORD</a:t>
            </a:r>
            <a:endParaRPr lang="ru-RU" sz="2800" dirty="0"/>
          </a:p>
        </p:txBody>
      </p:sp>
      <p:sp>
        <p:nvSpPr>
          <p:cNvPr id="9" name="TextBox 8"/>
          <p:cNvSpPr txBox="1"/>
          <p:nvPr/>
        </p:nvSpPr>
        <p:spPr>
          <a:xfrm>
            <a:off x="642910" y="1428736"/>
            <a:ext cx="8001056" cy="3539430"/>
          </a:xfrm>
          <a:prstGeom prst="rect">
            <a:avLst/>
          </a:prstGeom>
          <a:noFill/>
        </p:spPr>
        <p:txBody>
          <a:bodyPr wrap="square" rtlCol="0">
            <a:spAutoFit/>
          </a:bodyPr>
          <a:lstStyle/>
          <a:p>
            <a:r>
              <a:rPr lang="ru-RU" sz="1600" b="1" dirty="0" smtClean="0"/>
              <a:t>Гиперссылка</a:t>
            </a:r>
            <a:r>
              <a:rPr lang="ru-RU" sz="1600" dirty="0" smtClean="0"/>
              <a:t> (</a:t>
            </a:r>
            <a:r>
              <a:rPr lang="ru-RU" sz="1600" dirty="0" smtClean="0">
                <a:hlinkClick r:id="rId2" tooltip="Английский язык"/>
              </a:rPr>
              <a:t>англ.</a:t>
            </a:r>
            <a:r>
              <a:rPr lang="ru-RU" sz="1600" dirty="0" smtClean="0"/>
              <a:t> </a:t>
            </a:r>
            <a:r>
              <a:rPr lang="ru-RU" sz="1600" dirty="0" err="1" smtClean="0"/>
              <a:t>hyperlink</a:t>
            </a:r>
            <a:r>
              <a:rPr lang="ru-RU" sz="1600" dirty="0" smtClean="0"/>
              <a:t>) в компьютерной терминологии — часть </a:t>
            </a:r>
            <a:r>
              <a:rPr lang="ru-RU" sz="1600" dirty="0" smtClean="0">
                <a:hlinkClick r:id="rId3" tooltip="Гипертекст"/>
              </a:rPr>
              <a:t>гипертекстового</a:t>
            </a:r>
            <a:r>
              <a:rPr lang="ru-RU" sz="1600" dirty="0" smtClean="0"/>
              <a:t> документа, ссылающаяся на другой элемент (команда, текст, заголовок, примечание, изображение) в самом документе, на другой объект (</a:t>
            </a:r>
            <a:r>
              <a:rPr lang="ru-RU" sz="1600" dirty="0" smtClean="0">
                <a:hlinkClick r:id="rId4" tooltip="Файл"/>
              </a:rPr>
              <a:t>файл</a:t>
            </a:r>
            <a:r>
              <a:rPr lang="ru-RU" sz="1600" dirty="0" smtClean="0"/>
              <a:t>, </a:t>
            </a:r>
            <a:r>
              <a:rPr lang="ru-RU" sz="1600" dirty="0" smtClean="0">
                <a:hlinkClick r:id="rId5" tooltip="Директория (файловая система)"/>
              </a:rPr>
              <a:t>директория</a:t>
            </a:r>
            <a:r>
              <a:rPr lang="ru-RU" sz="1600" dirty="0" smtClean="0"/>
              <a:t>, приложение), расположенный на локальном диске или в </a:t>
            </a:r>
            <a:r>
              <a:rPr lang="ru-RU" sz="1600" dirty="0" smtClean="0">
                <a:hlinkClick r:id="rId6" tooltip="Компьютерная сеть"/>
              </a:rPr>
              <a:t>компьютерной сети</a:t>
            </a:r>
            <a:r>
              <a:rPr lang="ru-RU" sz="1600" dirty="0" smtClean="0"/>
              <a:t>, либо на элементы этого объекта.</a:t>
            </a:r>
          </a:p>
          <a:p>
            <a:r>
              <a:rPr lang="ru-RU" sz="1600" b="1" dirty="0" smtClean="0"/>
              <a:t>Гиперссылка</a:t>
            </a:r>
            <a:r>
              <a:rPr lang="ru-RU" sz="1600" dirty="0" smtClean="0"/>
              <a:t> – это определенный текст или графический элемент, при нажатии на который, откроется или заданное место в этом же документе или другой документ, или сайт. Гиперссылка с текста выделена синим цветом и подчеркнута. При наведении на нее появляется всплывающая подсказка.</a:t>
            </a:r>
          </a:p>
          <a:p>
            <a:r>
              <a:rPr lang="ru-RU" sz="1600" dirty="0" smtClean="0"/>
              <a:t> </a:t>
            </a:r>
          </a:p>
          <a:p>
            <a:r>
              <a:rPr lang="ru-RU" sz="1600" dirty="0" smtClean="0"/>
              <a:t> </a:t>
            </a:r>
          </a:p>
          <a:p>
            <a:r>
              <a:rPr lang="ru-RU" sz="1600" dirty="0" smtClean="0"/>
              <a:t> </a:t>
            </a:r>
          </a:p>
          <a:p>
            <a:r>
              <a:rPr lang="ru-RU" sz="1600" dirty="0" smtClean="0"/>
              <a:t> </a:t>
            </a:r>
          </a:p>
          <a:p>
            <a:endParaRPr lang="ru-RU" sz="1600" dirty="0"/>
          </a:p>
        </p:txBody>
      </p:sp>
      <p:pic>
        <p:nvPicPr>
          <p:cNvPr id="41986" name="Picture 2"/>
          <p:cNvPicPr>
            <a:picLocks noChangeAspect="1" noChangeArrowheads="1"/>
          </p:cNvPicPr>
          <p:nvPr/>
        </p:nvPicPr>
        <p:blipFill>
          <a:blip r:embed="rId7"/>
          <a:srcRect l="30646" t="58147" r="58546" b="36967"/>
          <a:stretch>
            <a:fillRect/>
          </a:stretch>
        </p:blipFill>
        <p:spPr bwMode="auto">
          <a:xfrm>
            <a:off x="4286248" y="4143380"/>
            <a:ext cx="2286000" cy="588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26</a:t>
            </a:fld>
            <a:endParaRPr lang="ru-RU"/>
          </a:p>
        </p:txBody>
      </p:sp>
      <p:sp>
        <p:nvSpPr>
          <p:cNvPr id="4" name="TextBox 3"/>
          <p:cNvSpPr txBox="1"/>
          <p:nvPr/>
        </p:nvSpPr>
        <p:spPr>
          <a:xfrm>
            <a:off x="1428728" y="0"/>
            <a:ext cx="7429552" cy="523220"/>
          </a:xfrm>
          <a:prstGeom prst="rect">
            <a:avLst/>
          </a:prstGeom>
          <a:noFill/>
        </p:spPr>
        <p:txBody>
          <a:bodyPr wrap="square" rtlCol="0">
            <a:spAutoFit/>
          </a:bodyPr>
          <a:lstStyle/>
          <a:p>
            <a:r>
              <a:rPr lang="ru-RU" sz="2800" b="1" dirty="0" smtClean="0"/>
              <a:t>Создание гиперссылок в документе </a:t>
            </a:r>
            <a:r>
              <a:rPr lang="en-US" sz="2800" b="1" dirty="0" smtClean="0"/>
              <a:t>WORD</a:t>
            </a:r>
            <a:endParaRPr lang="ru-RU" sz="2800" dirty="0"/>
          </a:p>
        </p:txBody>
      </p:sp>
      <p:sp>
        <p:nvSpPr>
          <p:cNvPr id="8" name="TextBox 7"/>
          <p:cNvSpPr txBox="1"/>
          <p:nvPr/>
        </p:nvSpPr>
        <p:spPr>
          <a:xfrm>
            <a:off x="928662" y="1643050"/>
            <a:ext cx="8215338" cy="4801314"/>
          </a:xfrm>
          <a:prstGeom prst="rect">
            <a:avLst/>
          </a:prstGeom>
          <a:noFill/>
        </p:spPr>
        <p:txBody>
          <a:bodyPr wrap="square" rtlCol="0">
            <a:spAutoFit/>
          </a:bodyPr>
          <a:lstStyle/>
          <a:p>
            <a:endParaRPr lang="ru-RU" b="1" dirty="0" smtClean="0"/>
          </a:p>
          <a:p>
            <a:r>
              <a:rPr lang="ru-RU" b="1" dirty="0" smtClean="0"/>
              <a:t>Указание местоположения гиперссылки</a:t>
            </a:r>
            <a:endParaRPr lang="ru-RU" dirty="0" smtClean="0"/>
          </a:p>
          <a:p>
            <a:r>
              <a:rPr lang="ru-RU" dirty="0" smtClean="0"/>
              <a:t>Отметить местоположение гиперссылки можно с помощью закладки (Закладка. Отметка или место в тексте, которому присвоено определенное имя, что позволяет быстро переходить к нему в дальнейшем.). </a:t>
            </a:r>
          </a:p>
          <a:p>
            <a:r>
              <a:rPr lang="ru-RU" b="1" dirty="0" smtClean="0"/>
              <a:t>Вставка закладки</a:t>
            </a:r>
            <a:endParaRPr lang="ru-RU" dirty="0" smtClean="0"/>
          </a:p>
          <a:p>
            <a:r>
              <a:rPr lang="ru-RU" dirty="0" smtClean="0"/>
              <a:t>В текущем документе выполните следующие действия:</a:t>
            </a:r>
          </a:p>
          <a:p>
            <a:pPr lvl="0"/>
            <a:r>
              <a:rPr lang="ru-RU" dirty="0" smtClean="0"/>
              <a:t>Щелкните в документе место, где требуется вставить закладку.</a:t>
            </a:r>
          </a:p>
          <a:p>
            <a:pPr lvl="0"/>
            <a:r>
              <a:rPr lang="ru-RU" dirty="0" smtClean="0"/>
              <a:t>На вкладке </a:t>
            </a:r>
            <a:r>
              <a:rPr lang="ru-RU" b="1" dirty="0" smtClean="0"/>
              <a:t>Вставка</a:t>
            </a:r>
            <a:r>
              <a:rPr lang="ru-RU" dirty="0" smtClean="0"/>
              <a:t> в группе </a:t>
            </a:r>
            <a:r>
              <a:rPr lang="ru-RU" b="1" dirty="0" smtClean="0"/>
              <a:t>Ссылки</a:t>
            </a:r>
            <a:r>
              <a:rPr lang="ru-RU" dirty="0" smtClean="0"/>
              <a:t> выберите команду </a:t>
            </a:r>
            <a:r>
              <a:rPr lang="ru-RU" b="1" dirty="0" smtClean="0"/>
              <a:t>Закладка</a:t>
            </a:r>
            <a:r>
              <a:rPr lang="ru-RU" dirty="0" smtClean="0"/>
              <a:t>.</a:t>
            </a:r>
          </a:p>
          <a:p>
            <a:pPr lvl="0"/>
            <a:r>
              <a:rPr lang="ru-RU" dirty="0" smtClean="0"/>
              <a:t>Введите имя в поле </a:t>
            </a:r>
            <a:r>
              <a:rPr lang="ru-RU" b="1" dirty="0" smtClean="0"/>
              <a:t>Имя закладки</a:t>
            </a:r>
            <a:r>
              <a:rPr lang="ru-RU" dirty="0" smtClean="0"/>
              <a:t>. </a:t>
            </a:r>
          </a:p>
          <a:p>
            <a:pPr lvl="0"/>
            <a:r>
              <a:rPr lang="ru-RU" dirty="0" smtClean="0"/>
              <a:t>Нажмите кнопку </a:t>
            </a:r>
            <a:r>
              <a:rPr lang="ru-RU" b="1" dirty="0" smtClean="0"/>
              <a:t>Добавить</a:t>
            </a:r>
            <a:r>
              <a:rPr lang="ru-RU" dirty="0" smtClean="0"/>
              <a:t>.</a:t>
            </a:r>
          </a:p>
          <a:p>
            <a:r>
              <a:rPr lang="ru-RU" i="1" dirty="0" smtClean="0"/>
              <a:t>Имя закладки должно начинаться с буквы. В нем могут использоваться цифры. В имя закладки нельзя включать пробелы. Если требуется разделить слова в имени закладки, воспользуйтесь знаком подчеркивания. </a:t>
            </a:r>
          </a:p>
          <a:p>
            <a:r>
              <a:rPr lang="ru-RU" i="1" dirty="0" smtClean="0"/>
              <a:t>Например: </a:t>
            </a:r>
            <a:r>
              <a:rPr lang="ru-RU" b="1" i="1" dirty="0" err="1" smtClean="0"/>
              <a:t>Первый_заголовок</a:t>
            </a:r>
            <a:r>
              <a:rPr lang="ru-RU" i="1" dirty="0" smtClean="0"/>
              <a:t>.</a:t>
            </a:r>
            <a:endParaRPr lang="ru-RU" dirty="0" smtClean="0"/>
          </a:p>
          <a:p>
            <a:r>
              <a:rPr lang="ru-RU" dirty="0" smtClean="0"/>
              <a:t> </a:t>
            </a:r>
          </a:p>
          <a:p>
            <a:endParaRPr lang="ru-RU" dirty="0"/>
          </a:p>
        </p:txBody>
      </p:sp>
      <p:sp>
        <p:nvSpPr>
          <p:cNvPr id="10" name="TextBox 9"/>
          <p:cNvSpPr txBox="1"/>
          <p:nvPr/>
        </p:nvSpPr>
        <p:spPr>
          <a:xfrm>
            <a:off x="285720" y="785794"/>
            <a:ext cx="85011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solidFill>
                  <a:schemeClr val="tx1"/>
                </a:solidFill>
                <a:latin typeface="Times New Roman" charset="0"/>
              </a:rPr>
              <a:t>Чтобы создать гиперссылку на  место в  текущем документе, необходимо отметить местоположение или адресуемый объект гиперссылки и затем добавить к нему связь.</a:t>
            </a:r>
            <a:endParaRPr lang="ru-RU" dirty="0"/>
          </a:p>
        </p:txBody>
      </p:sp>
      <p:pic>
        <p:nvPicPr>
          <p:cNvPr id="43010" name="Picture 2" descr="http://s020.radikal.ru/i702/1504/64/53b70ae015c6.jpg"/>
          <p:cNvPicPr>
            <a:picLocks noChangeAspect="1" noChangeArrowheads="1"/>
          </p:cNvPicPr>
          <p:nvPr/>
        </p:nvPicPr>
        <p:blipFill>
          <a:blip r:embed="rId2" r:link="rId3"/>
          <a:srcRect l="26447" r="51132"/>
          <a:stretch>
            <a:fillRect/>
          </a:stretch>
        </p:blipFill>
        <p:spPr bwMode="auto">
          <a:xfrm>
            <a:off x="357158" y="1928802"/>
            <a:ext cx="519113" cy="266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73C86C3-6D4C-4206-B0EB-7DF1C9A4FEE1}" type="slidenum">
              <a:rPr lang="ru-RU" smtClean="0"/>
              <a:pPr/>
              <a:t>27</a:t>
            </a:fld>
            <a:endParaRPr lang="ru-RU"/>
          </a:p>
        </p:txBody>
      </p:sp>
      <p:sp>
        <p:nvSpPr>
          <p:cNvPr id="4" name="TextBox 3"/>
          <p:cNvSpPr txBox="1"/>
          <p:nvPr/>
        </p:nvSpPr>
        <p:spPr>
          <a:xfrm>
            <a:off x="428596" y="0"/>
            <a:ext cx="8715404" cy="523220"/>
          </a:xfrm>
          <a:prstGeom prst="rect">
            <a:avLst/>
          </a:prstGeom>
          <a:noFill/>
        </p:spPr>
        <p:txBody>
          <a:bodyPr wrap="square" rtlCol="0">
            <a:spAutoFit/>
          </a:bodyPr>
          <a:lstStyle/>
          <a:p>
            <a:r>
              <a:rPr lang="ru-RU" sz="2800" b="1" dirty="0" smtClean="0"/>
              <a:t>Создание списка иллюстраций с помощью названий</a:t>
            </a:r>
            <a:endParaRPr lang="ru-RU" sz="2800" dirty="0"/>
          </a:p>
        </p:txBody>
      </p:sp>
      <p:sp>
        <p:nvSpPr>
          <p:cNvPr id="9" name="TextBox 8"/>
          <p:cNvSpPr txBox="1"/>
          <p:nvPr/>
        </p:nvSpPr>
        <p:spPr>
          <a:xfrm>
            <a:off x="500034" y="928670"/>
            <a:ext cx="6572296" cy="6740307"/>
          </a:xfrm>
          <a:prstGeom prst="rect">
            <a:avLst/>
          </a:prstGeom>
          <a:noFill/>
        </p:spPr>
        <p:txBody>
          <a:bodyPr wrap="square" rtlCol="0">
            <a:spAutoFit/>
          </a:bodyPr>
          <a:lstStyle/>
          <a:p>
            <a:pPr lvl="0"/>
            <a:r>
              <a:rPr lang="ru-RU" dirty="0" smtClean="0"/>
              <a:t>Дайте название рисункам. Щелкните место, куда нужно выставить название рисунка. Подпись к рисункам обычно ставят под рисунком.</a:t>
            </a:r>
          </a:p>
          <a:p>
            <a:pPr lvl="0"/>
            <a:r>
              <a:rPr lang="ru-RU" dirty="0" smtClean="0"/>
              <a:t/>
            </a:r>
            <a:br>
              <a:rPr lang="ru-RU" dirty="0" smtClean="0"/>
            </a:br>
            <a:r>
              <a:rPr lang="ru-RU" dirty="0" smtClean="0"/>
              <a:t>На вкладке </a:t>
            </a:r>
            <a:r>
              <a:rPr lang="ru-RU" b="1" dirty="0" smtClean="0"/>
              <a:t>Ссылки</a:t>
            </a:r>
            <a:r>
              <a:rPr lang="ru-RU" dirty="0" smtClean="0"/>
              <a:t> в группе </a:t>
            </a:r>
            <a:r>
              <a:rPr lang="ru-RU" b="1" dirty="0" smtClean="0"/>
              <a:t>Названия</a:t>
            </a:r>
            <a:r>
              <a:rPr lang="ru-RU" dirty="0" smtClean="0"/>
              <a:t> нажмите кнопку.  </a:t>
            </a:r>
            <a:r>
              <a:rPr lang="ru-RU" b="1" dirty="0" smtClean="0"/>
              <a:t>Вставить название.</a:t>
            </a:r>
            <a:endParaRPr lang="ru-RU" dirty="0" smtClean="0"/>
          </a:p>
          <a:p>
            <a:pPr lvl="0"/>
            <a:r>
              <a:rPr lang="ru-RU" dirty="0" smtClean="0"/>
              <a:t>В списке </a:t>
            </a:r>
            <a:r>
              <a:rPr lang="ru-RU" b="1" dirty="0" smtClean="0"/>
              <a:t>Название</a:t>
            </a:r>
            <a:r>
              <a:rPr lang="ru-RU" dirty="0" smtClean="0"/>
              <a:t> выберите  подпись  </a:t>
            </a:r>
            <a:r>
              <a:rPr lang="ru-RU" b="1" dirty="0" smtClean="0"/>
              <a:t>Рисунок</a:t>
            </a:r>
            <a:r>
              <a:rPr lang="ru-RU" dirty="0" smtClean="0"/>
              <a:t>.</a:t>
            </a:r>
          </a:p>
          <a:p>
            <a:pPr lvl="0"/>
            <a:r>
              <a:rPr lang="ru-RU" dirty="0" smtClean="0"/>
              <a:t>Дайте название рисунку (например, Рисунок 1 Суздаль) и нажмите кнопку </a:t>
            </a:r>
            <a:r>
              <a:rPr lang="ru-RU" b="1" dirty="0" smtClean="0"/>
              <a:t>ОК</a:t>
            </a:r>
            <a:r>
              <a:rPr lang="ru-RU" dirty="0" smtClean="0"/>
              <a:t>.</a:t>
            </a:r>
          </a:p>
          <a:p>
            <a:pPr lvl="0"/>
            <a:r>
              <a:rPr lang="ru-RU" dirty="0" smtClean="0"/>
              <a:t>Щелкните место, куда нужно выставить список иллюстраций.</a:t>
            </a:r>
          </a:p>
          <a:p>
            <a:pPr lvl="0"/>
            <a:r>
              <a:rPr lang="ru-RU" dirty="0" smtClean="0"/>
              <a:t>На вкладке </a:t>
            </a:r>
            <a:r>
              <a:rPr lang="ru-RU" b="1" dirty="0" smtClean="0"/>
              <a:t>Ссылки</a:t>
            </a:r>
            <a:r>
              <a:rPr lang="ru-RU" dirty="0" smtClean="0"/>
              <a:t> в группе </a:t>
            </a:r>
            <a:r>
              <a:rPr lang="ru-RU" b="1" dirty="0" smtClean="0"/>
              <a:t>Названия</a:t>
            </a:r>
            <a:r>
              <a:rPr lang="ru-RU" dirty="0" smtClean="0"/>
              <a:t> нажмите кнопку </a:t>
            </a:r>
            <a:r>
              <a:rPr lang="ru-RU" b="1" dirty="0" smtClean="0"/>
              <a:t>Список иллюстраций</a:t>
            </a:r>
            <a:r>
              <a:rPr lang="ru-RU" dirty="0" smtClean="0"/>
              <a:t>. </a:t>
            </a:r>
          </a:p>
          <a:p>
            <a:pPr lvl="0"/>
            <a:r>
              <a:rPr lang="ru-RU" dirty="0" smtClean="0"/>
              <a:t>В  диалоговом окне </a:t>
            </a:r>
            <a:r>
              <a:rPr lang="ru-RU" b="1" dirty="0" smtClean="0"/>
              <a:t>Список</a:t>
            </a:r>
            <a:r>
              <a:rPr lang="ru-RU" dirty="0" smtClean="0"/>
              <a:t> </a:t>
            </a:r>
            <a:r>
              <a:rPr lang="ru-RU" b="1" dirty="0" smtClean="0"/>
              <a:t>иллюстраций  </a:t>
            </a:r>
            <a:r>
              <a:rPr lang="ru-RU" dirty="0" smtClean="0"/>
              <a:t>установите необходимые параметры</a:t>
            </a:r>
            <a:r>
              <a:rPr lang="ru-RU" b="1" dirty="0" smtClean="0"/>
              <a:t>  </a:t>
            </a:r>
            <a:r>
              <a:rPr lang="ru-RU" dirty="0" smtClean="0"/>
              <a:t>и нажмите кнопку </a:t>
            </a:r>
            <a:r>
              <a:rPr lang="ru-RU" b="1" dirty="0" smtClean="0"/>
              <a:t>ОК</a:t>
            </a:r>
            <a:r>
              <a:rPr lang="ru-RU" dirty="0" smtClean="0"/>
              <a:t>.</a:t>
            </a:r>
          </a:p>
          <a:p>
            <a:r>
              <a:rPr lang="ru-RU" cap="all" dirty="0" smtClean="0"/>
              <a:t> </a:t>
            </a:r>
            <a:endParaRPr lang="ru-RU" dirty="0" smtClean="0"/>
          </a:p>
          <a:p>
            <a:r>
              <a:rPr lang="ru-RU" u="sng" cap="all" dirty="0" smtClean="0"/>
              <a:t>Примечание.</a:t>
            </a:r>
            <a:r>
              <a:rPr lang="ru-RU" cap="all" dirty="0" smtClean="0"/>
              <a:t> </a:t>
            </a:r>
            <a:endParaRPr lang="ru-RU" dirty="0" smtClean="0"/>
          </a:p>
          <a:p>
            <a:r>
              <a:rPr lang="ru-RU" dirty="0" smtClean="0"/>
              <a:t>При изменении, перемещении или удалении названий обновите список иллюстраций. Для этого щелкните его  правой кнопкой мыши и  выберите команду </a:t>
            </a:r>
            <a:r>
              <a:rPr lang="ru-RU" b="1" dirty="0" smtClean="0"/>
              <a:t>обновить целиком</a:t>
            </a:r>
            <a:r>
              <a:rPr lang="ru-RU" dirty="0" smtClean="0"/>
              <a:t> или </a:t>
            </a:r>
            <a:r>
              <a:rPr lang="ru-RU" b="1" dirty="0" smtClean="0"/>
              <a:t>обновить только номера страниц</a:t>
            </a:r>
            <a:r>
              <a:rPr lang="ru-RU" dirty="0" smtClean="0"/>
              <a:t> и нажмите кнопку </a:t>
            </a:r>
            <a:r>
              <a:rPr lang="ru-RU" b="1" dirty="0" smtClean="0"/>
              <a:t>ОК</a:t>
            </a:r>
            <a:r>
              <a:rPr lang="ru-RU" dirty="0" smtClean="0"/>
              <a:t>.</a:t>
            </a:r>
          </a:p>
          <a:p>
            <a:r>
              <a:rPr lang="ru-RU" dirty="0" smtClean="0"/>
              <a:t> </a:t>
            </a:r>
          </a:p>
          <a:p>
            <a:r>
              <a:rPr lang="ru-RU" dirty="0" smtClean="0"/>
              <a:t> </a:t>
            </a:r>
          </a:p>
          <a:p>
            <a:r>
              <a:rPr lang="ru-RU" dirty="0" smtClean="0"/>
              <a:t> </a:t>
            </a:r>
          </a:p>
          <a:p>
            <a:endParaRPr lang="ru-RU" dirty="0"/>
          </a:p>
        </p:txBody>
      </p:sp>
      <p:pic>
        <p:nvPicPr>
          <p:cNvPr id="44034" name="Рисунок 3"/>
          <p:cNvPicPr>
            <a:picLocks noChangeAspect="1" noChangeArrowheads="1"/>
          </p:cNvPicPr>
          <p:nvPr/>
        </p:nvPicPr>
        <p:blipFill>
          <a:blip r:embed="rId2"/>
          <a:srcRect l="57372" t="40814" r="13942" b="27769"/>
          <a:stretch>
            <a:fillRect/>
          </a:stretch>
        </p:blipFill>
        <p:spPr bwMode="auto">
          <a:xfrm>
            <a:off x="7072330" y="2500306"/>
            <a:ext cx="1826772" cy="15001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57224" y="-214338"/>
            <a:ext cx="7772400" cy="1071570"/>
          </a:xfrm>
        </p:spPr>
        <p:txBody>
          <a:bodyPr>
            <a:normAutofit fontScale="90000"/>
          </a:bodyPr>
          <a:lstStyle/>
          <a:p>
            <a:r>
              <a:rPr lang="ru-RU" dirty="0" smtClean="0"/>
              <a:t>Возможности процессора </a:t>
            </a:r>
            <a:r>
              <a:rPr lang="en-US" dirty="0"/>
              <a:t>WORD</a:t>
            </a:r>
            <a:endParaRPr lang="ru-RU" dirty="0"/>
          </a:p>
        </p:txBody>
      </p:sp>
      <p:sp>
        <p:nvSpPr>
          <p:cNvPr id="6147" name="Rectangle 3"/>
          <p:cNvSpPr>
            <a:spLocks noGrp="1" noChangeArrowheads="1"/>
          </p:cNvSpPr>
          <p:nvPr>
            <p:ph idx="1"/>
          </p:nvPr>
        </p:nvSpPr>
        <p:spPr>
          <a:xfrm>
            <a:off x="285720" y="571480"/>
            <a:ext cx="8715436" cy="4114800"/>
          </a:xfrm>
        </p:spPr>
        <p:txBody>
          <a:bodyPr>
            <a:noAutofit/>
          </a:bodyPr>
          <a:lstStyle/>
          <a:p>
            <a:r>
              <a:rPr lang="ru-RU" sz="2000" dirty="0" smtClean="0"/>
              <a:t>Во-первых</a:t>
            </a:r>
            <a:r>
              <a:rPr lang="ru-RU" sz="2000" dirty="0"/>
              <a:t>, </a:t>
            </a:r>
            <a:r>
              <a:rPr lang="en-US" sz="2000" dirty="0"/>
              <a:t>WORD </a:t>
            </a:r>
            <a:r>
              <a:rPr lang="en-US" sz="2000" dirty="0" err="1"/>
              <a:t>дает</a:t>
            </a:r>
            <a:r>
              <a:rPr lang="en-US" sz="2000" dirty="0"/>
              <a:t> </a:t>
            </a:r>
            <a:r>
              <a:rPr lang="en-US" sz="2000" dirty="0" err="1"/>
              <a:t>возможность</a:t>
            </a:r>
            <a:r>
              <a:rPr lang="en-US" sz="2000" dirty="0"/>
              <a:t> </a:t>
            </a:r>
            <a:r>
              <a:rPr lang="en-US" sz="2000" dirty="0" err="1"/>
              <a:t>выполнять</a:t>
            </a:r>
            <a:r>
              <a:rPr lang="en-US" sz="2000" dirty="0"/>
              <a:t> </a:t>
            </a:r>
            <a:r>
              <a:rPr lang="en-US" sz="2000" dirty="0" err="1"/>
              <a:t>все</a:t>
            </a:r>
            <a:r>
              <a:rPr lang="en-US" sz="2000" dirty="0"/>
              <a:t> </a:t>
            </a:r>
            <a:r>
              <a:rPr lang="en-US" sz="2000" dirty="0" err="1"/>
              <a:t>без</a:t>
            </a:r>
            <a:r>
              <a:rPr lang="en-US" sz="2000" dirty="0"/>
              <a:t> </a:t>
            </a:r>
            <a:r>
              <a:rPr lang="en-US" sz="2000" dirty="0" err="1"/>
              <a:t>исключения</a:t>
            </a:r>
            <a:r>
              <a:rPr lang="en-US" sz="2000" dirty="0"/>
              <a:t> </a:t>
            </a:r>
            <a:r>
              <a:rPr lang="en-US" sz="2000" dirty="0" err="1"/>
              <a:t>традиционные</a:t>
            </a:r>
            <a:r>
              <a:rPr lang="en-US" sz="2000" dirty="0"/>
              <a:t> </a:t>
            </a:r>
            <a:r>
              <a:rPr lang="en-US" sz="2000" dirty="0" err="1"/>
              <a:t>операции</a:t>
            </a:r>
            <a:r>
              <a:rPr lang="en-US" sz="2000" dirty="0"/>
              <a:t> </a:t>
            </a:r>
            <a:r>
              <a:rPr lang="en-US" sz="2000" dirty="0" err="1"/>
              <a:t>над</a:t>
            </a:r>
            <a:r>
              <a:rPr lang="en-US" sz="2000" dirty="0"/>
              <a:t> </a:t>
            </a:r>
            <a:r>
              <a:rPr lang="en-US" sz="2000" dirty="0" err="1" smtClean="0"/>
              <a:t>текстом</a:t>
            </a:r>
            <a:endParaRPr lang="ru-RU" sz="2000" dirty="0" smtClean="0"/>
          </a:p>
          <a:p>
            <a:pPr>
              <a:buNone/>
            </a:pPr>
            <a:r>
              <a:rPr lang="ru-RU" sz="2000" b="1" dirty="0" smtClean="0"/>
              <a:t>Операции редактирования:</a:t>
            </a:r>
            <a:endParaRPr lang="en-US" sz="2000" b="1" dirty="0" smtClean="0"/>
          </a:p>
          <a:p>
            <a:pPr lvl="1"/>
            <a:r>
              <a:rPr lang="ru-RU" sz="2000" u="sng" dirty="0" smtClean="0"/>
              <a:t>Набор </a:t>
            </a:r>
            <a:r>
              <a:rPr lang="ru-RU" sz="2000" dirty="0" smtClean="0"/>
              <a:t>алфавитно-цифровой информации;</a:t>
            </a:r>
          </a:p>
          <a:p>
            <a:pPr lvl="1"/>
            <a:r>
              <a:rPr lang="ru-RU" sz="2000" u="sng" dirty="0" smtClean="0"/>
              <a:t>проверка правописания</a:t>
            </a:r>
            <a:r>
              <a:rPr lang="ru-RU" sz="2000" dirty="0" smtClean="0"/>
              <a:t>, подбор синонимов и автоматический перенос слов; </a:t>
            </a:r>
            <a:r>
              <a:rPr lang="ru-RU" sz="2000" dirty="0" err="1" smtClean="0"/>
              <a:t>автозамена</a:t>
            </a:r>
            <a:endParaRPr lang="ru-RU" sz="2000" dirty="0" smtClean="0"/>
          </a:p>
          <a:p>
            <a:pPr lvl="1"/>
            <a:r>
              <a:rPr lang="ru-RU" sz="2000" u="sng" dirty="0"/>
              <a:t>п</a:t>
            </a:r>
            <a:r>
              <a:rPr lang="ru-RU" sz="2000" u="sng" dirty="0" smtClean="0"/>
              <a:t>ерестановка фрагментов </a:t>
            </a:r>
            <a:r>
              <a:rPr lang="ru-RU" sz="2000" dirty="0" smtClean="0"/>
              <a:t>текста (Вырезать-Вставить, </a:t>
            </a:r>
            <a:r>
              <a:rPr lang="en-US" sz="2000" dirty="0" err="1" smtClean="0"/>
              <a:t>Ctrl+X</a:t>
            </a:r>
            <a:r>
              <a:rPr lang="en-US" sz="2000" dirty="0"/>
              <a:t> </a:t>
            </a:r>
            <a:r>
              <a:rPr lang="en-US" sz="2000" dirty="0" smtClean="0"/>
              <a:t>-</a:t>
            </a:r>
            <a:r>
              <a:rPr lang="en-US" sz="2000" dirty="0" err="1" smtClean="0"/>
              <a:t>Ctrl+V</a:t>
            </a:r>
            <a:r>
              <a:rPr lang="en-US" sz="2000" dirty="0"/>
              <a:t>)</a:t>
            </a:r>
            <a:r>
              <a:rPr lang="en-US" sz="2000" dirty="0" smtClean="0"/>
              <a:t> </a:t>
            </a:r>
            <a:endParaRPr lang="ru-RU" sz="2000" dirty="0" smtClean="0"/>
          </a:p>
          <a:p>
            <a:pPr lvl="1"/>
            <a:r>
              <a:rPr lang="ru-RU" sz="2000" u="sng" dirty="0" smtClean="0"/>
              <a:t>копирование</a:t>
            </a:r>
            <a:r>
              <a:rPr lang="ru-RU" sz="2000" dirty="0" smtClean="0"/>
              <a:t> </a:t>
            </a:r>
            <a:r>
              <a:rPr lang="en-US" sz="2000" dirty="0" smtClean="0"/>
              <a:t> </a:t>
            </a:r>
            <a:r>
              <a:rPr lang="ru-RU" sz="2000" dirty="0" smtClean="0"/>
              <a:t>в текущем документе, из других источников (</a:t>
            </a:r>
            <a:r>
              <a:rPr lang="ru-RU" sz="2000" dirty="0" err="1" smtClean="0"/>
              <a:t>Копировать-Вставить</a:t>
            </a:r>
            <a:r>
              <a:rPr lang="ru-RU" sz="2000" dirty="0" smtClean="0"/>
              <a:t>, </a:t>
            </a:r>
            <a:r>
              <a:rPr lang="en-US" sz="2000" dirty="0" smtClean="0"/>
              <a:t>Ctrl+</a:t>
            </a:r>
            <a:r>
              <a:rPr lang="ru-RU" sz="2000" dirty="0" smtClean="0"/>
              <a:t>С</a:t>
            </a:r>
            <a:r>
              <a:rPr lang="en-US" sz="2000" dirty="0" smtClean="0"/>
              <a:t> -</a:t>
            </a:r>
            <a:r>
              <a:rPr lang="en-US" sz="2000" dirty="0" err="1" smtClean="0"/>
              <a:t>Ctrl+V</a:t>
            </a:r>
            <a:r>
              <a:rPr lang="en-US" sz="2000" dirty="0" smtClean="0"/>
              <a:t>) </a:t>
            </a:r>
            <a:endParaRPr lang="ru-RU" sz="2000" dirty="0" smtClean="0"/>
          </a:p>
          <a:p>
            <a:pPr lvl="1" indent="-742950">
              <a:buNone/>
            </a:pPr>
            <a:r>
              <a:rPr lang="ru-RU" sz="2000" b="1" dirty="0" smtClean="0"/>
              <a:t>Операции форматирования:</a:t>
            </a:r>
            <a:endParaRPr lang="en-US" sz="2000" b="1" dirty="0" smtClean="0"/>
          </a:p>
          <a:p>
            <a:pPr lvl="1"/>
            <a:r>
              <a:rPr lang="ru-RU" sz="2000" u="sng" dirty="0" smtClean="0"/>
              <a:t>форматирование символов </a:t>
            </a:r>
            <a:r>
              <a:rPr lang="ru-RU" sz="2000" dirty="0" smtClean="0"/>
              <a:t>с применением множества шрифтов разнообразных стилей и размеров;</a:t>
            </a:r>
          </a:p>
          <a:p>
            <a:pPr lvl="1"/>
            <a:r>
              <a:rPr lang="ru-RU" sz="2000" u="sng" dirty="0" smtClean="0"/>
              <a:t>форматирование абзацев </a:t>
            </a:r>
            <a:r>
              <a:rPr lang="ru-RU" sz="2000" dirty="0" smtClean="0"/>
              <a:t>с применением различных параметров выравнивания и отступов;</a:t>
            </a:r>
          </a:p>
          <a:p>
            <a:pPr lvl="1"/>
            <a:r>
              <a:rPr lang="ru-RU" sz="2000" dirty="0" smtClean="0"/>
              <a:t> </a:t>
            </a:r>
            <a:r>
              <a:rPr lang="ru-RU" sz="2000" u="sng" dirty="0" smtClean="0"/>
              <a:t>форматирование страниц </a:t>
            </a:r>
            <a:r>
              <a:rPr lang="ru-RU" sz="2000" dirty="0" smtClean="0"/>
              <a:t>(размер бумаги, ориентация, поля, включая нумерацию, колонтитулы и сноски);</a:t>
            </a:r>
          </a:p>
          <a:p>
            <a:pPr lvl="1"/>
            <a:r>
              <a:rPr lang="ru-RU" sz="2000" u="sng" dirty="0" smtClean="0"/>
              <a:t>форматирование документа в целом </a:t>
            </a:r>
            <a:r>
              <a:rPr lang="ru-RU" sz="2000" dirty="0" smtClean="0"/>
              <a:t>(автоматическое составление оглавления и разнообразных указателей)</a:t>
            </a:r>
          </a:p>
          <a:p>
            <a:endParaRPr lang="en-US" sz="2000" dirty="0"/>
          </a:p>
          <a:p>
            <a:endParaRPr lang="ru-RU" sz="2000" dirty="0"/>
          </a:p>
          <a:p>
            <a:endParaRPr lang="ru-RU" sz="2000" dirty="0"/>
          </a:p>
        </p:txBody>
      </p:sp>
      <p:sp>
        <p:nvSpPr>
          <p:cNvPr id="8" name="Номер слайда 5"/>
          <p:cNvSpPr>
            <a:spLocks noGrp="1"/>
          </p:cNvSpPr>
          <p:nvPr>
            <p:ph type="sldNum" sz="quarter" idx="12"/>
          </p:nvPr>
        </p:nvSpPr>
        <p:spPr/>
        <p:txBody>
          <a:bodyPr/>
          <a:lstStyle/>
          <a:p>
            <a:fld id="{57A60375-AE28-4434-A441-6C2A79250FDC}" type="slidenum">
              <a:rPr lang="ru-RU"/>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857224" y="-214338"/>
            <a:ext cx="7772400" cy="1143000"/>
          </a:xfrm>
        </p:spPr>
        <p:txBody>
          <a:bodyPr>
            <a:normAutofit fontScale="90000"/>
          </a:bodyPr>
          <a:lstStyle/>
          <a:p>
            <a:r>
              <a:rPr lang="ru-RU" dirty="0" smtClean="0"/>
              <a:t>Возможности процессора </a:t>
            </a:r>
            <a:r>
              <a:rPr lang="en-US" dirty="0" smtClean="0"/>
              <a:t>WORD</a:t>
            </a:r>
            <a:endParaRPr lang="ru-RU" dirty="0"/>
          </a:p>
        </p:txBody>
      </p:sp>
      <p:sp>
        <p:nvSpPr>
          <p:cNvPr id="7171" name="Rectangle 3"/>
          <p:cNvSpPr>
            <a:spLocks noGrp="1" noChangeArrowheads="1"/>
          </p:cNvSpPr>
          <p:nvPr>
            <p:ph idx="1"/>
          </p:nvPr>
        </p:nvSpPr>
        <p:spPr>
          <a:xfrm>
            <a:off x="642910" y="1000108"/>
            <a:ext cx="8215370" cy="5486400"/>
          </a:xfrm>
        </p:spPr>
        <p:txBody>
          <a:bodyPr>
            <a:normAutofit/>
          </a:bodyPr>
          <a:lstStyle/>
          <a:p>
            <a:r>
              <a:rPr lang="ru-RU" sz="2000" dirty="0" smtClean="0"/>
              <a:t>Во-вторых</a:t>
            </a:r>
            <a:r>
              <a:rPr lang="ru-RU" sz="2000" dirty="0"/>
              <a:t>, в процессоре </a:t>
            </a:r>
            <a:r>
              <a:rPr lang="en-US" sz="2000" dirty="0"/>
              <a:t>WORD </a:t>
            </a:r>
            <a:r>
              <a:rPr lang="ru-RU" sz="2000" dirty="0"/>
              <a:t>реализованы возможности новейшей технологии </a:t>
            </a:r>
            <a:r>
              <a:rPr lang="ru-RU" sz="2000" b="1" dirty="0"/>
              <a:t>связывания</a:t>
            </a:r>
            <a:r>
              <a:rPr lang="ru-RU" sz="2000" dirty="0"/>
              <a:t> и </a:t>
            </a:r>
            <a:r>
              <a:rPr lang="ru-RU" sz="2000" b="1" dirty="0"/>
              <a:t>встраивания</a:t>
            </a:r>
            <a:r>
              <a:rPr lang="ru-RU" sz="2000" dirty="0"/>
              <a:t> объектов, которая позволяет включать в документ текстовые фрагменты, таблицы, иллюстрации, подготовленные в других </a:t>
            </a:r>
            <a:r>
              <a:rPr lang="ru-RU" sz="2000" dirty="0" smtClean="0"/>
              <a:t>приложениях. </a:t>
            </a:r>
          </a:p>
          <a:p>
            <a:pPr>
              <a:buNone/>
            </a:pPr>
            <a:r>
              <a:rPr lang="ru-RU" sz="2000" b="1" dirty="0" smtClean="0"/>
              <a:t>Встроенные</a:t>
            </a:r>
            <a:r>
              <a:rPr lang="ru-RU" sz="2000" dirty="0" smtClean="0"/>
              <a:t> </a:t>
            </a:r>
            <a:r>
              <a:rPr lang="ru-RU" sz="2000" dirty="0"/>
              <a:t>объекты </a:t>
            </a:r>
            <a:r>
              <a:rPr lang="ru-RU" sz="2000" b="1" dirty="0"/>
              <a:t>можно</a:t>
            </a:r>
            <a:r>
              <a:rPr lang="ru-RU" sz="2000" dirty="0"/>
              <a:t> </a:t>
            </a:r>
            <a:r>
              <a:rPr lang="ru-RU" sz="2000" b="1" dirty="0"/>
              <a:t>редактировать</a:t>
            </a:r>
            <a:r>
              <a:rPr lang="ru-RU" sz="2000" dirty="0"/>
              <a:t> средствами этих приложений. </a:t>
            </a:r>
            <a:endParaRPr lang="ru-RU" sz="2000" dirty="0" smtClean="0"/>
          </a:p>
          <a:p>
            <a:r>
              <a:rPr lang="ru-RU" sz="2000" dirty="0" smtClean="0"/>
              <a:t>В-третьих</a:t>
            </a:r>
            <a:r>
              <a:rPr lang="ru-RU" sz="2000" dirty="0"/>
              <a:t>, </a:t>
            </a:r>
            <a:r>
              <a:rPr lang="en-US" sz="2000" dirty="0"/>
              <a:t>WORD - </a:t>
            </a:r>
            <a:r>
              <a:rPr lang="en-US" sz="2000" dirty="0" err="1"/>
              <a:t>одна</a:t>
            </a:r>
            <a:r>
              <a:rPr lang="en-US" sz="2000" dirty="0"/>
              <a:t> </a:t>
            </a:r>
            <a:r>
              <a:rPr lang="en-US" sz="2000" dirty="0" err="1"/>
              <a:t>из</a:t>
            </a:r>
            <a:r>
              <a:rPr lang="en-US" sz="2000" dirty="0"/>
              <a:t> </a:t>
            </a:r>
            <a:r>
              <a:rPr lang="en-US" sz="2000" dirty="0" err="1"/>
              <a:t>первых</a:t>
            </a:r>
            <a:r>
              <a:rPr lang="en-US" sz="2000" dirty="0"/>
              <a:t> </a:t>
            </a:r>
            <a:r>
              <a:rPr lang="en-US" sz="2000" dirty="0" err="1"/>
              <a:t>общедоступных</a:t>
            </a:r>
            <a:r>
              <a:rPr lang="en-US" sz="2000" dirty="0"/>
              <a:t> </a:t>
            </a:r>
            <a:r>
              <a:rPr lang="en-US" sz="2000" dirty="0" err="1"/>
              <a:t>программ</a:t>
            </a:r>
            <a:r>
              <a:rPr lang="en-US" sz="2000" dirty="0"/>
              <a:t>, </a:t>
            </a:r>
            <a:r>
              <a:rPr lang="en-US" sz="2000" dirty="0" err="1"/>
              <a:t>которая</a:t>
            </a:r>
            <a:r>
              <a:rPr lang="en-US" sz="2000" dirty="0"/>
              <a:t> </a:t>
            </a:r>
            <a:r>
              <a:rPr lang="en-US" sz="2000" dirty="0" err="1"/>
              <a:t>позволяет</a:t>
            </a:r>
            <a:r>
              <a:rPr lang="en-US" sz="2000" dirty="0"/>
              <a:t> </a:t>
            </a:r>
            <a:r>
              <a:rPr lang="en-US" sz="2000" dirty="0" err="1"/>
              <a:t>выполнять</a:t>
            </a:r>
            <a:r>
              <a:rPr lang="en-US" sz="2000" dirty="0"/>
              <a:t> </a:t>
            </a:r>
            <a:r>
              <a:rPr lang="en-US" sz="2000" dirty="0" err="1"/>
              <a:t>многие</a:t>
            </a:r>
            <a:r>
              <a:rPr lang="en-US" sz="2000" dirty="0"/>
              <a:t> </a:t>
            </a:r>
            <a:r>
              <a:rPr lang="en-US" sz="2000" b="1" dirty="0" err="1"/>
              <a:t>операци</a:t>
            </a:r>
            <a:r>
              <a:rPr lang="en-US" sz="2000" dirty="0"/>
              <a:t> </a:t>
            </a:r>
            <a:r>
              <a:rPr lang="en-US" sz="2000" b="1" dirty="0" err="1"/>
              <a:t>верстки</a:t>
            </a:r>
            <a:r>
              <a:rPr lang="en-US" sz="2000" dirty="0"/>
              <a:t> , </a:t>
            </a:r>
            <a:r>
              <a:rPr lang="en-US" sz="2000" dirty="0" err="1"/>
              <a:t>свойственные</a:t>
            </a:r>
            <a:r>
              <a:rPr lang="en-US" sz="2000" dirty="0"/>
              <a:t> </a:t>
            </a:r>
            <a:r>
              <a:rPr lang="en-US" sz="2000" dirty="0" err="1"/>
              <a:t>профессиональным</a:t>
            </a:r>
            <a:r>
              <a:rPr lang="en-US" sz="2000" dirty="0"/>
              <a:t> </a:t>
            </a:r>
            <a:r>
              <a:rPr lang="en-US" sz="2000" dirty="0" err="1"/>
              <a:t>издательским</a:t>
            </a:r>
            <a:r>
              <a:rPr lang="en-US" sz="2000" dirty="0"/>
              <a:t> </a:t>
            </a:r>
            <a:r>
              <a:rPr lang="en-US" sz="2000" dirty="0" err="1"/>
              <a:t>системам</a:t>
            </a:r>
            <a:r>
              <a:rPr lang="en-US" sz="2000" dirty="0"/>
              <a:t>, и </a:t>
            </a:r>
            <a:r>
              <a:rPr lang="en-US" sz="2000" dirty="0" err="1"/>
              <a:t>готовтить</a:t>
            </a:r>
            <a:r>
              <a:rPr lang="en-US" sz="2000" dirty="0"/>
              <a:t> </a:t>
            </a:r>
            <a:r>
              <a:rPr lang="en-US" sz="2000" dirty="0" err="1"/>
              <a:t>полноценные</a:t>
            </a:r>
            <a:r>
              <a:rPr lang="en-US" sz="2000" dirty="0"/>
              <a:t> </a:t>
            </a:r>
            <a:r>
              <a:rPr lang="en-US" sz="2000" b="1" dirty="0" err="1"/>
              <a:t>оригинал-макеты</a:t>
            </a:r>
            <a:r>
              <a:rPr lang="en-US" sz="2000" dirty="0"/>
              <a:t> </a:t>
            </a:r>
            <a:r>
              <a:rPr lang="en-US" sz="2000" dirty="0" err="1"/>
              <a:t>для</a:t>
            </a:r>
            <a:r>
              <a:rPr lang="en-US" sz="2000" dirty="0"/>
              <a:t> </a:t>
            </a:r>
            <a:r>
              <a:rPr lang="en-US" sz="2000" dirty="0" err="1"/>
              <a:t>последующего</a:t>
            </a:r>
            <a:r>
              <a:rPr lang="en-US" sz="2000" dirty="0"/>
              <a:t> </a:t>
            </a:r>
            <a:r>
              <a:rPr lang="en-US" sz="2000" dirty="0" err="1"/>
              <a:t>тиражирования</a:t>
            </a:r>
            <a:r>
              <a:rPr lang="en-US" sz="2000" dirty="0"/>
              <a:t> в </a:t>
            </a:r>
            <a:r>
              <a:rPr lang="en-US" sz="2000" dirty="0" err="1"/>
              <a:t>типографии</a:t>
            </a:r>
            <a:r>
              <a:rPr lang="en-US" sz="2000" dirty="0"/>
              <a:t>.</a:t>
            </a:r>
          </a:p>
          <a:p>
            <a:r>
              <a:rPr lang="ru-RU" sz="2000" dirty="0" smtClean="0"/>
              <a:t>В-четвертых, </a:t>
            </a:r>
            <a:r>
              <a:rPr lang="en-US" sz="2000" dirty="0" smtClean="0"/>
              <a:t>WORD</a:t>
            </a:r>
            <a:r>
              <a:rPr lang="ru-RU" sz="2000" dirty="0" smtClean="0"/>
              <a:t> - это уникальная </a:t>
            </a:r>
            <a:r>
              <a:rPr lang="ru-RU" sz="2000" b="1" dirty="0" smtClean="0"/>
              <a:t>коллекция оригинальных технологических решений</a:t>
            </a:r>
            <a:r>
              <a:rPr lang="ru-RU" sz="2000" dirty="0" smtClean="0"/>
              <a:t>. Среди таких решений - система готовых шаблонов и стилей оформления, приемы создания и  модификации таблиц, функции </a:t>
            </a:r>
            <a:r>
              <a:rPr lang="ru-RU" sz="2000" dirty="0" err="1" smtClean="0"/>
              <a:t>автотекста</a:t>
            </a:r>
            <a:r>
              <a:rPr lang="ru-RU" sz="2000" dirty="0" smtClean="0"/>
              <a:t> и </a:t>
            </a:r>
            <a:r>
              <a:rPr lang="ru-RU" sz="2000" dirty="0" err="1" smtClean="0"/>
              <a:t>автокоррекции</a:t>
            </a:r>
            <a:r>
              <a:rPr lang="ru-RU" sz="2000" dirty="0" smtClean="0"/>
              <a:t>, форматная кисть, пользовательские панели инструментов, макроязык и многие-многие другие.</a:t>
            </a:r>
          </a:p>
          <a:p>
            <a:endParaRPr lang="ru-RU" sz="2000" dirty="0"/>
          </a:p>
        </p:txBody>
      </p:sp>
      <p:sp>
        <p:nvSpPr>
          <p:cNvPr id="8" name="Номер слайда 5"/>
          <p:cNvSpPr>
            <a:spLocks noGrp="1"/>
          </p:cNvSpPr>
          <p:nvPr>
            <p:ph type="sldNum" sz="quarter" idx="12"/>
          </p:nvPr>
        </p:nvSpPr>
        <p:spPr/>
        <p:txBody>
          <a:bodyPr/>
          <a:lstStyle/>
          <a:p>
            <a:fld id="{9D5DC09B-510C-415A-9491-5BA1E85321F5}" type="slidenum">
              <a:rPr lang="ru-RU"/>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48" y="0"/>
            <a:ext cx="7772400" cy="381000"/>
          </a:xfrm>
        </p:spPr>
        <p:txBody>
          <a:bodyPr>
            <a:normAutofit fontScale="90000"/>
          </a:bodyPr>
          <a:lstStyle/>
          <a:p>
            <a:r>
              <a:rPr lang="ru-RU" sz="3200" dirty="0"/>
              <a:t>Параметры страницы</a:t>
            </a:r>
            <a:endParaRPr lang="ru-RU" dirty="0"/>
          </a:p>
        </p:txBody>
      </p:sp>
      <p:sp>
        <p:nvSpPr>
          <p:cNvPr id="15363" name="Rectangle 3"/>
          <p:cNvSpPr>
            <a:spLocks noGrp="1" noChangeArrowheads="1"/>
          </p:cNvSpPr>
          <p:nvPr>
            <p:ph idx="1"/>
          </p:nvPr>
        </p:nvSpPr>
        <p:spPr>
          <a:xfrm>
            <a:off x="214282" y="500042"/>
            <a:ext cx="8643998" cy="5257800"/>
          </a:xfrm>
        </p:spPr>
        <p:txBody>
          <a:bodyPr>
            <a:noAutofit/>
          </a:bodyPr>
          <a:lstStyle/>
          <a:p>
            <a:pPr algn="just"/>
            <a:r>
              <a:rPr lang="ru-RU" sz="2000" dirty="0"/>
              <a:t>На первом этапе работы с печатным изданием надо установить параметры его страниц. К ним относятся </a:t>
            </a:r>
            <a:r>
              <a:rPr lang="ru-RU" sz="2000" b="1" dirty="0"/>
              <a:t>размер</a:t>
            </a:r>
            <a:r>
              <a:rPr lang="ru-RU" sz="2000" dirty="0"/>
              <a:t> и </a:t>
            </a:r>
            <a:r>
              <a:rPr lang="ru-RU" sz="2000" b="1" dirty="0"/>
              <a:t>ориентация</a:t>
            </a:r>
            <a:r>
              <a:rPr lang="ru-RU" sz="2000" dirty="0"/>
              <a:t> листа, величина полей, расстояние от колонтитулов дол верхнего и нижнего краев страницы. Установленные параметры могут быть изменены в процессе работы над изданием. </a:t>
            </a:r>
          </a:p>
          <a:p>
            <a:pPr algn="just"/>
            <a:r>
              <a:rPr lang="ru-RU" sz="2000" dirty="0"/>
              <a:t>При выборе размера страницы ориентируйтесь на печатающее устройство. Так, лист формата А4 можно распечатать на любом из современных принтеров, тогда как формат А3 поддерживается только специальными модификациями принтеров. Ориентация страницы может быть выбрана книжная и альбомная.</a:t>
            </a:r>
          </a:p>
          <a:p>
            <a:pPr algn="just"/>
            <a:r>
              <a:rPr lang="ru-RU" sz="2000" dirty="0"/>
              <a:t>При установке величины полей прежде всего необходимо определить, односторонняя или двухсторонняя печать будет использоваться. При односторонней печати содержимое печатного издания располагается только на одной стороне печатного листа (при печати докладов, рефератов, диссертаций и т.п.). В этом случае </a:t>
            </a:r>
            <a:r>
              <a:rPr lang="ru-RU" sz="2000" b="1" dirty="0"/>
              <a:t>различают верхнее, нижнее, левое и правое поля.</a:t>
            </a:r>
            <a:r>
              <a:rPr lang="ru-RU" sz="2000" dirty="0"/>
              <a:t> При подготовке журнальных и книжных изданий используется двухсторонняя печать. Здесь различают так называемые зеркальные поля, а также вместо левого и правого полей используют понятия внутренних и внешних полей.</a:t>
            </a:r>
          </a:p>
        </p:txBody>
      </p:sp>
      <p:sp>
        <p:nvSpPr>
          <p:cNvPr id="8" name="Номер слайда 5"/>
          <p:cNvSpPr>
            <a:spLocks noGrp="1"/>
          </p:cNvSpPr>
          <p:nvPr>
            <p:ph type="sldNum" sz="quarter" idx="12"/>
          </p:nvPr>
        </p:nvSpPr>
        <p:spPr/>
        <p:txBody>
          <a:bodyPr/>
          <a:lstStyle/>
          <a:p>
            <a:fld id="{55F3AA41-094C-47C7-A3D7-B257C6140CC7}" type="slidenum">
              <a:rPr lang="ru-RU"/>
              <a:pPr/>
              <a:t>5</a:t>
            </a:fld>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2400" cy="381000"/>
          </a:xfrm>
        </p:spPr>
        <p:txBody>
          <a:bodyPr>
            <a:normAutofit fontScale="90000"/>
          </a:bodyPr>
          <a:lstStyle/>
          <a:p>
            <a:r>
              <a:rPr lang="ru-RU" sz="3200" dirty="0"/>
              <a:t>Установка параметров страницы</a:t>
            </a:r>
            <a:endParaRPr lang="ru-RU" dirty="0"/>
          </a:p>
        </p:txBody>
      </p:sp>
      <p:sp>
        <p:nvSpPr>
          <p:cNvPr id="16387" name="Rectangle 3"/>
          <p:cNvSpPr>
            <a:spLocks noGrp="1" noChangeArrowheads="1"/>
          </p:cNvSpPr>
          <p:nvPr>
            <p:ph type="body" sz="half" idx="1"/>
          </p:nvPr>
        </p:nvSpPr>
        <p:spPr>
          <a:xfrm>
            <a:off x="285720" y="914400"/>
            <a:ext cx="4210080" cy="5181600"/>
          </a:xfrm>
        </p:spPr>
        <p:txBody>
          <a:bodyPr/>
          <a:lstStyle/>
          <a:p>
            <a:r>
              <a:rPr lang="ru-RU" sz="1800" dirty="0"/>
              <a:t>Для установки параметров страницы используют команду </a:t>
            </a:r>
            <a:r>
              <a:rPr lang="ru-RU" sz="1800" b="1" dirty="0"/>
              <a:t>Параметры страницы</a:t>
            </a:r>
            <a:r>
              <a:rPr lang="ru-RU" sz="1800" dirty="0"/>
              <a:t>, меню </a:t>
            </a:r>
            <a:r>
              <a:rPr lang="ru-RU" sz="1800" b="1" dirty="0"/>
              <a:t>Файл</a:t>
            </a:r>
            <a:r>
              <a:rPr lang="ru-RU" sz="1800" dirty="0"/>
              <a:t>.</a:t>
            </a:r>
          </a:p>
          <a:p>
            <a:r>
              <a:rPr lang="ru-RU" sz="1800" dirty="0"/>
              <a:t>В этом окне 4 раздела:</a:t>
            </a:r>
            <a:r>
              <a:rPr lang="ru-RU" sz="1800" b="1" dirty="0"/>
              <a:t> Поля</a:t>
            </a:r>
            <a:r>
              <a:rPr lang="ru-RU" sz="1800" dirty="0"/>
              <a:t>, </a:t>
            </a:r>
            <a:r>
              <a:rPr lang="ru-RU" sz="1800" b="1" dirty="0"/>
              <a:t>Размер бумаги</a:t>
            </a:r>
            <a:r>
              <a:rPr lang="ru-RU" sz="1800" dirty="0"/>
              <a:t>,</a:t>
            </a:r>
            <a:r>
              <a:rPr lang="ru-RU" sz="1800" b="1" dirty="0"/>
              <a:t> Источник бумаги</a:t>
            </a:r>
            <a:r>
              <a:rPr lang="ru-RU" sz="1800" dirty="0"/>
              <a:t> и </a:t>
            </a:r>
            <a:r>
              <a:rPr lang="ru-RU" sz="1800" b="1" dirty="0"/>
              <a:t>Макет</a:t>
            </a:r>
            <a:r>
              <a:rPr lang="ru-RU" sz="1800" dirty="0"/>
              <a:t>.</a:t>
            </a:r>
          </a:p>
          <a:p>
            <a:r>
              <a:rPr lang="ru-RU" sz="1800" dirty="0"/>
              <a:t>Размер и вид полей, а также положение колонтитулов устанавливаются в разделе </a:t>
            </a:r>
            <a:r>
              <a:rPr lang="ru-RU" sz="1800" b="1" dirty="0"/>
              <a:t>Поля</a:t>
            </a:r>
            <a:r>
              <a:rPr lang="ru-RU" sz="1800" dirty="0"/>
              <a:t>. Размер и ориентация бумаги устанавливаются в разделе </a:t>
            </a:r>
            <a:r>
              <a:rPr lang="ru-RU" sz="1800" b="1" dirty="0"/>
              <a:t>Размер бумаги</a:t>
            </a:r>
            <a:r>
              <a:rPr lang="ru-RU" sz="1800" dirty="0"/>
              <a:t>. При установке размера полей необходимо либо увеличить величину внутреннего (или левого) поля до величины переплета, либо установить величину переплета отдельно.</a:t>
            </a:r>
          </a:p>
        </p:txBody>
      </p:sp>
      <p:graphicFrame>
        <p:nvGraphicFramePr>
          <p:cNvPr id="16390" name="Object 6"/>
          <p:cNvGraphicFramePr>
            <a:graphicFrameLocks noGrp="1" noChangeAspect="1"/>
          </p:cNvGraphicFramePr>
          <p:nvPr>
            <p:ph type="clipArt" sz="half" idx="2"/>
          </p:nvPr>
        </p:nvGraphicFramePr>
        <p:xfrm>
          <a:off x="4724400" y="998538"/>
          <a:ext cx="4418013" cy="3268662"/>
        </p:xfrm>
        <a:graphic>
          <a:graphicData uri="http://schemas.openxmlformats.org/presentationml/2006/ole">
            <mc:AlternateContent xmlns:mc="http://schemas.openxmlformats.org/markup-compatibility/2006">
              <mc:Choice xmlns:v="urn:schemas-microsoft-com:vml" Requires="v">
                <p:oleObj spid="_x0000_s16396" name="Точечный рисунок" r:id="rId3" imgW="4172532" imgH="3086531" progId="PBrush">
                  <p:embed/>
                </p:oleObj>
              </mc:Choice>
              <mc:Fallback>
                <p:oleObj name="Точечный рисунок" r:id="rId3" imgW="4172532" imgH="308653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98538"/>
                        <a:ext cx="4418013" cy="326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Номер слайда 6"/>
          <p:cNvSpPr>
            <a:spLocks noGrp="1"/>
          </p:cNvSpPr>
          <p:nvPr>
            <p:ph type="sldNum" sz="quarter" idx="12"/>
          </p:nvPr>
        </p:nvSpPr>
        <p:spPr/>
        <p:txBody>
          <a:bodyPr/>
          <a:lstStyle/>
          <a:p>
            <a:fld id="{5F07196B-7293-4BBB-9BDD-AC716AC0C023}" type="slidenum">
              <a:rPr lang="ru-RU"/>
              <a:pPr/>
              <a:t>6</a:t>
            </a:fld>
            <a:endParaRPr lang="ru-RU"/>
          </a:p>
        </p:txBody>
      </p:sp>
      <p:graphicFrame>
        <p:nvGraphicFramePr>
          <p:cNvPr id="16393" name="Object 9"/>
          <p:cNvGraphicFramePr>
            <a:graphicFrameLocks noChangeAspect="1"/>
          </p:cNvGraphicFramePr>
          <p:nvPr/>
        </p:nvGraphicFramePr>
        <p:xfrm>
          <a:off x="4648200" y="3276600"/>
          <a:ext cx="4171950" cy="3076575"/>
        </p:xfrm>
        <a:graphic>
          <a:graphicData uri="http://schemas.openxmlformats.org/presentationml/2006/ole">
            <mc:AlternateContent xmlns:mc="http://schemas.openxmlformats.org/markup-compatibility/2006">
              <mc:Choice xmlns:v="urn:schemas-microsoft-com:vml" Requires="v">
                <p:oleObj spid="_x0000_s16397" name="Точечный рисунок" r:id="rId5" imgW="4172532" imgH="3076190" progId="PBrush">
                  <p:embed/>
                </p:oleObj>
              </mc:Choice>
              <mc:Fallback>
                <p:oleObj name="Точечный рисунок" r:id="rId5" imgW="4172532" imgH="3076190" progId="PBrush">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76600"/>
                        <a:ext cx="4171950" cy="30765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4" name="Line 10"/>
          <p:cNvSpPr>
            <a:spLocks noChangeShapeType="1"/>
          </p:cNvSpPr>
          <p:nvPr/>
        </p:nvSpPr>
        <p:spPr bwMode="auto">
          <a:xfrm flipV="1">
            <a:off x="4038600" y="1447800"/>
            <a:ext cx="990600" cy="2286000"/>
          </a:xfrm>
          <a:prstGeom prst="line">
            <a:avLst/>
          </a:prstGeom>
          <a:noFill/>
          <a:ln w="9525">
            <a:solidFill>
              <a:srgbClr val="FF9900"/>
            </a:solidFill>
            <a:round/>
            <a:headEnd/>
            <a:tailEnd type="triangle" w="med" len="med"/>
          </a:ln>
          <a:effectLst/>
        </p:spPr>
        <p:txBody>
          <a:bodyPr wrap="none" anchor="ctr"/>
          <a:lstStyle/>
          <a:p>
            <a:endParaRPr lang="ru-RU"/>
          </a:p>
        </p:txBody>
      </p:sp>
      <p:sp>
        <p:nvSpPr>
          <p:cNvPr id="16395" name="Line 11"/>
          <p:cNvSpPr>
            <a:spLocks noChangeShapeType="1"/>
          </p:cNvSpPr>
          <p:nvPr/>
        </p:nvSpPr>
        <p:spPr bwMode="auto">
          <a:xfrm flipV="1">
            <a:off x="2438400" y="3733800"/>
            <a:ext cx="3124200" cy="838200"/>
          </a:xfrm>
          <a:prstGeom prst="line">
            <a:avLst/>
          </a:prstGeom>
          <a:noFill/>
          <a:ln w="9525">
            <a:solidFill>
              <a:srgbClr val="FF9900"/>
            </a:solidFill>
            <a:round/>
            <a:headEnd/>
            <a:tailEnd type="triangle" w="med" len="me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0825" y="0"/>
            <a:ext cx="8893175" cy="762000"/>
          </a:xfrm>
          <a:prstGeom prst="rect">
            <a:avLst/>
          </a:prstGeom>
          <a:noFill/>
          <a:ln w="9525">
            <a:noFill/>
            <a:miter lim="800000"/>
            <a:headEnd/>
            <a:tailEnd/>
          </a:ln>
        </p:spPr>
        <p:txBody>
          <a:bodyPr anchor="ctr"/>
          <a:lstStyle/>
          <a:p>
            <a:pPr algn="ctr"/>
            <a:r>
              <a:rPr lang="ru-RU" sz="2800" b="1" dirty="0"/>
              <a:t>Форматирование шрифта </a:t>
            </a:r>
          </a:p>
        </p:txBody>
      </p:sp>
      <p:sp>
        <p:nvSpPr>
          <p:cNvPr id="5125" name="Rectangle 5"/>
          <p:cNvSpPr>
            <a:spLocks noChangeArrowheads="1"/>
          </p:cNvSpPr>
          <p:nvPr/>
        </p:nvSpPr>
        <p:spPr bwMode="auto">
          <a:xfrm>
            <a:off x="0" y="765175"/>
            <a:ext cx="4000496" cy="5589588"/>
          </a:xfrm>
          <a:prstGeom prst="rect">
            <a:avLst/>
          </a:prstGeom>
          <a:noFill/>
          <a:ln w="9525">
            <a:noFill/>
            <a:miter lim="800000"/>
            <a:headEnd/>
            <a:tailEnd/>
          </a:ln>
        </p:spPr>
        <p:txBody>
          <a:bodyPr/>
          <a:lstStyle/>
          <a:p>
            <a:pPr marL="342900" indent="-342900">
              <a:spcBef>
                <a:spcPct val="20000"/>
              </a:spcBef>
            </a:pPr>
            <a:r>
              <a:rPr lang="ru-RU" sz="1400" b="1" u="sng" dirty="0"/>
              <a:t>Форматирование шрифта</a:t>
            </a:r>
            <a:r>
              <a:rPr lang="ru-RU" sz="1400" dirty="0"/>
              <a:t> - </a:t>
            </a:r>
            <a:r>
              <a:rPr lang="ru-RU" sz="1400" b="1" dirty="0"/>
              <a:t>изменение параметров введенных символов.</a:t>
            </a:r>
            <a:endParaRPr lang="en-US" sz="1400" b="1" dirty="0"/>
          </a:p>
          <a:p>
            <a:pPr marL="342900" indent="-342900">
              <a:spcBef>
                <a:spcPct val="20000"/>
              </a:spcBef>
            </a:pPr>
            <a:endParaRPr lang="ru-RU" sz="1400" b="1" dirty="0"/>
          </a:p>
          <a:p>
            <a:pPr marL="342900" indent="-342900">
              <a:spcBef>
                <a:spcPct val="20000"/>
              </a:spcBef>
              <a:buFontTx/>
              <a:buChar char="•"/>
            </a:pPr>
            <a:r>
              <a:rPr lang="ru-RU" sz="1400" dirty="0" smtClean="0"/>
              <a:t>СИМВОЛ   </a:t>
            </a:r>
            <a:r>
              <a:rPr lang="ru-RU" sz="1400" dirty="0"/>
              <a:t>имеет следующие параметры:</a:t>
            </a:r>
          </a:p>
          <a:p>
            <a:pPr marL="446088" lvl="1" indent="-285750">
              <a:spcBef>
                <a:spcPct val="20000"/>
              </a:spcBef>
              <a:buFontTx/>
              <a:buChar char="–"/>
            </a:pPr>
            <a:r>
              <a:rPr lang="ru-RU" sz="1400" b="1" dirty="0"/>
              <a:t>гарнитура</a:t>
            </a:r>
            <a:r>
              <a:rPr lang="ru-RU" sz="1400" dirty="0"/>
              <a:t> - вид шрифта;</a:t>
            </a:r>
          </a:p>
          <a:p>
            <a:pPr marL="446088" lvl="1" indent="-285750">
              <a:spcBef>
                <a:spcPct val="20000"/>
              </a:spcBef>
              <a:buFontTx/>
              <a:buChar char="–"/>
            </a:pPr>
            <a:r>
              <a:rPr lang="ru-RU" sz="1400" b="1" dirty="0"/>
              <a:t>начертание</a:t>
            </a:r>
          </a:p>
          <a:p>
            <a:pPr marL="446088" lvl="1" indent="-285750">
              <a:spcBef>
                <a:spcPct val="20000"/>
              </a:spcBef>
              <a:buFontTx/>
              <a:buChar char="–"/>
            </a:pPr>
            <a:r>
              <a:rPr lang="ru-RU" sz="1400" b="1" dirty="0"/>
              <a:t>кегль</a:t>
            </a:r>
            <a:r>
              <a:rPr lang="ru-RU" sz="1400" dirty="0"/>
              <a:t> (размер</a:t>
            </a:r>
            <a:r>
              <a:rPr lang="ru-RU" sz="1400" dirty="0" smtClean="0"/>
              <a:t>) измеряется </a:t>
            </a:r>
            <a:r>
              <a:rPr lang="ru-RU" sz="1400" b="1" dirty="0" smtClean="0"/>
              <a:t>в пунктах </a:t>
            </a:r>
            <a:r>
              <a:rPr lang="en-US" sz="1400" b="1" dirty="0" smtClean="0"/>
              <a:t>(pt)</a:t>
            </a:r>
            <a:endParaRPr lang="ru-RU" sz="1400" b="1" dirty="0"/>
          </a:p>
          <a:p>
            <a:pPr marL="446088" lvl="1" indent="-285750">
              <a:spcBef>
                <a:spcPct val="20000"/>
              </a:spcBef>
              <a:buFontTx/>
              <a:buChar char="–"/>
            </a:pPr>
            <a:r>
              <a:rPr lang="ru-RU" sz="1400" b="1" dirty="0"/>
              <a:t>цвет</a:t>
            </a:r>
          </a:p>
          <a:p>
            <a:pPr marL="742950" lvl="1" indent="-285750">
              <a:spcBef>
                <a:spcPct val="20000"/>
              </a:spcBef>
            </a:pPr>
            <a:endParaRPr lang="ru-RU" sz="1400" dirty="0"/>
          </a:p>
          <a:p>
            <a:pPr marL="742950" lvl="1" indent="-285750">
              <a:spcBef>
                <a:spcPct val="20000"/>
              </a:spcBef>
            </a:pPr>
            <a:r>
              <a:rPr lang="ru-RU" sz="1400" b="1" dirty="0" smtClean="0"/>
              <a:t>видоизменение</a:t>
            </a:r>
          </a:p>
          <a:p>
            <a:pPr marL="742950" lvl="1" indent="-285750">
              <a:spcBef>
                <a:spcPct val="20000"/>
              </a:spcBef>
              <a:buFontTx/>
              <a:buChar char="–"/>
            </a:pPr>
            <a:r>
              <a:rPr lang="ru-RU" sz="1400" b="1" dirty="0" smtClean="0"/>
              <a:t>подчеркивание</a:t>
            </a:r>
            <a:endParaRPr lang="ru-RU" sz="1400" b="1" dirty="0"/>
          </a:p>
          <a:p>
            <a:pPr marL="742950" lvl="1" indent="-285750">
              <a:spcBef>
                <a:spcPct val="20000"/>
              </a:spcBef>
              <a:buFontTx/>
              <a:buChar char="–"/>
            </a:pPr>
            <a:r>
              <a:rPr lang="ru-RU" sz="1400" b="1" dirty="0" smtClean="0"/>
              <a:t>интервал </a:t>
            </a:r>
            <a:r>
              <a:rPr lang="ru-RU" sz="1400" b="1" dirty="0" err="1"/>
              <a:t>межбуквенный</a:t>
            </a:r>
            <a:endParaRPr lang="ru-RU" sz="1400" b="1" dirty="0"/>
          </a:p>
          <a:p>
            <a:pPr marL="742950" lvl="1" indent="-285750">
              <a:spcBef>
                <a:spcPct val="20000"/>
              </a:spcBef>
              <a:buFontTx/>
              <a:buChar char="–"/>
            </a:pPr>
            <a:r>
              <a:rPr lang="ru-RU" sz="1400" b="1" dirty="0"/>
              <a:t>смещение букв</a:t>
            </a:r>
            <a:endParaRPr lang="en-US" sz="1400" b="1" dirty="0"/>
          </a:p>
          <a:p>
            <a:pPr marL="742950" lvl="1" indent="-285750">
              <a:spcBef>
                <a:spcPct val="20000"/>
              </a:spcBef>
            </a:pPr>
            <a:r>
              <a:rPr lang="ru-RU" sz="1200" dirty="0"/>
              <a:t>Форматирование шрифта выполняется с помощью</a:t>
            </a:r>
            <a:r>
              <a:rPr lang="ru-RU" sz="1200" b="1" dirty="0"/>
              <a:t> панели форматирования</a:t>
            </a:r>
            <a:r>
              <a:rPr lang="ru-RU" sz="1200" dirty="0"/>
              <a:t> или в </a:t>
            </a:r>
            <a:r>
              <a:rPr lang="ru-RU" sz="1200" b="1" dirty="0"/>
              <a:t>диалоговом</a:t>
            </a:r>
            <a:r>
              <a:rPr lang="ru-RU" sz="1200" dirty="0"/>
              <a:t> </a:t>
            </a:r>
            <a:r>
              <a:rPr lang="ru-RU" sz="1200" b="1" dirty="0"/>
              <a:t>окне форматирования</a:t>
            </a:r>
            <a:r>
              <a:rPr lang="ru-RU" sz="1200" dirty="0"/>
              <a:t>.</a:t>
            </a:r>
          </a:p>
          <a:p>
            <a:pPr marL="342900" indent="-342900">
              <a:spcBef>
                <a:spcPct val="20000"/>
              </a:spcBef>
              <a:buFontTx/>
              <a:buChar char="•"/>
            </a:pPr>
            <a:r>
              <a:rPr lang="ru-RU" sz="1400" dirty="0"/>
              <a:t> Диалоговое окно форматирования шрифта можно вызвать двумя способами:</a:t>
            </a:r>
          </a:p>
          <a:p>
            <a:pPr marL="742950" lvl="1" indent="-285750">
              <a:spcBef>
                <a:spcPct val="20000"/>
              </a:spcBef>
              <a:buFontTx/>
              <a:buChar char="–"/>
            </a:pPr>
            <a:r>
              <a:rPr lang="ru-RU" sz="1400" u="sng" dirty="0"/>
              <a:t>1 способ</a:t>
            </a:r>
            <a:r>
              <a:rPr lang="ru-RU" sz="1400" dirty="0"/>
              <a:t>:  воспользоваться меню</a:t>
            </a:r>
            <a:r>
              <a:rPr lang="ru-RU" sz="1400" b="1" dirty="0"/>
              <a:t> Формат / шрифт</a:t>
            </a:r>
            <a:r>
              <a:rPr lang="ru-RU" sz="1400" dirty="0"/>
              <a:t>.</a:t>
            </a:r>
            <a:endParaRPr lang="ru-RU" sz="1400" b="1" dirty="0"/>
          </a:p>
          <a:p>
            <a:pPr marL="742950" lvl="1" indent="-285750">
              <a:spcBef>
                <a:spcPct val="20000"/>
              </a:spcBef>
              <a:buFontTx/>
              <a:buChar char="–"/>
            </a:pPr>
            <a:r>
              <a:rPr lang="ru-RU" sz="1400" u="sng" dirty="0"/>
              <a:t>2 способ</a:t>
            </a:r>
            <a:r>
              <a:rPr lang="ru-RU" sz="1400" dirty="0"/>
              <a:t>: щелкнуть правой кнопкой мыши на нужном слове или выделенном фрагменте.</a:t>
            </a:r>
            <a:endParaRPr lang="ru-RU" sz="1200" dirty="0"/>
          </a:p>
        </p:txBody>
      </p:sp>
      <p:pic>
        <p:nvPicPr>
          <p:cNvPr id="5127" name="Picture 7"/>
          <p:cNvPicPr>
            <a:picLocks noChangeAspect="1" noChangeArrowheads="1"/>
          </p:cNvPicPr>
          <p:nvPr/>
        </p:nvPicPr>
        <p:blipFill>
          <a:blip r:embed="rId2"/>
          <a:srcRect l="5696" t="22440" r="24818" b="72635"/>
          <a:stretch>
            <a:fillRect/>
          </a:stretch>
        </p:blipFill>
        <p:spPr bwMode="auto">
          <a:xfrm>
            <a:off x="3995738" y="1773238"/>
            <a:ext cx="4967287" cy="458787"/>
          </a:xfrm>
          <a:prstGeom prst="rect">
            <a:avLst/>
          </a:prstGeom>
          <a:noFill/>
          <a:ln w="9525">
            <a:noFill/>
            <a:miter lim="800000"/>
            <a:headEnd/>
            <a:tailEnd/>
          </a:ln>
          <a:effectLst/>
        </p:spPr>
      </p:pic>
      <p:sp>
        <p:nvSpPr>
          <p:cNvPr id="5128" name="Text Box 8"/>
          <p:cNvSpPr txBox="1">
            <a:spLocks noChangeArrowheads="1"/>
          </p:cNvSpPr>
          <p:nvPr/>
        </p:nvSpPr>
        <p:spPr bwMode="auto">
          <a:xfrm>
            <a:off x="4932363" y="1341438"/>
            <a:ext cx="3816350" cy="366712"/>
          </a:xfrm>
          <a:prstGeom prst="rect">
            <a:avLst/>
          </a:prstGeom>
          <a:noFill/>
          <a:ln w="9525">
            <a:noFill/>
            <a:miter lim="800000"/>
            <a:headEnd/>
            <a:tailEnd/>
          </a:ln>
          <a:effectLst/>
        </p:spPr>
        <p:txBody>
          <a:bodyPr>
            <a:spAutoFit/>
          </a:bodyPr>
          <a:lstStyle/>
          <a:p>
            <a:pPr algn="ctr">
              <a:spcBef>
                <a:spcPct val="50000"/>
              </a:spcBef>
            </a:pPr>
            <a:r>
              <a:rPr lang="ru-RU" dirty="0"/>
              <a:t>Панель форматирования</a:t>
            </a:r>
          </a:p>
        </p:txBody>
      </p:sp>
      <p:pic>
        <p:nvPicPr>
          <p:cNvPr id="5129" name="Picture 9"/>
          <p:cNvPicPr>
            <a:picLocks noChangeAspect="1" noChangeArrowheads="1"/>
          </p:cNvPicPr>
          <p:nvPr/>
        </p:nvPicPr>
        <p:blipFill>
          <a:blip r:embed="rId2"/>
          <a:srcRect l="23633" t="31488" r="36508" b="9462"/>
          <a:stretch>
            <a:fillRect/>
          </a:stretch>
        </p:blipFill>
        <p:spPr bwMode="auto">
          <a:xfrm>
            <a:off x="5435600" y="2997200"/>
            <a:ext cx="3175000" cy="3527425"/>
          </a:xfrm>
          <a:prstGeom prst="rect">
            <a:avLst/>
          </a:prstGeom>
          <a:noFill/>
          <a:ln w="9525">
            <a:noFill/>
            <a:miter lim="800000"/>
            <a:headEnd/>
            <a:tailEnd/>
          </a:ln>
          <a:effectLst/>
        </p:spPr>
      </p:pic>
      <p:sp>
        <p:nvSpPr>
          <p:cNvPr id="5130" name="Text Box 10"/>
          <p:cNvSpPr txBox="1">
            <a:spLocks noChangeArrowheads="1"/>
          </p:cNvSpPr>
          <p:nvPr/>
        </p:nvSpPr>
        <p:spPr bwMode="auto">
          <a:xfrm>
            <a:off x="4859338" y="2349500"/>
            <a:ext cx="3816350" cy="366713"/>
          </a:xfrm>
          <a:prstGeom prst="rect">
            <a:avLst/>
          </a:prstGeom>
          <a:noFill/>
          <a:ln w="9525">
            <a:noFill/>
            <a:miter lim="800000"/>
            <a:headEnd/>
            <a:tailEnd/>
          </a:ln>
          <a:effectLst/>
        </p:spPr>
        <p:txBody>
          <a:bodyPr>
            <a:spAutoFit/>
          </a:bodyPr>
          <a:lstStyle/>
          <a:p>
            <a:pPr algn="ctr">
              <a:spcBef>
                <a:spcPct val="50000"/>
              </a:spcBef>
            </a:pPr>
            <a:r>
              <a:rPr lang="ru-RU" dirty="0"/>
              <a:t>Диалоговое окно </a:t>
            </a:r>
            <a:r>
              <a:rPr lang="en-US" dirty="0"/>
              <a:t>&lt;</a:t>
            </a:r>
            <a:r>
              <a:rPr lang="ru-RU" dirty="0"/>
              <a:t>Шрифт</a:t>
            </a:r>
            <a:r>
              <a:rPr lang="en-US" dirty="0"/>
              <a:t>&gt;</a:t>
            </a:r>
            <a:endParaRPr lang="ru-R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0"/>
            <a:ext cx="8893175" cy="762000"/>
          </a:xfrm>
          <a:prstGeom prst="rect">
            <a:avLst/>
          </a:prstGeom>
          <a:noFill/>
          <a:ln w="9525">
            <a:noFill/>
            <a:miter lim="800000"/>
            <a:headEnd/>
            <a:tailEnd/>
          </a:ln>
        </p:spPr>
        <p:txBody>
          <a:bodyPr anchor="ctr"/>
          <a:lstStyle/>
          <a:p>
            <a:pPr algn="ctr"/>
            <a:r>
              <a:rPr lang="ru-RU" sz="2800" b="1" dirty="0"/>
              <a:t>Форматирование</a:t>
            </a:r>
            <a:r>
              <a:rPr lang="ru-RU" sz="2800" b="1" dirty="0">
                <a:solidFill>
                  <a:srgbClr val="FFFF00"/>
                </a:solidFill>
              </a:rPr>
              <a:t> </a:t>
            </a:r>
            <a:r>
              <a:rPr lang="ru-RU" sz="2800" b="1" dirty="0"/>
              <a:t>абзаца</a:t>
            </a:r>
            <a:r>
              <a:rPr lang="ru-RU" sz="2800" b="1" dirty="0">
                <a:solidFill>
                  <a:srgbClr val="FFFF00"/>
                </a:solidFill>
              </a:rPr>
              <a:t> </a:t>
            </a:r>
          </a:p>
        </p:txBody>
      </p:sp>
      <p:sp>
        <p:nvSpPr>
          <p:cNvPr id="10244" name="Rectangle 4"/>
          <p:cNvSpPr>
            <a:spLocks noChangeArrowheads="1"/>
          </p:cNvSpPr>
          <p:nvPr/>
        </p:nvSpPr>
        <p:spPr bwMode="auto">
          <a:xfrm>
            <a:off x="285720" y="714356"/>
            <a:ext cx="8501122" cy="5832475"/>
          </a:xfrm>
          <a:prstGeom prst="rect">
            <a:avLst/>
          </a:prstGeom>
          <a:noFill/>
          <a:ln w="9525">
            <a:noFill/>
            <a:miter lim="800000"/>
            <a:headEnd/>
            <a:tailEnd/>
          </a:ln>
        </p:spPr>
        <p:txBody>
          <a:bodyPr/>
          <a:lstStyle/>
          <a:p>
            <a:pPr marL="92075" indent="11113">
              <a:spcBef>
                <a:spcPct val="20000"/>
              </a:spcBef>
            </a:pPr>
            <a:r>
              <a:rPr lang="ru-RU" sz="2000" b="1" u="sng" dirty="0"/>
              <a:t>Форматирование абзаца</a:t>
            </a:r>
            <a:r>
              <a:rPr lang="ru-RU" sz="2000" dirty="0"/>
              <a:t> - </a:t>
            </a:r>
            <a:r>
              <a:rPr lang="ru-RU" sz="2000" b="1" dirty="0"/>
              <a:t>изменение параметров абзаца.</a:t>
            </a:r>
          </a:p>
          <a:p>
            <a:pPr marL="92075" indent="11113">
              <a:spcBef>
                <a:spcPts val="0"/>
              </a:spcBef>
              <a:buFontTx/>
              <a:buChar char="•"/>
            </a:pPr>
            <a:r>
              <a:rPr lang="ru-RU" sz="2000" b="1" dirty="0" smtClean="0"/>
              <a:t>Выравнивание</a:t>
            </a:r>
            <a:endParaRPr lang="ru-RU" sz="2000" b="1" dirty="0"/>
          </a:p>
          <a:p>
            <a:pPr marL="92075" indent="11113">
              <a:spcBef>
                <a:spcPts val="0"/>
              </a:spcBef>
            </a:pPr>
            <a:r>
              <a:rPr lang="ru-RU" sz="2000" b="1" dirty="0"/>
              <a:t>	-по левому краю</a:t>
            </a:r>
          </a:p>
          <a:p>
            <a:pPr marL="92075" indent="11113">
              <a:spcBef>
                <a:spcPts val="0"/>
              </a:spcBef>
            </a:pPr>
            <a:r>
              <a:rPr lang="ru-RU" sz="2000" b="1" dirty="0"/>
              <a:t>	- по центру</a:t>
            </a:r>
          </a:p>
          <a:p>
            <a:pPr marL="92075" indent="11113">
              <a:spcBef>
                <a:spcPts val="0"/>
              </a:spcBef>
            </a:pPr>
            <a:r>
              <a:rPr lang="ru-RU" sz="2000" b="1" dirty="0"/>
              <a:t>	- по правому краю</a:t>
            </a:r>
          </a:p>
          <a:p>
            <a:pPr marL="92075" indent="11113">
              <a:spcBef>
                <a:spcPts val="0"/>
              </a:spcBef>
            </a:pPr>
            <a:r>
              <a:rPr lang="ru-RU" sz="2000" b="1" dirty="0"/>
              <a:t>	- по ширине</a:t>
            </a:r>
            <a:endParaRPr lang="en-US" sz="2000" b="1" dirty="0"/>
          </a:p>
          <a:p>
            <a:pPr marL="92075" indent="11113">
              <a:spcBef>
                <a:spcPts val="0"/>
              </a:spcBef>
              <a:buFontTx/>
              <a:buChar char="•"/>
            </a:pPr>
            <a:r>
              <a:rPr lang="ru-RU" sz="2000" b="1" dirty="0"/>
              <a:t>Отступ</a:t>
            </a:r>
          </a:p>
          <a:p>
            <a:pPr marL="92075" indent="11113">
              <a:spcBef>
                <a:spcPts val="0"/>
              </a:spcBef>
            </a:pPr>
            <a:r>
              <a:rPr lang="ru-RU" sz="2000" b="1" dirty="0"/>
              <a:t>	- Слева</a:t>
            </a:r>
          </a:p>
          <a:p>
            <a:pPr marL="92075" indent="11113">
              <a:spcBef>
                <a:spcPts val="0"/>
              </a:spcBef>
            </a:pPr>
            <a:r>
              <a:rPr lang="ru-RU" sz="2000" b="1" dirty="0"/>
              <a:t>	- Справа</a:t>
            </a:r>
          </a:p>
          <a:p>
            <a:pPr marL="92075" indent="11113">
              <a:spcBef>
                <a:spcPts val="0"/>
              </a:spcBef>
              <a:buFont typeface="Wingdings" pitchFamily="2" charset="2"/>
              <a:buChar char="§"/>
            </a:pPr>
            <a:r>
              <a:rPr lang="ru-RU" sz="2000" b="1" dirty="0"/>
              <a:t>Интервал</a:t>
            </a:r>
          </a:p>
          <a:p>
            <a:pPr marL="92075" indent="11113">
              <a:spcBef>
                <a:spcPts val="0"/>
              </a:spcBef>
              <a:buFont typeface="Wingdings" pitchFamily="2" charset="2"/>
              <a:buNone/>
            </a:pPr>
            <a:r>
              <a:rPr lang="ru-RU" sz="2000" b="1" dirty="0"/>
              <a:t>	- перед</a:t>
            </a:r>
          </a:p>
          <a:p>
            <a:pPr marL="92075" indent="11113">
              <a:spcBef>
                <a:spcPts val="0"/>
              </a:spcBef>
              <a:buFont typeface="Wingdings" pitchFamily="2" charset="2"/>
              <a:buNone/>
            </a:pPr>
            <a:r>
              <a:rPr lang="ru-RU" sz="2000" b="1" dirty="0"/>
              <a:t>	- </a:t>
            </a:r>
            <a:r>
              <a:rPr lang="ru-RU" sz="2000" b="1" dirty="0" smtClean="0"/>
              <a:t>после</a:t>
            </a:r>
            <a:endParaRPr lang="ru-RU" sz="2000" b="1" dirty="0"/>
          </a:p>
        </p:txBody>
      </p:sp>
      <p:graphicFrame>
        <p:nvGraphicFramePr>
          <p:cNvPr id="10251" name="Object 11"/>
          <p:cNvGraphicFramePr>
            <a:graphicFrameLocks noChangeAspect="1"/>
          </p:cNvGraphicFramePr>
          <p:nvPr/>
        </p:nvGraphicFramePr>
        <p:xfrm>
          <a:off x="5000628" y="4714884"/>
          <a:ext cx="1854200" cy="342900"/>
        </p:xfrm>
        <a:graphic>
          <a:graphicData uri="http://schemas.openxmlformats.org/presentationml/2006/ole">
            <mc:AlternateContent xmlns:mc="http://schemas.openxmlformats.org/markup-compatibility/2006">
              <mc:Choice xmlns:v="urn:schemas-microsoft-com:vml" Requires="v">
                <p:oleObj spid="_x0000_s20484" name="Image" r:id="rId3" imgW="1855277" imgH="343099" progId="">
                  <p:embed/>
                </p:oleObj>
              </mc:Choice>
              <mc:Fallback>
                <p:oleObj name="Image" r:id="rId3" imgW="1855277" imgH="3430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8" y="4714884"/>
                        <a:ext cx="1854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929058" y="1428736"/>
            <a:ext cx="4857784" cy="3305520"/>
          </a:xfrm>
          <a:prstGeom prst="rect">
            <a:avLst/>
          </a:prstGeom>
          <a:noFill/>
        </p:spPr>
        <p:txBody>
          <a:bodyPr wrap="square" rtlCol="0">
            <a:spAutoFit/>
          </a:bodyPr>
          <a:lstStyle/>
          <a:p>
            <a:pPr marL="92075" indent="11113">
              <a:spcBef>
                <a:spcPct val="20000"/>
              </a:spcBef>
              <a:buFontTx/>
              <a:buChar char="•"/>
            </a:pPr>
            <a:r>
              <a:rPr lang="ru-RU" b="1" dirty="0" smtClean="0"/>
              <a:t>Первая строка (красная строка)</a:t>
            </a:r>
          </a:p>
          <a:p>
            <a:pPr marL="92075" indent="11113"/>
            <a:r>
              <a:rPr lang="ru-RU" b="1" dirty="0" smtClean="0"/>
              <a:t>Эту же операцию можно выполнить, передвигая мышью по горизонтальной линейке треугольники и прямоугольник. Верхний треугольник соответствует положению начала первой строки абзаца, нижний величине отступа слева.</a:t>
            </a:r>
            <a:r>
              <a:rPr lang="ru-RU" dirty="0" smtClean="0"/>
              <a:t> </a:t>
            </a:r>
            <a:endParaRPr lang="ru-RU" b="1" dirty="0" smtClean="0"/>
          </a:p>
          <a:p>
            <a:pPr marL="92075" indent="11113">
              <a:spcBef>
                <a:spcPct val="20000"/>
              </a:spcBef>
              <a:buFontTx/>
              <a:buChar char="•"/>
            </a:pPr>
            <a:r>
              <a:rPr lang="ru-RU" b="1" dirty="0" smtClean="0"/>
              <a:t>Междустрочный интервал</a:t>
            </a:r>
          </a:p>
          <a:p>
            <a:pPr marL="92075" indent="11113">
              <a:spcBef>
                <a:spcPct val="20000"/>
              </a:spcBef>
              <a:buFontTx/>
              <a:buChar char="-"/>
            </a:pPr>
            <a:r>
              <a:rPr lang="ru-RU" b="1" dirty="0" smtClean="0"/>
              <a:t>(одинарный, полуторный, точно и др.)</a:t>
            </a:r>
          </a:p>
          <a:p>
            <a:pPr marL="92075" indent="11113">
              <a:spcBef>
                <a:spcPct val="20000"/>
              </a:spcBef>
              <a:buFontTx/>
              <a:buChar char="-"/>
            </a:pPr>
            <a:r>
              <a:rPr lang="ru-RU" b="1" dirty="0" smtClean="0"/>
              <a:t>Табуляция</a:t>
            </a:r>
          </a:p>
          <a:p>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0"/>
            <a:ext cx="8893175" cy="762000"/>
          </a:xfrm>
          <a:prstGeom prst="rect">
            <a:avLst/>
          </a:prstGeom>
          <a:noFill/>
          <a:ln w="9525">
            <a:noFill/>
            <a:miter lim="800000"/>
            <a:headEnd/>
            <a:tailEnd/>
          </a:ln>
        </p:spPr>
        <p:txBody>
          <a:bodyPr anchor="ctr"/>
          <a:lstStyle/>
          <a:p>
            <a:pPr algn="ctr"/>
            <a:r>
              <a:rPr lang="ru-RU" sz="2800" b="1" dirty="0"/>
              <a:t>Форматирование</a:t>
            </a:r>
            <a:r>
              <a:rPr lang="ru-RU" sz="2800" b="1" dirty="0">
                <a:solidFill>
                  <a:srgbClr val="FFFF00"/>
                </a:solidFill>
              </a:rPr>
              <a:t> </a:t>
            </a:r>
            <a:r>
              <a:rPr lang="ru-RU" sz="2800" b="1" dirty="0"/>
              <a:t>абзаца</a:t>
            </a:r>
            <a:r>
              <a:rPr lang="ru-RU" sz="2800" b="1" dirty="0">
                <a:solidFill>
                  <a:srgbClr val="FFFF00"/>
                </a:solidFill>
              </a:rPr>
              <a:t> </a:t>
            </a:r>
          </a:p>
        </p:txBody>
      </p:sp>
      <p:sp>
        <p:nvSpPr>
          <p:cNvPr id="10249" name="Rectangle 9"/>
          <p:cNvSpPr>
            <a:spLocks noChangeArrowheads="1"/>
          </p:cNvSpPr>
          <p:nvPr/>
        </p:nvSpPr>
        <p:spPr bwMode="auto">
          <a:xfrm>
            <a:off x="571472" y="4214818"/>
            <a:ext cx="8001056" cy="2554545"/>
          </a:xfrm>
          <a:prstGeom prst="rect">
            <a:avLst/>
          </a:prstGeom>
          <a:noFill/>
          <a:ln w="9525">
            <a:noFill/>
            <a:miter lim="800000"/>
            <a:headEnd/>
            <a:tailEnd/>
          </a:ln>
          <a:effectLst/>
        </p:spPr>
        <p:txBody>
          <a:bodyPr wrap="square">
            <a:spAutoFit/>
          </a:bodyPr>
          <a:lstStyle/>
          <a:p>
            <a:pPr algn="just"/>
            <a:r>
              <a:rPr lang="ru-RU" sz="2000" dirty="0"/>
              <a:t>Форматирование абзаца выполняется с помощью</a:t>
            </a:r>
            <a:r>
              <a:rPr lang="ru-RU" sz="2000" b="1" dirty="0"/>
              <a:t> панели форматирования</a:t>
            </a:r>
            <a:r>
              <a:rPr lang="ru-RU" sz="2000" dirty="0"/>
              <a:t> или в </a:t>
            </a:r>
            <a:r>
              <a:rPr lang="ru-RU" sz="2000" b="1" dirty="0"/>
              <a:t>диалоговом</a:t>
            </a:r>
            <a:r>
              <a:rPr lang="ru-RU" sz="2000" dirty="0"/>
              <a:t> </a:t>
            </a:r>
            <a:r>
              <a:rPr lang="ru-RU" sz="2000" b="1" dirty="0"/>
              <a:t>окне форматирования</a:t>
            </a:r>
            <a:r>
              <a:rPr lang="ru-RU" sz="2000" dirty="0"/>
              <a:t>.</a:t>
            </a:r>
          </a:p>
          <a:p>
            <a:pPr algn="just"/>
            <a:r>
              <a:rPr lang="ru-RU" sz="2000" dirty="0"/>
              <a:t> </a:t>
            </a:r>
          </a:p>
          <a:p>
            <a:pPr algn="just"/>
            <a:r>
              <a:rPr lang="ru-RU" sz="2000" dirty="0"/>
              <a:t>Диалоговое окно форматирования абзаца можно вызвать двумя способами:</a:t>
            </a:r>
          </a:p>
          <a:p>
            <a:pPr lvl="1" algn="just"/>
            <a:r>
              <a:rPr lang="ru-RU" sz="2000" u="sng" dirty="0"/>
              <a:t>1 способ</a:t>
            </a:r>
            <a:r>
              <a:rPr lang="ru-RU" sz="2000" dirty="0"/>
              <a:t>:  воспользоваться меню</a:t>
            </a:r>
            <a:r>
              <a:rPr lang="ru-RU" sz="2000" b="1" dirty="0"/>
              <a:t> Формат / абзац</a:t>
            </a:r>
            <a:r>
              <a:rPr lang="ru-RU" sz="2000" dirty="0"/>
              <a:t>.</a:t>
            </a:r>
            <a:endParaRPr lang="ru-RU" sz="2000" b="1" dirty="0"/>
          </a:p>
          <a:p>
            <a:pPr lvl="1" algn="just"/>
            <a:r>
              <a:rPr lang="ru-RU" sz="2000" u="sng" dirty="0"/>
              <a:t>2 способ</a:t>
            </a:r>
            <a:r>
              <a:rPr lang="ru-RU" sz="2000" dirty="0"/>
              <a:t>: щелкнуть правой кнопкой мыши на нужном слове или выделенном фрагменте.</a:t>
            </a:r>
          </a:p>
        </p:txBody>
      </p:sp>
      <p:pic>
        <p:nvPicPr>
          <p:cNvPr id="10250" name="Picture 10"/>
          <p:cNvPicPr>
            <a:picLocks noChangeAspect="1" noChangeArrowheads="1"/>
          </p:cNvPicPr>
          <p:nvPr/>
        </p:nvPicPr>
        <p:blipFill>
          <a:blip r:embed="rId2"/>
          <a:srcRect l="31738" t="25586" r="23975" b="13390"/>
          <a:stretch>
            <a:fillRect/>
          </a:stretch>
        </p:blipFill>
        <p:spPr bwMode="auto">
          <a:xfrm>
            <a:off x="2857488" y="785794"/>
            <a:ext cx="3275013" cy="33845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0d3ee53fd411c888294747c2bc1f891160b4d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2119</Words>
  <Application>Microsoft Office PowerPoint</Application>
  <PresentationFormat>Экран (4:3)</PresentationFormat>
  <Paragraphs>223</Paragraphs>
  <Slides>27</Slides>
  <Notes>3</Notes>
  <HiddenSlides>2</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27</vt:i4>
      </vt:variant>
    </vt:vector>
  </HeadingPairs>
  <TitlesOfParts>
    <vt:vector size="30" baseType="lpstr">
      <vt:lpstr>Тема Office</vt:lpstr>
      <vt:lpstr>Точечный рисунок</vt:lpstr>
      <vt:lpstr>Image</vt:lpstr>
      <vt:lpstr>Текстовый редактор  Microsoft WORD</vt:lpstr>
      <vt:lpstr>Что такое процессор WORD</vt:lpstr>
      <vt:lpstr>Возможности процессора WORD</vt:lpstr>
      <vt:lpstr>Возможности процессора WORD</vt:lpstr>
      <vt:lpstr>Параметры страницы</vt:lpstr>
      <vt:lpstr>Установка параметров страницы</vt:lpstr>
      <vt:lpstr>Презентация PowerPoint</vt:lpstr>
      <vt:lpstr>Презентация PowerPoint</vt:lpstr>
      <vt:lpstr>Презентация PowerPoint</vt:lpstr>
      <vt:lpstr>Основные правила ввода текста</vt:lpstr>
      <vt:lpstr>Основные правила ввода текста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Текстовый редактор  Microsoft WORD</dc:title>
  <dc:creator>comp_11_18</dc:creator>
  <cp:lastModifiedBy>Люда</cp:lastModifiedBy>
  <cp:revision>112</cp:revision>
  <dcterms:created xsi:type="dcterms:W3CDTF">2000-10-03T14:40:12Z</dcterms:created>
  <dcterms:modified xsi:type="dcterms:W3CDTF">2017-09-04T18:43:33Z</dcterms:modified>
</cp:coreProperties>
</file>