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7" r:id="rId4"/>
    <p:sldId id="257" r:id="rId5"/>
    <p:sldId id="268" r:id="rId6"/>
    <p:sldId id="259" r:id="rId7"/>
    <p:sldId id="269" r:id="rId8"/>
    <p:sldId id="261" r:id="rId9"/>
    <p:sldId id="270" r:id="rId10"/>
    <p:sldId id="263" r:id="rId11"/>
    <p:sldId id="262" r:id="rId12"/>
    <p:sldId id="264" r:id="rId13"/>
    <p:sldId id="272" r:id="rId14"/>
    <p:sldId id="265" r:id="rId15"/>
    <p:sldId id="266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7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  <a:srgbClr val="6633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0140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0321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64909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000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7165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4854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000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8556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1273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0485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17824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562595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3412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5676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6999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8521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1056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itchFamily="18" charset="0"/>
                </a:endParaRPr>
              </a:p>
            </p:txBody>
          </p:sp>
          <p:pic>
            <p:nvPicPr>
              <p:cNvPr id="1057" name="Picture 5" descr="minispi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8" name="Rectangle 6"/>
              <p:cNvSpPr>
                <a:spLocks noChangeArrowheads="1"/>
              </p:cNvSpPr>
              <p:nvPr/>
            </p:nvSpPr>
            <p:spPr bwMode="ltGray">
              <a:xfrm>
                <a:off x="282" y="3469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itchFamily="18" charset="0"/>
                </a:endParaRPr>
              </a:p>
            </p:txBody>
          </p:sp>
          <p:pic>
            <p:nvPicPr>
              <p:cNvPr id="1059" name="Picture 7" descr="minispi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1034" name="Line 9"/>
              <p:cNvSpPr>
                <a:spLocks noChangeShapeType="1"/>
              </p:cNvSpPr>
              <p:nvPr/>
            </p:nvSpPr>
            <p:spPr bwMode="ltGray">
              <a:xfrm>
                <a:off x="198" y="129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Line 10"/>
              <p:cNvSpPr>
                <a:spLocks noChangeShapeType="1"/>
              </p:cNvSpPr>
              <p:nvPr/>
            </p:nvSpPr>
            <p:spPr bwMode="ltGray">
              <a:xfrm>
                <a:off x="198" y="149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Line 11"/>
              <p:cNvSpPr>
                <a:spLocks noChangeShapeType="1"/>
              </p:cNvSpPr>
              <p:nvPr/>
            </p:nvSpPr>
            <p:spPr bwMode="ltGray">
              <a:xfrm>
                <a:off x="198" y="168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12"/>
              <p:cNvSpPr>
                <a:spLocks noChangeShapeType="1"/>
              </p:cNvSpPr>
              <p:nvPr/>
            </p:nvSpPr>
            <p:spPr bwMode="ltGray">
              <a:xfrm>
                <a:off x="198" y="187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Line 13"/>
              <p:cNvSpPr>
                <a:spLocks noChangeShapeType="1"/>
              </p:cNvSpPr>
              <p:nvPr/>
            </p:nvSpPr>
            <p:spPr bwMode="ltGray">
              <a:xfrm>
                <a:off x="198" y="206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9" name="Line 14"/>
              <p:cNvSpPr>
                <a:spLocks noChangeShapeType="1"/>
              </p:cNvSpPr>
              <p:nvPr/>
            </p:nvSpPr>
            <p:spPr bwMode="ltGray">
              <a:xfrm>
                <a:off x="198" y="225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0" name="Line 15"/>
              <p:cNvSpPr>
                <a:spLocks noChangeShapeType="1"/>
              </p:cNvSpPr>
              <p:nvPr/>
            </p:nvSpPr>
            <p:spPr bwMode="ltGray">
              <a:xfrm>
                <a:off x="198" y="245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1" name="Line 16"/>
              <p:cNvSpPr>
                <a:spLocks noChangeShapeType="1"/>
              </p:cNvSpPr>
              <p:nvPr/>
            </p:nvSpPr>
            <p:spPr bwMode="ltGray">
              <a:xfrm>
                <a:off x="198" y="264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2" name="Line 17"/>
              <p:cNvSpPr>
                <a:spLocks noChangeShapeType="1"/>
              </p:cNvSpPr>
              <p:nvPr/>
            </p:nvSpPr>
            <p:spPr bwMode="ltGray">
              <a:xfrm>
                <a:off x="198" y="283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Line 18"/>
              <p:cNvSpPr>
                <a:spLocks noChangeShapeType="1"/>
              </p:cNvSpPr>
              <p:nvPr/>
            </p:nvSpPr>
            <p:spPr bwMode="ltGray">
              <a:xfrm>
                <a:off x="198" y="302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Line 19"/>
              <p:cNvSpPr>
                <a:spLocks noChangeShapeType="1"/>
              </p:cNvSpPr>
              <p:nvPr/>
            </p:nvSpPr>
            <p:spPr bwMode="ltGray">
              <a:xfrm>
                <a:off x="198" y="321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5" name="Line 20"/>
              <p:cNvSpPr>
                <a:spLocks noChangeShapeType="1"/>
              </p:cNvSpPr>
              <p:nvPr/>
            </p:nvSpPr>
            <p:spPr bwMode="ltGray">
              <a:xfrm>
                <a:off x="198" y="341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6" name="Line 21"/>
              <p:cNvSpPr>
                <a:spLocks noChangeShapeType="1"/>
              </p:cNvSpPr>
              <p:nvPr/>
            </p:nvSpPr>
            <p:spPr bwMode="ltGray">
              <a:xfrm>
                <a:off x="198" y="360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7" name="Line 22"/>
              <p:cNvSpPr>
                <a:spLocks noChangeShapeType="1"/>
              </p:cNvSpPr>
              <p:nvPr/>
            </p:nvSpPr>
            <p:spPr bwMode="ltGray">
              <a:xfrm>
                <a:off x="198" y="379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8" name="Line 23"/>
              <p:cNvSpPr>
                <a:spLocks noChangeShapeType="1"/>
              </p:cNvSpPr>
              <p:nvPr/>
            </p:nvSpPr>
            <p:spPr bwMode="ltGray">
              <a:xfrm>
                <a:off x="198" y="398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Line 24"/>
              <p:cNvSpPr>
                <a:spLocks noChangeShapeType="1"/>
              </p:cNvSpPr>
              <p:nvPr/>
            </p:nvSpPr>
            <p:spPr bwMode="ltGray">
              <a:xfrm>
                <a:off x="198" y="417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Line 25"/>
              <p:cNvSpPr>
                <a:spLocks noChangeShapeType="1"/>
              </p:cNvSpPr>
              <p:nvPr/>
            </p:nvSpPr>
            <p:spPr bwMode="ltGray">
              <a:xfrm>
                <a:off x="198" y="437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1" name="Line 26"/>
              <p:cNvSpPr>
                <a:spLocks noChangeShapeType="1"/>
              </p:cNvSpPr>
              <p:nvPr/>
            </p:nvSpPr>
            <p:spPr bwMode="ltGray">
              <a:xfrm>
                <a:off x="198" y="456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2" name="Line 27"/>
              <p:cNvSpPr>
                <a:spLocks noChangeShapeType="1"/>
              </p:cNvSpPr>
              <p:nvPr/>
            </p:nvSpPr>
            <p:spPr bwMode="ltGray">
              <a:xfrm>
                <a:off x="198" y="475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3" name="Line 28"/>
              <p:cNvSpPr>
                <a:spLocks noChangeShapeType="1"/>
              </p:cNvSpPr>
              <p:nvPr/>
            </p:nvSpPr>
            <p:spPr bwMode="ltGray">
              <a:xfrm>
                <a:off x="198" y="494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" name="Line 29"/>
              <p:cNvSpPr>
                <a:spLocks noChangeShapeType="1"/>
              </p:cNvSpPr>
              <p:nvPr/>
            </p:nvSpPr>
            <p:spPr bwMode="ltGray">
              <a:xfrm>
                <a:off x="198" y="513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5" name="Line 30"/>
              <p:cNvSpPr>
                <a:spLocks noChangeShapeType="1"/>
              </p:cNvSpPr>
              <p:nvPr/>
            </p:nvSpPr>
            <p:spPr bwMode="ltGray">
              <a:xfrm>
                <a:off x="198" y="533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3217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9321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9321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ОДНОРОДНЫЕ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</a:t>
            </a:r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618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772400" cy="48965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3500" dirty="0" smtClean="0">
                <a:solidFill>
                  <a:schemeClr val="tx1"/>
                </a:solidFill>
              </a:rPr>
              <a:t>Если обобщающее слово стоит перед однородными членами, но ими не заканчивается предложение, то перед однородными членами ставится  </a:t>
            </a:r>
            <a:r>
              <a:rPr lang="ru-RU" sz="3500" b="1" i="1" dirty="0" smtClean="0">
                <a:solidFill>
                  <a:srgbClr val="C00000"/>
                </a:solidFill>
              </a:rPr>
              <a:t>двоеточие</a:t>
            </a:r>
            <a:r>
              <a:rPr lang="ru-RU" sz="3500" dirty="0" smtClean="0">
                <a:solidFill>
                  <a:schemeClr val="tx1"/>
                </a:solidFill>
              </a:rPr>
              <a:t>, после них – </a:t>
            </a:r>
            <a:r>
              <a:rPr lang="ru-RU" sz="3500" b="1" i="1" dirty="0" smtClean="0">
                <a:solidFill>
                  <a:srgbClr val="C00000"/>
                </a:solidFill>
              </a:rPr>
              <a:t>тире</a:t>
            </a:r>
            <a:r>
              <a:rPr lang="ru-RU" sz="35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i="1" dirty="0">
                <a:solidFill>
                  <a:schemeClr val="tx1"/>
                </a:solidFill>
              </a:rPr>
              <a:t> </a:t>
            </a:r>
            <a:r>
              <a:rPr lang="ru-RU" sz="3500" i="1" dirty="0" smtClean="0">
                <a:solidFill>
                  <a:schemeClr val="tx1"/>
                </a:solidFill>
              </a:rPr>
              <a:t>        Мне </a:t>
            </a:r>
            <a:r>
              <a:rPr lang="ru-RU" sz="3500" i="1" dirty="0">
                <a:solidFill>
                  <a:schemeClr val="tx1"/>
                </a:solidFill>
              </a:rPr>
              <a:t>казалось, что </a:t>
            </a:r>
            <a:r>
              <a:rPr lang="ru-RU" sz="3500" b="1" i="1" dirty="0">
                <a:solidFill>
                  <a:srgbClr val="0000FF"/>
                </a:solidFill>
              </a:rPr>
              <a:t>всё</a:t>
            </a:r>
            <a:r>
              <a:rPr lang="ru-RU" sz="3500" i="1" dirty="0">
                <a:solidFill>
                  <a:schemeClr val="tx1"/>
                </a:solidFill>
              </a:rPr>
              <a:t> это</a:t>
            </a:r>
            <a:r>
              <a:rPr lang="ru-RU" sz="3900" b="1" i="1" dirty="0">
                <a:solidFill>
                  <a:srgbClr val="C00000"/>
                </a:solidFill>
              </a:rPr>
              <a:t>:</a:t>
            </a:r>
            <a:r>
              <a:rPr lang="ru-RU" sz="3500" i="1" dirty="0">
                <a:solidFill>
                  <a:schemeClr val="tx1"/>
                </a:solidFill>
              </a:rPr>
              <a:t> и певучие </a:t>
            </a:r>
            <a:r>
              <a:rPr lang="ru-RU" sz="3500" i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i="1" dirty="0"/>
              <a:t> </a:t>
            </a:r>
            <a:r>
              <a:rPr lang="ru-RU" sz="3500" i="1" dirty="0" smtClean="0"/>
              <a:t>        </a:t>
            </a:r>
            <a:r>
              <a:rPr lang="ru-RU" sz="3500" i="1" u="sng" dirty="0" smtClean="0">
                <a:solidFill>
                  <a:schemeClr val="tx1"/>
                </a:solidFill>
              </a:rPr>
              <a:t>крики</a:t>
            </a:r>
            <a:r>
              <a:rPr lang="ru-RU" sz="3500" i="1" dirty="0" smtClean="0">
                <a:solidFill>
                  <a:schemeClr val="tx1"/>
                </a:solidFill>
              </a:rPr>
              <a:t> разносчиков</a:t>
            </a:r>
            <a:r>
              <a:rPr lang="ru-RU" sz="3900" b="1" i="1" dirty="0">
                <a:solidFill>
                  <a:srgbClr val="C00000"/>
                </a:solidFill>
              </a:rPr>
              <a:t>,</a:t>
            </a:r>
            <a:r>
              <a:rPr lang="ru-RU" sz="3500" i="1" dirty="0">
                <a:solidFill>
                  <a:schemeClr val="tx1"/>
                </a:solidFill>
              </a:rPr>
              <a:t> и заводские </a:t>
            </a:r>
            <a:r>
              <a:rPr lang="ru-RU" sz="3500" i="1" u="sng" dirty="0">
                <a:solidFill>
                  <a:schemeClr val="tx1"/>
                </a:solidFill>
              </a:rPr>
              <a:t>гудки</a:t>
            </a:r>
            <a:r>
              <a:rPr lang="ru-RU" sz="3900" b="1" i="1" dirty="0">
                <a:solidFill>
                  <a:srgbClr val="C00000"/>
                </a:solidFill>
              </a:rPr>
              <a:t>,</a:t>
            </a:r>
            <a:r>
              <a:rPr lang="ru-RU" sz="3500" b="1" i="1" dirty="0">
                <a:solidFill>
                  <a:srgbClr val="C00000"/>
                </a:solidFill>
              </a:rPr>
              <a:t> </a:t>
            </a:r>
            <a:endParaRPr lang="ru-RU" sz="3500" b="1" i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500" b="1" i="1" dirty="0">
                <a:solidFill>
                  <a:srgbClr val="C00000"/>
                </a:solidFill>
              </a:rPr>
              <a:t> </a:t>
            </a:r>
            <a:r>
              <a:rPr lang="ru-RU" sz="3500" b="1" i="1" dirty="0" smtClean="0">
                <a:solidFill>
                  <a:srgbClr val="C00000"/>
                </a:solidFill>
              </a:rPr>
              <a:t>        </a:t>
            </a:r>
            <a:r>
              <a:rPr lang="ru-RU" sz="3500" i="1" dirty="0" smtClean="0">
                <a:solidFill>
                  <a:schemeClr val="tx1"/>
                </a:solidFill>
              </a:rPr>
              <a:t>и </a:t>
            </a:r>
            <a:r>
              <a:rPr lang="ru-RU" sz="3500" i="1" dirty="0">
                <a:solidFill>
                  <a:schemeClr val="tx1"/>
                </a:solidFill>
              </a:rPr>
              <a:t>торопливые </a:t>
            </a:r>
            <a:r>
              <a:rPr lang="ru-RU" sz="3500" i="1" u="sng" dirty="0" smtClean="0">
                <a:solidFill>
                  <a:schemeClr val="tx1"/>
                </a:solidFill>
              </a:rPr>
              <a:t>свистки</a:t>
            </a:r>
            <a:r>
              <a:rPr lang="ru-RU" sz="3500" i="1" dirty="0" smtClean="0">
                <a:solidFill>
                  <a:schemeClr val="tx1"/>
                </a:solidFill>
              </a:rPr>
              <a:t> </a:t>
            </a:r>
            <a:r>
              <a:rPr lang="ru-RU" sz="3500" i="1" dirty="0">
                <a:solidFill>
                  <a:schemeClr val="tx1"/>
                </a:solidFill>
              </a:rPr>
              <a:t>паровозов на </a:t>
            </a:r>
            <a:r>
              <a:rPr lang="ru-RU" sz="3500" i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i="1" dirty="0"/>
              <a:t> </a:t>
            </a:r>
            <a:r>
              <a:rPr lang="ru-RU" sz="3500" i="1" dirty="0" smtClean="0"/>
              <a:t>        </a:t>
            </a:r>
            <a:r>
              <a:rPr lang="ru-RU" sz="3500" i="1" dirty="0" smtClean="0">
                <a:solidFill>
                  <a:schemeClr val="tx1"/>
                </a:solidFill>
              </a:rPr>
              <a:t>ветке </a:t>
            </a:r>
            <a:r>
              <a:rPr lang="ru-RU" sz="3900" b="1" i="1" dirty="0" smtClean="0">
                <a:solidFill>
                  <a:srgbClr val="C00000"/>
                </a:solidFill>
              </a:rPr>
              <a:t>–</a:t>
            </a:r>
            <a:r>
              <a:rPr lang="ru-RU" sz="3900" b="1" i="1" dirty="0" smtClean="0">
                <a:solidFill>
                  <a:schemeClr val="tx1"/>
                </a:solidFill>
              </a:rPr>
              <a:t> </a:t>
            </a:r>
            <a:r>
              <a:rPr lang="ru-RU" sz="3500" i="1" dirty="0" smtClean="0">
                <a:solidFill>
                  <a:schemeClr val="tx1"/>
                </a:solidFill>
              </a:rPr>
              <a:t>имеет </a:t>
            </a:r>
            <a:r>
              <a:rPr lang="ru-RU" sz="3500" i="1" dirty="0">
                <a:solidFill>
                  <a:schemeClr val="tx1"/>
                </a:solidFill>
              </a:rPr>
              <a:t>какое-то </a:t>
            </a:r>
            <a:r>
              <a:rPr lang="ru-RU" sz="3500" i="1" dirty="0" smtClean="0">
                <a:solidFill>
                  <a:schemeClr val="tx1"/>
                </a:solidFill>
              </a:rPr>
              <a:t>отношение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i="1" dirty="0"/>
              <a:t> </a:t>
            </a:r>
            <a:r>
              <a:rPr lang="ru-RU" sz="3500" i="1" dirty="0" smtClean="0"/>
              <a:t>        </a:t>
            </a:r>
            <a:r>
              <a:rPr lang="ru-RU" sz="3500" i="1" dirty="0" smtClean="0">
                <a:solidFill>
                  <a:schemeClr val="tx1"/>
                </a:solidFill>
              </a:rPr>
              <a:t>к </a:t>
            </a:r>
            <a:r>
              <a:rPr lang="ru-RU" sz="3500" i="1" dirty="0">
                <a:solidFill>
                  <a:schemeClr val="tx1"/>
                </a:solidFill>
              </a:rPr>
              <a:t>моему приезду. </a:t>
            </a:r>
            <a:r>
              <a:rPr lang="ru-RU" sz="3500" i="1" dirty="0" smtClean="0">
                <a:solidFill>
                  <a:schemeClr val="tx1"/>
                </a:solidFill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028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37112"/>
            <a:ext cx="8060432" cy="1362075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Однородные  и  неоднородные определения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4315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041440" cy="1442674"/>
          </a:xfrm>
        </p:spPr>
        <p:txBody>
          <a:bodyPr/>
          <a:lstStyle/>
          <a:p>
            <a:pPr algn="l"/>
            <a:r>
              <a:rPr lang="ru-RU" sz="3200" dirty="0" smtClean="0"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Однородные определения</a:t>
            </a:r>
            <a:endParaRPr lang="ru-RU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Х</a:t>
            </a:r>
            <a:r>
              <a:rPr lang="ru-RU" dirty="0" smtClean="0"/>
              <a:t>арактеризуют предмет с одной стороны (цвет, размер, материал и т. д.)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Произносятся с перечислительной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интонацией.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Между ними можно вставить союз </a:t>
            </a:r>
            <a:r>
              <a:rPr lang="ru-RU" sz="3600" i="1" dirty="0" smtClean="0"/>
              <a:t>и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Между однородными определениями,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соединенными бессоюзной связью,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A50021"/>
                </a:solidFill>
              </a:rPr>
              <a:t>запятая ставится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i="1" u="wavyHeavy" dirty="0" smtClean="0"/>
              <a:t>Красные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/>
              <a:t>белые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/>
              <a:t>розовые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/>
              <a:t>желтые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гвоздики составили </a:t>
            </a:r>
            <a:r>
              <a:rPr lang="ru-RU" i="1" dirty="0"/>
              <a:t>красивый </a:t>
            </a:r>
            <a:r>
              <a:rPr lang="ru-RU" i="1" dirty="0" smtClean="0"/>
              <a:t>букет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408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041440" cy="1442674"/>
          </a:xfrm>
        </p:spPr>
        <p:txBody>
          <a:bodyPr/>
          <a:lstStyle/>
          <a:p>
            <a:pPr algn="l"/>
            <a:r>
              <a:rPr lang="ru-RU" sz="3200" dirty="0" smtClean="0">
                <a:uFill>
                  <a:solidFill>
                    <a:srgbClr val="C00000"/>
                  </a:solidFill>
                </a:uFill>
              </a:rPr>
              <a:t> </a:t>
            </a:r>
            <a:endParaRPr lang="ru-RU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</a:t>
            </a:r>
            <a:r>
              <a:rPr lang="ru-RU" i="1" u="wavyHeavy" dirty="0" smtClean="0"/>
              <a:t>Красные</a:t>
            </a:r>
            <a:r>
              <a:rPr lang="ru-RU" sz="3600" b="1" i="1" dirty="0">
                <a:solidFill>
                  <a:srgbClr val="A50021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/>
              <a:t>белые</a:t>
            </a:r>
            <a:r>
              <a:rPr lang="ru-RU" sz="3600" b="1" i="1" dirty="0">
                <a:solidFill>
                  <a:srgbClr val="A50021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 smtClean="0"/>
              <a:t>розовые</a:t>
            </a:r>
            <a:r>
              <a:rPr lang="ru-RU" i="1" dirty="0" smtClean="0"/>
              <a:t> гвоздики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составили </a:t>
            </a:r>
            <a:r>
              <a:rPr lang="ru-RU" i="1" dirty="0"/>
              <a:t>красивый </a:t>
            </a:r>
            <a:r>
              <a:rPr lang="ru-RU" i="1" dirty="0" smtClean="0"/>
              <a:t>букет.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                          (</a:t>
            </a:r>
            <a:r>
              <a:rPr lang="ru-RU" i="1" u="wavyHeavy" dirty="0" smtClean="0"/>
              <a:t>красные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00FF"/>
                </a:solidFill>
              </a:rPr>
              <a:t>и</a:t>
            </a:r>
            <a:r>
              <a:rPr lang="ru-RU" i="1" dirty="0" smtClean="0"/>
              <a:t> </a:t>
            </a:r>
            <a:r>
              <a:rPr lang="ru-RU" i="1" u="wavyHeavy" dirty="0" smtClean="0"/>
              <a:t>белые</a:t>
            </a:r>
            <a:r>
              <a:rPr lang="ru-RU" i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   </a:t>
            </a:r>
            <a:r>
              <a:rPr lang="ru-RU" i="1" u="wavyHeavy" dirty="0" smtClean="0"/>
              <a:t>Чистый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/>
              <a:t> </a:t>
            </a:r>
            <a:r>
              <a:rPr lang="ru-RU" i="1" u="wavyHeavy" dirty="0"/>
              <a:t>спокойный</a:t>
            </a:r>
            <a:r>
              <a:rPr lang="ru-RU" i="1" dirty="0"/>
              <a:t> свет луны </a:t>
            </a:r>
            <a:r>
              <a:rPr lang="ru-RU" i="1" dirty="0" smtClean="0"/>
              <a:t>освещал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дорогу заблудившимся путникам.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(</a:t>
            </a:r>
            <a:r>
              <a:rPr lang="ru-RU" i="1" u="wavyHeavy" dirty="0" smtClean="0"/>
              <a:t>чистый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00FF"/>
                </a:solidFill>
              </a:rPr>
              <a:t>и</a:t>
            </a:r>
            <a:r>
              <a:rPr lang="ru-RU" i="1" dirty="0" smtClean="0"/>
              <a:t> </a:t>
            </a:r>
            <a:r>
              <a:rPr lang="ru-RU" i="1" u="wavyHeavy" dirty="0" smtClean="0"/>
              <a:t>спокойный</a:t>
            </a:r>
            <a:r>
              <a:rPr lang="ru-RU" i="1" dirty="0" smtClean="0"/>
              <a:t>)</a:t>
            </a:r>
            <a:endParaRPr lang="ru-RU" i="1" dirty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94272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Неоднородные определения</a:t>
            </a:r>
            <a:endParaRPr lang="ru-RU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Х</a:t>
            </a:r>
            <a:r>
              <a:rPr lang="ru-RU" dirty="0" smtClean="0"/>
              <a:t>арактеризуют </a:t>
            </a:r>
            <a:r>
              <a:rPr lang="ru-RU" dirty="0"/>
              <a:t>предмет с разных сторон: </a:t>
            </a:r>
            <a:r>
              <a:rPr lang="ru-RU" i="1" u="wavyHeavy" dirty="0">
                <a:solidFill>
                  <a:srgbClr val="0000FF"/>
                </a:solidFill>
              </a:rPr>
              <a:t>большой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u="wavyHeavy" dirty="0">
                <a:solidFill>
                  <a:srgbClr val="0000FF"/>
                </a:solidFill>
              </a:rPr>
              <a:t>каменный</a:t>
            </a:r>
            <a:r>
              <a:rPr lang="ru-RU" i="1" dirty="0">
                <a:solidFill>
                  <a:srgbClr val="0000FF"/>
                </a:solidFill>
              </a:rPr>
              <a:t> дом </a:t>
            </a:r>
            <a:r>
              <a:rPr lang="ru-RU" dirty="0"/>
              <a:t>(размер и материал); </a:t>
            </a:r>
            <a:r>
              <a:rPr lang="ru-RU" i="1" u="wavyHeavy" dirty="0">
                <a:solidFill>
                  <a:srgbClr val="0000FF"/>
                </a:solidFill>
              </a:rPr>
              <a:t>белые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u="wavyHeavy" dirty="0">
                <a:solidFill>
                  <a:srgbClr val="0000FF"/>
                </a:solidFill>
              </a:rPr>
              <a:t>круглые</a:t>
            </a:r>
            <a:r>
              <a:rPr lang="ru-RU" i="1" dirty="0">
                <a:solidFill>
                  <a:srgbClr val="0000FF"/>
                </a:solidFill>
              </a:rPr>
              <a:t> камешки </a:t>
            </a:r>
            <a:r>
              <a:rPr lang="ru-RU" dirty="0"/>
              <a:t>(цвет и форма); </a:t>
            </a:r>
            <a:r>
              <a:rPr lang="ru-RU" i="1" u="wavyHeavy" dirty="0">
                <a:solidFill>
                  <a:srgbClr val="0000FF"/>
                </a:solidFill>
              </a:rPr>
              <a:t>красивые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u="wavyHeavy" dirty="0">
                <a:solidFill>
                  <a:srgbClr val="0000FF"/>
                </a:solidFill>
              </a:rPr>
              <a:t>московские</a:t>
            </a:r>
            <a:r>
              <a:rPr lang="ru-RU" i="1" dirty="0">
                <a:solidFill>
                  <a:srgbClr val="0000FF"/>
                </a:solidFill>
              </a:rPr>
              <a:t> бульвары </a:t>
            </a:r>
            <a:r>
              <a:rPr lang="ru-RU" dirty="0"/>
              <a:t>(качество и местонахождение) и т.д</a:t>
            </a:r>
            <a:r>
              <a:rPr lang="ru-RU" dirty="0" smtClean="0"/>
              <a:t>.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Между ними </a:t>
            </a:r>
            <a:r>
              <a:rPr lang="ru-RU" dirty="0" smtClean="0">
                <a:solidFill>
                  <a:srgbClr val="000000"/>
                </a:solidFill>
              </a:rPr>
              <a:t>нельзя </a:t>
            </a:r>
            <a:r>
              <a:rPr lang="ru-RU" dirty="0">
                <a:solidFill>
                  <a:srgbClr val="000000"/>
                </a:solidFill>
              </a:rPr>
              <a:t>вставить союз </a:t>
            </a:r>
            <a:r>
              <a:rPr lang="ru-RU" sz="3600" i="1" dirty="0">
                <a:solidFill>
                  <a:srgbClr val="000000"/>
                </a:solidFill>
              </a:rPr>
              <a:t>и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 smtClean="0"/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Между неоднородными определениями</a:t>
            </a:r>
            <a:endParaRPr lang="ru-RU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A50021"/>
                </a:solidFill>
              </a:rPr>
              <a:t>   запятая не ставится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8040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i="1" dirty="0" smtClean="0"/>
              <a:t>Был </a:t>
            </a:r>
            <a:r>
              <a:rPr lang="ru-RU" i="1" u="wavyHeavy" dirty="0"/>
              <a:t>холодный</a:t>
            </a:r>
            <a:r>
              <a:rPr lang="ru-RU" i="1" dirty="0"/>
              <a:t> </a:t>
            </a:r>
            <a:r>
              <a:rPr lang="ru-RU" i="1" u="wavyHeavy" dirty="0"/>
              <a:t>осенний</a:t>
            </a:r>
            <a:r>
              <a:rPr lang="ru-RU" i="1" dirty="0"/>
              <a:t> вечер</a:t>
            </a:r>
            <a:r>
              <a:rPr lang="ru-RU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      </a:t>
            </a:r>
            <a:r>
              <a:rPr lang="ru-RU" i="1" u="wavyHeavy" dirty="0" smtClean="0"/>
              <a:t>Крепкий</a:t>
            </a:r>
            <a:r>
              <a:rPr lang="ru-RU" i="1" dirty="0" smtClean="0"/>
              <a:t> </a:t>
            </a:r>
            <a:r>
              <a:rPr lang="ru-RU" i="1" u="wavyHeavy" dirty="0"/>
              <a:t>предрассветный</a:t>
            </a:r>
            <a:r>
              <a:rPr lang="ru-RU" i="1" dirty="0"/>
              <a:t> сон </a:t>
            </a:r>
            <a:r>
              <a:rPr lang="ru-RU" i="1" dirty="0" smtClean="0"/>
              <a:t>сморил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нас.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      Все </a:t>
            </a:r>
            <a:r>
              <a:rPr lang="ru-RU" i="1" dirty="0"/>
              <a:t>путешественники были одеты </a:t>
            </a: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в </a:t>
            </a:r>
            <a:r>
              <a:rPr lang="ru-RU" i="1" u="wavyHeavy" dirty="0"/>
              <a:t>одинаковые</a:t>
            </a:r>
            <a:r>
              <a:rPr lang="ru-RU" i="1" dirty="0"/>
              <a:t> </a:t>
            </a:r>
            <a:r>
              <a:rPr lang="ru-RU" i="1" u="wavyHeavy" dirty="0"/>
              <a:t>полярные</a:t>
            </a:r>
            <a:r>
              <a:rPr lang="ru-RU" i="1" dirty="0"/>
              <a:t> костюмы.</a:t>
            </a:r>
          </a:p>
        </p:txBody>
      </p:sp>
    </p:spTree>
    <p:extLst>
      <p:ext uri="{BB962C8B-B14F-4D97-AF65-F5344CB8AC3E}">
        <p14:creationId xmlns:p14="http://schemas.microsoft.com/office/powerpoint/2010/main" val="37819520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37112"/>
            <a:ext cx="7772400" cy="1362075"/>
          </a:xfrm>
        </p:spPr>
        <p:txBody>
          <a:bodyPr/>
          <a:lstStyle/>
          <a:p>
            <a:r>
              <a:rPr lang="ru-RU" sz="3600" b="0" dirty="0" smtClean="0"/>
              <a:t>Употребление  однородных членов  предложения</a:t>
            </a:r>
            <a:endParaRPr lang="ru-RU" sz="36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3835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663300"/>
                </a:solidFill>
              </a:rPr>
              <a:t>Правило 1.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771650"/>
            <a:ext cx="7897688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Н</a:t>
            </a:r>
            <a:r>
              <a:rPr lang="ru-RU" sz="2800" dirty="0" smtClean="0"/>
              <a:t>ельзя </a:t>
            </a:r>
            <a:r>
              <a:rPr lang="ru-RU" sz="2800" dirty="0"/>
              <a:t>сочетать в качестве однородных членов </a:t>
            </a:r>
            <a:r>
              <a:rPr lang="ru-RU" sz="2800" dirty="0" smtClean="0"/>
              <a:t>слова</a:t>
            </a:r>
            <a:r>
              <a:rPr lang="ru-RU" sz="2800" dirty="0"/>
              <a:t>, указывающие на несопоставимые </a:t>
            </a:r>
            <a:r>
              <a:rPr lang="ru-RU" sz="2800" dirty="0" smtClean="0"/>
              <a:t>понятия: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A50021"/>
                </a:solidFill>
              </a:rPr>
              <a:t>       Предприятие приглашает </a:t>
            </a:r>
            <a:r>
              <a:rPr lang="ru-RU" sz="2800" i="1" dirty="0">
                <a:solidFill>
                  <a:srgbClr val="A50021"/>
                </a:solidFill>
              </a:rPr>
              <a:t>на постоянную </a:t>
            </a:r>
            <a:r>
              <a:rPr lang="ru-RU" sz="2800" i="1" dirty="0" smtClean="0">
                <a:solidFill>
                  <a:srgbClr val="A50021"/>
                </a:solidFill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работу </a:t>
            </a:r>
            <a:r>
              <a:rPr lang="ru-RU" sz="2800" i="1" dirty="0">
                <a:solidFill>
                  <a:srgbClr val="A50021"/>
                </a:solidFill>
              </a:rPr>
              <a:t>мастера по переработке овощей и </a:t>
            </a:r>
            <a:r>
              <a:rPr lang="ru-RU" sz="2800" i="1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одиноких мужчин.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                                </a:t>
            </a:r>
            <a:r>
              <a:rPr lang="ru-RU" sz="2400" dirty="0" smtClean="0">
                <a:solidFill>
                  <a:srgbClr val="0000CC"/>
                </a:solidFill>
              </a:rPr>
              <a:t>Одиноких мужчин не перерабатывают!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          </a:t>
            </a:r>
            <a:r>
              <a:rPr lang="ru-RU" sz="2800" i="1" dirty="0">
                <a:solidFill>
                  <a:srgbClr val="A50021"/>
                </a:solidFill>
              </a:rPr>
              <a:t>Предприятие приглашает на постоянную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работу мастера по переработке </a:t>
            </a:r>
            <a:r>
              <a:rPr lang="ru-RU" sz="2800" i="1" dirty="0" smtClean="0">
                <a:solidFill>
                  <a:srgbClr val="A50021"/>
                </a:solidFill>
              </a:rPr>
              <a:t>овощей.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Также требуются одинокие мужчины для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работы вахтовым методом.</a:t>
            </a:r>
            <a:endParaRPr lang="ru-RU" sz="2800" i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i="1" dirty="0" smtClean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</a:rPr>
              <a:t>                   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94140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663300"/>
                </a:solidFill>
              </a:rPr>
              <a:t>Правило 2.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состав однородных членов не должны входить видовые и родовые </a:t>
            </a:r>
            <a:r>
              <a:rPr lang="ru-RU" dirty="0" smtClean="0"/>
              <a:t>наименования:</a:t>
            </a:r>
            <a:r>
              <a:rPr lang="ru-RU" i="1" dirty="0" smtClean="0"/>
              <a:t>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    Наш </a:t>
            </a:r>
            <a:r>
              <a:rPr lang="ru-RU" i="1" dirty="0">
                <a:solidFill>
                  <a:srgbClr val="A50021"/>
                </a:solidFill>
              </a:rPr>
              <a:t>сквер – любимое место отдыха </a:t>
            </a:r>
            <a:r>
              <a:rPr lang="ru-RU" i="1" dirty="0" smtClean="0">
                <a:solidFill>
                  <a:srgbClr val="A5002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    жителей </a:t>
            </a:r>
            <a:r>
              <a:rPr lang="ru-RU" i="1" dirty="0">
                <a:solidFill>
                  <a:srgbClr val="A50021"/>
                </a:solidFill>
              </a:rPr>
              <a:t>деревни, молодежи и </a:t>
            </a:r>
            <a:r>
              <a:rPr lang="ru-RU" i="1" dirty="0" smtClean="0">
                <a:solidFill>
                  <a:srgbClr val="A50021"/>
                </a:solidFill>
              </a:rPr>
              <a:t>детей.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             </a:t>
            </a:r>
            <a:r>
              <a:rPr lang="ru-RU" sz="2400" dirty="0" smtClean="0">
                <a:solidFill>
                  <a:srgbClr val="0000CC"/>
                </a:solidFill>
              </a:rPr>
              <a:t>Молодежь </a:t>
            </a:r>
            <a:r>
              <a:rPr lang="ru-RU" sz="2400" dirty="0">
                <a:solidFill>
                  <a:srgbClr val="0000CC"/>
                </a:solidFill>
              </a:rPr>
              <a:t>и дети являются жителями деревни. 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</a:t>
            </a:r>
            <a:r>
              <a:rPr lang="ru-RU" i="1" dirty="0" smtClean="0">
                <a:solidFill>
                  <a:srgbClr val="A50021"/>
                </a:solidFill>
              </a:rPr>
              <a:t>Наш </a:t>
            </a:r>
            <a:r>
              <a:rPr lang="ru-RU" i="1" dirty="0">
                <a:solidFill>
                  <a:srgbClr val="A50021"/>
                </a:solidFill>
              </a:rPr>
              <a:t>сквер – любимое место </a:t>
            </a:r>
            <a:r>
              <a:rPr lang="ru-RU" i="1" dirty="0" smtClean="0">
                <a:solidFill>
                  <a:srgbClr val="A50021"/>
                </a:solidFill>
              </a:rPr>
              <a:t>отдыха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    всех жителей деревни.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</a:rPr>
              <a:t>                    </a:t>
            </a:r>
            <a:r>
              <a:rPr lang="ru-RU" sz="2000" dirty="0" smtClean="0">
                <a:solidFill>
                  <a:srgbClr val="0000CC"/>
                </a:solidFill>
              </a:rPr>
              <a:t>                         </a:t>
            </a:r>
            <a:endParaRPr lang="ru-RU" i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117983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663300"/>
                </a:solidFill>
              </a:rPr>
              <a:t>Правило 3.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</a:t>
            </a:r>
            <a:r>
              <a:rPr lang="ru-RU" dirty="0"/>
              <a:t>однородные члены имеют </a:t>
            </a:r>
            <a:r>
              <a:rPr lang="ru-RU" i="1" dirty="0">
                <a:solidFill>
                  <a:srgbClr val="0000CC"/>
                </a:solidFill>
              </a:rPr>
              <a:t>общий главный член</a:t>
            </a:r>
            <a:r>
              <a:rPr lang="ru-RU" dirty="0"/>
              <a:t>, необходимо учитывать, что каждый из однородных членов должен быть лексически и грамматически соотнесён с этим общим главным членом.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i="1" dirty="0" smtClean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553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37112"/>
            <a:ext cx="7772400" cy="1362075"/>
          </a:xfrm>
        </p:spPr>
        <p:txBody>
          <a:bodyPr>
            <a:normAutofit/>
          </a:bodyPr>
          <a:lstStyle/>
          <a:p>
            <a:r>
              <a:rPr lang="ru-RU" sz="3600" b="0" dirty="0" smtClean="0"/>
              <a:t>Знаки  препинания </a:t>
            </a:r>
            <a:br>
              <a:rPr lang="ru-RU" sz="3600" b="0" dirty="0" smtClean="0"/>
            </a:br>
            <a:r>
              <a:rPr lang="ru-RU" sz="3600" b="0" dirty="0" smtClean="0"/>
              <a:t>при  однородных  членах</a:t>
            </a: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2211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240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A50021"/>
                </a:solidFill>
              </a:rPr>
              <a:t>     Надо </a:t>
            </a:r>
            <a:r>
              <a:rPr lang="ru-RU" i="1" dirty="0">
                <a:solidFill>
                  <a:srgbClr val="A50021"/>
                </a:solidFill>
              </a:rPr>
              <a:t>больше прислушиваться к мнению </a:t>
            </a:r>
            <a:r>
              <a:rPr lang="ru-RU" i="1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ребят </a:t>
            </a:r>
            <a:r>
              <a:rPr lang="ru-RU" i="1" dirty="0">
                <a:solidFill>
                  <a:srgbClr val="A50021"/>
                </a:solidFill>
              </a:rPr>
              <a:t>и их </a:t>
            </a:r>
            <a:r>
              <a:rPr lang="ru-RU" i="1" dirty="0" smtClean="0">
                <a:solidFill>
                  <a:srgbClr val="A50021"/>
                </a:solidFill>
              </a:rPr>
              <a:t>запросам</a:t>
            </a:r>
            <a:r>
              <a:rPr lang="ru-RU" dirty="0" smtClean="0">
                <a:solidFill>
                  <a:srgbClr val="A50021"/>
                </a:solidFill>
              </a:rPr>
              <a:t>.</a:t>
            </a:r>
            <a:endParaRPr lang="ru-RU" i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/>
              <a:t>данном случае главное </a:t>
            </a:r>
            <a:r>
              <a:rPr lang="ru-RU" sz="2400" dirty="0" smtClean="0"/>
              <a:t>слово </a:t>
            </a:r>
            <a:r>
              <a:rPr lang="ru-RU" sz="2400" dirty="0"/>
              <a:t>глагол </a:t>
            </a:r>
            <a:r>
              <a:rPr lang="ru-RU" sz="2400" i="1" dirty="0">
                <a:solidFill>
                  <a:srgbClr val="0000CC"/>
                </a:solidFill>
              </a:rPr>
              <a:t>прислушиваться</a:t>
            </a:r>
            <a:r>
              <a:rPr lang="ru-RU" sz="2400" dirty="0"/>
              <a:t> может сочетаться только с </a:t>
            </a:r>
            <a:r>
              <a:rPr lang="ru-RU" sz="2400" u="sng" dirty="0"/>
              <a:t>первым</a:t>
            </a:r>
            <a:r>
              <a:rPr lang="ru-RU" sz="2400" dirty="0"/>
              <a:t> из однородных членов (</a:t>
            </a:r>
            <a:r>
              <a:rPr lang="ru-RU" sz="2400" i="1" dirty="0">
                <a:solidFill>
                  <a:srgbClr val="A50021"/>
                </a:solidFill>
              </a:rPr>
              <a:t>прислушиваться к мнению ребят</a:t>
            </a:r>
            <a:r>
              <a:rPr lang="ru-RU" sz="2400" dirty="0"/>
              <a:t>).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 </a:t>
            </a:r>
            <a:r>
              <a:rPr lang="ru-RU" sz="2400" u="sng" dirty="0"/>
              <a:t>вторым</a:t>
            </a:r>
            <a:r>
              <a:rPr lang="ru-RU" sz="2400" dirty="0"/>
              <a:t> однородным членом глагол </a:t>
            </a:r>
            <a:r>
              <a:rPr lang="ru-RU" sz="2400" i="1" dirty="0">
                <a:solidFill>
                  <a:srgbClr val="0000CC"/>
                </a:solidFill>
              </a:rPr>
              <a:t>прислушиваться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smtClean="0"/>
              <a:t>сочетаться </a:t>
            </a:r>
            <a:r>
              <a:rPr lang="ru-RU" sz="2400" dirty="0"/>
              <a:t>не может (</a:t>
            </a:r>
            <a:r>
              <a:rPr lang="ru-RU" sz="2400" i="1" dirty="0">
                <a:solidFill>
                  <a:srgbClr val="A50021"/>
                </a:solidFill>
              </a:rPr>
              <a:t>прислушиваться к запросам</a:t>
            </a:r>
            <a:r>
              <a:rPr lang="ru-RU" sz="2400" dirty="0"/>
              <a:t>), поскольку мнение услышать можно, а запросы услышать </a:t>
            </a:r>
            <a:r>
              <a:rPr lang="ru-RU" sz="2400" dirty="0" smtClean="0"/>
              <a:t>нельзя!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A50021"/>
                </a:solidFill>
              </a:rPr>
              <a:t>     Надо </a:t>
            </a:r>
            <a:r>
              <a:rPr lang="ru-RU" i="1" dirty="0">
                <a:solidFill>
                  <a:srgbClr val="A50021"/>
                </a:solidFill>
              </a:rPr>
              <a:t>больше прислушиваться к мнению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  </a:t>
            </a:r>
            <a:r>
              <a:rPr lang="ru-RU" i="1" dirty="0" smtClean="0">
                <a:solidFill>
                  <a:srgbClr val="A50021"/>
                </a:solidFill>
              </a:rPr>
              <a:t>  ребят </a:t>
            </a:r>
            <a:r>
              <a:rPr lang="ru-RU" i="1" dirty="0">
                <a:solidFill>
                  <a:srgbClr val="A50021"/>
                </a:solidFill>
              </a:rPr>
              <a:t>и </a:t>
            </a:r>
            <a:r>
              <a:rPr lang="ru-RU" i="1" dirty="0" smtClean="0">
                <a:solidFill>
                  <a:srgbClr val="A50021"/>
                </a:solidFill>
              </a:rPr>
              <a:t>слышать их запросы</a:t>
            </a:r>
            <a:r>
              <a:rPr lang="ru-RU" dirty="0" smtClean="0">
                <a:solidFill>
                  <a:srgbClr val="A50021"/>
                </a:solidFill>
              </a:rPr>
              <a:t>.</a:t>
            </a:r>
            <a:endParaRPr lang="ru-RU" i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18449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6085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     Декабристы любили и восхищались </a:t>
            </a:r>
            <a:r>
              <a:rPr lang="ru-RU" i="1" dirty="0" smtClean="0">
                <a:solidFill>
                  <a:srgbClr val="A50021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 русским народом.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данном случае однородные глаголы </a:t>
            </a:r>
            <a:r>
              <a:rPr lang="ru-RU" sz="2400" i="1" dirty="0" smtClean="0">
                <a:solidFill>
                  <a:srgbClr val="0000CC"/>
                </a:solidFill>
              </a:rPr>
              <a:t>любили</a:t>
            </a:r>
            <a:r>
              <a:rPr lang="ru-RU" sz="2400" dirty="0" smtClean="0"/>
              <a:t> и </a:t>
            </a:r>
            <a:r>
              <a:rPr lang="ru-RU" sz="2400" i="1" dirty="0" smtClean="0">
                <a:solidFill>
                  <a:srgbClr val="0000CC"/>
                </a:solidFill>
              </a:rPr>
              <a:t>восхищались</a:t>
            </a:r>
            <a:r>
              <a:rPr lang="ru-RU" sz="2400" dirty="0" smtClean="0"/>
              <a:t> сочетаются с </a:t>
            </a:r>
            <a:r>
              <a:rPr lang="ru-RU" sz="2400" i="1" dirty="0" smtClean="0"/>
              <a:t>одним</a:t>
            </a:r>
            <a:r>
              <a:rPr lang="ru-RU" sz="2400" dirty="0" smtClean="0"/>
              <a:t>  дополнением </a:t>
            </a:r>
            <a:r>
              <a:rPr lang="ru-RU" sz="2400" dirty="0"/>
              <a:t>в творительном падеже, но </a:t>
            </a:r>
            <a:r>
              <a:rPr lang="ru-RU" sz="2400" dirty="0" smtClean="0"/>
              <a:t>данные глаголы  имеют </a:t>
            </a:r>
            <a:r>
              <a:rPr lang="ru-RU" sz="2400" dirty="0"/>
              <a:t>разное управление: </a:t>
            </a:r>
            <a:r>
              <a:rPr lang="ru-RU" sz="2400" i="1" dirty="0">
                <a:solidFill>
                  <a:srgbClr val="0000CC"/>
                </a:solidFill>
              </a:rPr>
              <a:t>любить </a:t>
            </a:r>
            <a:r>
              <a:rPr lang="ru-RU" sz="2400" i="1" dirty="0" smtClean="0">
                <a:solidFill>
                  <a:srgbClr val="0000CC"/>
                </a:solidFill>
              </a:rPr>
              <a:t>кого-либо/что-либо </a:t>
            </a:r>
            <a:r>
              <a:rPr lang="ru-RU" sz="2400" dirty="0" smtClean="0"/>
              <a:t>(Р. п.); </a:t>
            </a:r>
            <a:r>
              <a:rPr lang="ru-RU" sz="2400" i="1" dirty="0">
                <a:solidFill>
                  <a:srgbClr val="0000CC"/>
                </a:solidFill>
              </a:rPr>
              <a:t>восхищаться </a:t>
            </a:r>
            <a:r>
              <a:rPr lang="ru-RU" sz="2400" i="1" dirty="0" smtClean="0">
                <a:solidFill>
                  <a:srgbClr val="0000CC"/>
                </a:solidFill>
              </a:rPr>
              <a:t>кем-либо/чем-либо </a:t>
            </a:r>
            <a:r>
              <a:rPr lang="ru-RU" sz="2400" dirty="0" smtClean="0"/>
              <a:t>(Т. п.).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        </a:t>
            </a:r>
            <a:r>
              <a:rPr lang="ru-RU" i="1" dirty="0" smtClean="0">
                <a:solidFill>
                  <a:srgbClr val="A50021"/>
                </a:solidFill>
              </a:rPr>
              <a:t>Декабристы </a:t>
            </a:r>
            <a:r>
              <a:rPr lang="ru-RU" i="1" dirty="0">
                <a:solidFill>
                  <a:srgbClr val="A50021"/>
                </a:solidFill>
              </a:rPr>
              <a:t>любили </a:t>
            </a:r>
            <a:r>
              <a:rPr lang="ru-RU" i="1" dirty="0" smtClean="0">
                <a:solidFill>
                  <a:srgbClr val="A50021"/>
                </a:solidFill>
              </a:rPr>
              <a:t>русский народ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</a:t>
            </a:r>
            <a:r>
              <a:rPr lang="ru-RU" i="1" dirty="0" smtClean="0">
                <a:solidFill>
                  <a:srgbClr val="A50021"/>
                </a:solidFill>
              </a:rPr>
              <a:t>     и восхищались им.    </a:t>
            </a:r>
            <a:endParaRPr lang="ru-RU" i="1" dirty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A50021"/>
                </a:solidFill>
              </a:rPr>
              <a:t>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21741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663300"/>
                </a:solidFill>
              </a:rPr>
              <a:t>Правило </a:t>
            </a:r>
            <a:r>
              <a:rPr lang="ru-RU" sz="3200" dirty="0">
                <a:solidFill>
                  <a:srgbClr val="663300"/>
                </a:solidFill>
              </a:rPr>
              <a:t>4</a:t>
            </a:r>
            <a:r>
              <a:rPr lang="ru-RU" sz="3200" dirty="0" smtClean="0">
                <a:solidFill>
                  <a:srgbClr val="663300"/>
                </a:solidFill>
              </a:rPr>
              <a:t>.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Не </a:t>
            </a:r>
            <a:r>
              <a:rPr lang="ru-RU" sz="2800" dirty="0"/>
              <a:t>допускается объединение в ряду однородных членов полной и краткой формы прилагательных или </a:t>
            </a:r>
            <a:r>
              <a:rPr lang="ru-RU" sz="2800" dirty="0" smtClean="0"/>
              <a:t>причастий: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A50021"/>
                </a:solidFill>
              </a:rPr>
              <a:t>                  Он</a:t>
            </a:r>
            <a:r>
              <a:rPr lang="ru-RU" sz="2800" i="1" dirty="0">
                <a:solidFill>
                  <a:srgbClr val="A50021"/>
                </a:solidFill>
              </a:rPr>
              <a:t> ум</a:t>
            </a:r>
            <a:r>
              <a:rPr lang="ru-RU" sz="2800" i="1" u="sng" dirty="0">
                <a:solidFill>
                  <a:srgbClr val="A50021"/>
                </a:solidFill>
              </a:rPr>
              <a:t>ён</a:t>
            </a:r>
            <a:r>
              <a:rPr lang="ru-RU" sz="2800" i="1" dirty="0">
                <a:solidFill>
                  <a:srgbClr val="A50021"/>
                </a:solidFill>
              </a:rPr>
              <a:t> и </a:t>
            </a:r>
            <a:r>
              <a:rPr lang="ru-RU" sz="2800" i="1" dirty="0" smtClean="0">
                <a:solidFill>
                  <a:srgbClr val="A50021"/>
                </a:solidFill>
              </a:rPr>
              <a:t>великодуш</a:t>
            </a:r>
            <a:r>
              <a:rPr lang="ru-RU" sz="2800" i="1" u="sng" dirty="0" smtClean="0">
                <a:solidFill>
                  <a:srgbClr val="A50021"/>
                </a:solidFill>
              </a:rPr>
              <a:t>ный</a:t>
            </a:r>
            <a:r>
              <a:rPr lang="ru-RU" sz="2800" i="1" dirty="0" smtClean="0">
                <a:solidFill>
                  <a:srgbClr val="A5002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A50021"/>
                </a:solidFill>
              </a:rPr>
              <a:t/>
            </a:r>
            <a:br>
              <a:rPr lang="ru-RU" sz="2800" dirty="0">
                <a:solidFill>
                  <a:srgbClr val="A50021"/>
                </a:solidFill>
              </a:rPr>
            </a:br>
            <a:r>
              <a:rPr lang="ru-RU" sz="2800" dirty="0" smtClean="0">
                <a:solidFill>
                  <a:srgbClr val="A50021"/>
                </a:solidFill>
              </a:rPr>
              <a:t>                  </a:t>
            </a:r>
            <a:r>
              <a:rPr lang="ru-RU" sz="2800" i="1" dirty="0" smtClean="0">
                <a:solidFill>
                  <a:srgbClr val="A50021"/>
                </a:solidFill>
              </a:rPr>
              <a:t>Он</a:t>
            </a:r>
            <a:r>
              <a:rPr lang="ru-RU" sz="2800" i="1" dirty="0">
                <a:solidFill>
                  <a:srgbClr val="A50021"/>
                </a:solidFill>
              </a:rPr>
              <a:t> </a:t>
            </a:r>
            <a:r>
              <a:rPr lang="ru-RU" sz="2800" i="1" dirty="0" smtClean="0">
                <a:solidFill>
                  <a:srgbClr val="A50021"/>
                </a:solidFill>
              </a:rPr>
              <a:t>умён</a:t>
            </a:r>
            <a:r>
              <a:rPr lang="ru-RU" sz="2800" i="1" dirty="0">
                <a:solidFill>
                  <a:srgbClr val="A50021"/>
                </a:solidFill>
              </a:rPr>
              <a:t> и </a:t>
            </a:r>
            <a:r>
              <a:rPr lang="ru-RU" sz="2800" i="1" dirty="0" smtClean="0">
                <a:solidFill>
                  <a:srgbClr val="A50021"/>
                </a:solidFill>
              </a:rPr>
              <a:t>великодушен.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A50021"/>
                </a:solidFill>
              </a:rPr>
              <a:t/>
            </a:r>
            <a:br>
              <a:rPr lang="ru-RU" sz="2800" dirty="0">
                <a:solidFill>
                  <a:srgbClr val="A50021"/>
                </a:solidFill>
              </a:rPr>
            </a:br>
            <a:r>
              <a:rPr lang="ru-RU" sz="2800" dirty="0" smtClean="0">
                <a:solidFill>
                  <a:srgbClr val="A50021"/>
                </a:solidFill>
              </a:rPr>
              <a:t>                  </a:t>
            </a:r>
            <a:r>
              <a:rPr lang="ru-RU" sz="2800" i="1" dirty="0" smtClean="0">
                <a:solidFill>
                  <a:srgbClr val="A50021"/>
                </a:solidFill>
              </a:rPr>
              <a:t>Он</a:t>
            </a:r>
            <a:r>
              <a:rPr lang="ru-RU" sz="2800" i="1" dirty="0">
                <a:solidFill>
                  <a:srgbClr val="A50021"/>
                </a:solidFill>
              </a:rPr>
              <a:t> умный и великодушный.</a:t>
            </a:r>
            <a:r>
              <a:rPr lang="ru-RU" sz="2800" dirty="0">
                <a:solidFill>
                  <a:srgbClr val="A50021"/>
                </a:solidFill>
              </a:rPr>
              <a:t/>
            </a:r>
            <a:br>
              <a:rPr lang="ru-RU" sz="2800" dirty="0">
                <a:solidFill>
                  <a:srgbClr val="A50021"/>
                </a:solidFill>
              </a:rPr>
            </a:br>
            <a:endParaRPr lang="ru-RU" i="1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729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</a:rPr>
              <a:t>Не рекомендуется объединение в одном ряду инфинитива и существительного: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        Я люблю </a:t>
            </a:r>
            <a:r>
              <a:rPr lang="ru-RU" sz="2800" i="1" u="sng" dirty="0">
                <a:solidFill>
                  <a:srgbClr val="A50021"/>
                </a:solidFill>
              </a:rPr>
              <a:t>чистоту</a:t>
            </a:r>
            <a:r>
              <a:rPr lang="ru-RU" sz="2800" i="1" dirty="0">
                <a:solidFill>
                  <a:srgbClr val="A50021"/>
                </a:solidFill>
              </a:rPr>
              <a:t> и </a:t>
            </a:r>
            <a:r>
              <a:rPr lang="ru-RU" sz="2800" i="1" u="sng" dirty="0">
                <a:solidFill>
                  <a:srgbClr val="A50021"/>
                </a:solidFill>
              </a:rPr>
              <a:t>читать</a:t>
            </a:r>
            <a:r>
              <a:rPr lang="ru-RU" sz="2800" i="1" dirty="0">
                <a:solidFill>
                  <a:srgbClr val="A50021"/>
                </a:solidFill>
              </a:rPr>
              <a:t> книги</a:t>
            </a:r>
            <a:r>
              <a:rPr lang="ru-RU" sz="2800" dirty="0" smtClean="0">
                <a:solidFill>
                  <a:srgbClr val="A50021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        Я люблю чистоту и чтение книг</a:t>
            </a:r>
            <a:r>
              <a:rPr lang="ru-RU" sz="2800" dirty="0">
                <a:solidFill>
                  <a:srgbClr val="A50021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5133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663300"/>
                </a:solidFill>
              </a:rPr>
              <a:t>Правило </a:t>
            </a:r>
            <a:r>
              <a:rPr lang="ru-RU" sz="3200" dirty="0">
                <a:solidFill>
                  <a:srgbClr val="663300"/>
                </a:solidFill>
              </a:rPr>
              <a:t>5</a:t>
            </a:r>
            <a:r>
              <a:rPr lang="ru-RU" sz="3200" dirty="0" smtClean="0">
                <a:solidFill>
                  <a:srgbClr val="663300"/>
                </a:solidFill>
              </a:rPr>
              <a:t>.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Части </a:t>
            </a:r>
            <a:r>
              <a:rPr lang="ru-RU" sz="2800" dirty="0" smtClean="0"/>
              <a:t>двойных и повторяющихся </a:t>
            </a:r>
            <a:r>
              <a:rPr lang="ru-RU" sz="2800" dirty="0"/>
              <a:t>союзов должны стоять непосредственно рядом с однородными </a:t>
            </a:r>
            <a:r>
              <a:rPr lang="ru-RU" sz="2800" dirty="0" smtClean="0"/>
              <a:t>членами: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A50021"/>
                </a:solidFill>
              </a:rPr>
              <a:t>           Мы </a:t>
            </a:r>
            <a:r>
              <a:rPr lang="ru-RU" sz="2800" i="1" u="dbl" dirty="0">
                <a:solidFill>
                  <a:srgbClr val="A50021"/>
                </a:solidFill>
              </a:rPr>
              <a:t>осмотрели</a:t>
            </a: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>
                <a:solidFill>
                  <a:srgbClr val="0000CC"/>
                </a:solidFill>
              </a:rPr>
              <a:t>не только</a:t>
            </a:r>
            <a:r>
              <a:rPr lang="ru-RU" sz="2800" i="1" dirty="0">
                <a:solidFill>
                  <a:srgbClr val="A50021"/>
                </a:solidFill>
              </a:rPr>
              <a:t> древнюю часть </a:t>
            </a:r>
            <a:r>
              <a:rPr lang="ru-RU" sz="2800" i="1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    города</a:t>
            </a:r>
            <a:r>
              <a:rPr lang="ru-RU" sz="2800" i="1" dirty="0">
                <a:solidFill>
                  <a:srgbClr val="A50021"/>
                </a:solidFill>
              </a:rPr>
              <a:t>, </a:t>
            </a:r>
            <a:r>
              <a:rPr lang="ru-RU" sz="2800" i="1" dirty="0">
                <a:solidFill>
                  <a:srgbClr val="0000CC"/>
                </a:solidFill>
              </a:rPr>
              <a:t>но и</a:t>
            </a: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u="dbl" dirty="0">
                <a:solidFill>
                  <a:srgbClr val="A50021"/>
                </a:solidFill>
              </a:rPr>
              <a:t>побывали</a:t>
            </a:r>
            <a:r>
              <a:rPr lang="ru-RU" sz="2800" i="1" dirty="0">
                <a:solidFill>
                  <a:srgbClr val="A50021"/>
                </a:solidFill>
              </a:rPr>
              <a:t> в новых районах.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Ч</a:t>
            </a:r>
            <a:r>
              <a:rPr lang="ru-RU" sz="2800" dirty="0" smtClean="0"/>
              <a:t>асти </a:t>
            </a:r>
            <a:r>
              <a:rPr lang="ru-RU" sz="2800" dirty="0"/>
              <a:t>двойного союза должны находиться непосредственно перед каждым </a:t>
            </a:r>
            <a:r>
              <a:rPr lang="ru-RU" sz="2800" dirty="0" smtClean="0"/>
              <a:t>сказуемым</a:t>
            </a:r>
            <a:r>
              <a:rPr lang="ru-RU" sz="2800" dirty="0" smtClean="0"/>
              <a:t>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  </a:t>
            </a:r>
            <a:r>
              <a:rPr lang="ru-RU" sz="2800" i="1" dirty="0" smtClean="0">
                <a:solidFill>
                  <a:srgbClr val="A50021"/>
                </a:solidFill>
              </a:rPr>
              <a:t>Мы </a:t>
            </a:r>
            <a:r>
              <a:rPr lang="ru-RU" sz="2800" i="1" dirty="0">
                <a:solidFill>
                  <a:srgbClr val="0000CC"/>
                </a:solidFill>
              </a:rPr>
              <a:t>не</a:t>
            </a: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>
                <a:solidFill>
                  <a:srgbClr val="0000CC"/>
                </a:solidFill>
              </a:rPr>
              <a:t>только</a:t>
            </a: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u="dbl" dirty="0">
                <a:solidFill>
                  <a:srgbClr val="A50021"/>
                </a:solidFill>
              </a:rPr>
              <a:t>осмотрели</a:t>
            </a:r>
            <a:r>
              <a:rPr lang="ru-RU" sz="2800" i="1" dirty="0">
                <a:solidFill>
                  <a:srgbClr val="A50021"/>
                </a:solidFill>
              </a:rPr>
              <a:t> древнюю часть  </a:t>
            </a:r>
            <a:r>
              <a:rPr lang="ru-RU" sz="2800" i="1" dirty="0" smtClean="0">
                <a:solidFill>
                  <a:srgbClr val="A5002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dirty="0" smtClean="0">
                <a:solidFill>
                  <a:srgbClr val="A50021"/>
                </a:solidFill>
              </a:rPr>
              <a:t>          города</a:t>
            </a:r>
            <a:r>
              <a:rPr lang="ru-RU" sz="2800" i="1" dirty="0">
                <a:solidFill>
                  <a:srgbClr val="A50021"/>
                </a:solidFill>
              </a:rPr>
              <a:t>, </a:t>
            </a:r>
            <a:r>
              <a:rPr lang="ru-RU" sz="2800" i="1" dirty="0">
                <a:solidFill>
                  <a:srgbClr val="0000CC"/>
                </a:solidFill>
              </a:rPr>
              <a:t>но и</a:t>
            </a:r>
            <a:r>
              <a:rPr lang="ru-RU" sz="2800" i="1" dirty="0">
                <a:solidFill>
                  <a:srgbClr val="A50021"/>
                </a:solidFill>
              </a:rPr>
              <a:t> </a:t>
            </a:r>
            <a:r>
              <a:rPr lang="ru-RU" sz="2800" i="1" u="dbl" dirty="0">
                <a:solidFill>
                  <a:srgbClr val="A50021"/>
                </a:solidFill>
              </a:rPr>
              <a:t>побывали</a:t>
            </a:r>
            <a:r>
              <a:rPr lang="ru-RU" sz="2800" i="1" dirty="0">
                <a:solidFill>
                  <a:srgbClr val="A50021"/>
                </a:solidFill>
              </a:rPr>
              <a:t> в новых районах.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688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>
                <a:solidFill>
                  <a:srgbClr val="663300"/>
                </a:solidFill>
              </a:rPr>
              <a:t>Правило </a:t>
            </a:r>
            <a:r>
              <a:rPr lang="ru-RU" sz="3200" dirty="0" smtClean="0">
                <a:solidFill>
                  <a:srgbClr val="663300"/>
                </a:solidFill>
              </a:rPr>
              <a:t>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Недопустимо употребление в разных падежных формах обобщающих слов и однородных </a:t>
            </a:r>
            <a:r>
              <a:rPr lang="ru-RU" sz="2400" dirty="0" smtClean="0"/>
              <a:t>членов: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A50021"/>
                </a:solidFill>
              </a:rPr>
              <a:t>        Мы </a:t>
            </a:r>
            <a:r>
              <a:rPr lang="ru-RU" sz="2400" i="1" dirty="0">
                <a:solidFill>
                  <a:srgbClr val="A50021"/>
                </a:solidFill>
              </a:rPr>
              <a:t>работаем сейчас над двумя </a:t>
            </a:r>
            <a:r>
              <a:rPr lang="ru-RU" sz="2400" i="1" dirty="0" smtClean="0">
                <a:solidFill>
                  <a:srgbClr val="A50021"/>
                </a:solidFill>
              </a:rPr>
              <a:t> постановками</a:t>
            </a:r>
            <a:r>
              <a:rPr lang="ru-RU" sz="2400" i="1" dirty="0">
                <a:solidFill>
                  <a:srgbClr val="A50021"/>
                </a:solidFill>
              </a:rPr>
              <a:t>: </a:t>
            </a:r>
            <a:r>
              <a:rPr lang="ru-RU" sz="2400" i="1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</a:t>
            </a:r>
            <a:r>
              <a:rPr lang="ru-RU" sz="2400" i="1" dirty="0" smtClean="0">
                <a:solidFill>
                  <a:srgbClr val="A50021"/>
                </a:solidFill>
              </a:rPr>
              <a:t>       «Вишнёвый </a:t>
            </a:r>
            <a:r>
              <a:rPr lang="ru-RU" sz="2400" i="1" dirty="0">
                <a:solidFill>
                  <a:srgbClr val="A50021"/>
                </a:solidFill>
              </a:rPr>
              <a:t>сад» Чехова и </a:t>
            </a:r>
            <a:r>
              <a:rPr lang="ru-RU" sz="2400" i="1" dirty="0" smtClean="0">
                <a:solidFill>
                  <a:srgbClr val="A50021"/>
                </a:solidFill>
              </a:rPr>
              <a:t> пьесой </a:t>
            </a:r>
            <a:r>
              <a:rPr lang="ru-RU" sz="2400" i="1" dirty="0">
                <a:solidFill>
                  <a:srgbClr val="A50021"/>
                </a:solidFill>
              </a:rPr>
              <a:t>Володина </a:t>
            </a:r>
            <a:endParaRPr lang="ru-RU" sz="2400" i="1" dirty="0" smtClean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</a:t>
            </a:r>
            <a:r>
              <a:rPr lang="ru-RU" sz="2400" i="1" dirty="0" smtClean="0">
                <a:solidFill>
                  <a:srgbClr val="A50021"/>
                </a:solidFill>
              </a:rPr>
              <a:t>       «</a:t>
            </a:r>
            <a:r>
              <a:rPr lang="ru-RU" sz="2400" i="1" dirty="0">
                <a:solidFill>
                  <a:srgbClr val="A50021"/>
                </a:solidFill>
              </a:rPr>
              <a:t>С любимыми не </a:t>
            </a:r>
            <a:r>
              <a:rPr lang="ru-RU" sz="2400" i="1" dirty="0" smtClean="0">
                <a:solidFill>
                  <a:srgbClr val="A50021"/>
                </a:solidFill>
              </a:rPr>
              <a:t> расставайтесь».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                         </a:t>
            </a:r>
            <a:r>
              <a:rPr lang="ru-RU" sz="2000" dirty="0" smtClean="0">
                <a:solidFill>
                  <a:srgbClr val="0000CC"/>
                </a:solidFill>
              </a:rPr>
              <a:t>Название </a:t>
            </a:r>
            <a:r>
              <a:rPr lang="ru-RU" sz="2000" u="sng" dirty="0">
                <a:solidFill>
                  <a:srgbClr val="0000CC"/>
                </a:solidFill>
              </a:rPr>
              <a:t>первого</a:t>
            </a:r>
            <a:r>
              <a:rPr lang="ru-RU" sz="2000" dirty="0">
                <a:solidFill>
                  <a:srgbClr val="0000CC"/>
                </a:solidFill>
              </a:rPr>
              <a:t> спектакля следовало употребить </a:t>
            </a:r>
            <a:r>
              <a:rPr lang="ru-RU" sz="2000" dirty="0" smtClean="0">
                <a:solidFill>
                  <a:srgbClr val="0000CC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00CC"/>
                </a:solidFill>
              </a:rPr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                             также </a:t>
            </a:r>
            <a:r>
              <a:rPr lang="ru-RU" sz="2000" dirty="0">
                <a:solidFill>
                  <a:srgbClr val="0000CC"/>
                </a:solidFill>
              </a:rPr>
              <a:t>в творительном </a:t>
            </a:r>
            <a:r>
              <a:rPr lang="ru-RU" sz="2000" dirty="0" smtClean="0">
                <a:solidFill>
                  <a:srgbClr val="0000CC"/>
                </a:solidFill>
              </a:rPr>
              <a:t>падеже.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00CC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A50021"/>
                </a:solidFill>
              </a:rPr>
              <a:t>        </a:t>
            </a:r>
            <a:r>
              <a:rPr lang="ru-RU" sz="2400" i="1" dirty="0">
                <a:solidFill>
                  <a:srgbClr val="A50021"/>
                </a:solidFill>
              </a:rPr>
              <a:t>Мы работаем сейчас над двумя </a:t>
            </a:r>
            <a:r>
              <a:rPr lang="ru-RU" sz="2400" i="1" dirty="0" smtClean="0">
                <a:solidFill>
                  <a:srgbClr val="A50021"/>
                </a:solidFill>
              </a:rPr>
              <a:t>постановками</a:t>
            </a:r>
            <a:r>
              <a:rPr lang="ru-RU" sz="2400" i="1" dirty="0">
                <a:solidFill>
                  <a:srgbClr val="A50021"/>
                </a:solidFill>
              </a:rPr>
              <a:t>: </a:t>
            </a:r>
            <a:r>
              <a:rPr lang="ru-RU" sz="2400" i="1" dirty="0" smtClean="0">
                <a:solidFill>
                  <a:srgbClr val="A50021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</a:t>
            </a:r>
            <a:r>
              <a:rPr lang="ru-RU" sz="2400" i="1" dirty="0" smtClean="0">
                <a:solidFill>
                  <a:srgbClr val="A50021"/>
                </a:solidFill>
              </a:rPr>
              <a:t>       «Вишнёвым садом» </a:t>
            </a:r>
            <a:r>
              <a:rPr lang="ru-RU" sz="2400" i="1" dirty="0">
                <a:solidFill>
                  <a:srgbClr val="A50021"/>
                </a:solidFill>
              </a:rPr>
              <a:t>Чехова и  </a:t>
            </a:r>
            <a:r>
              <a:rPr lang="ru-RU" sz="2400" i="1" dirty="0" smtClean="0">
                <a:solidFill>
                  <a:srgbClr val="A50021"/>
                </a:solidFill>
              </a:rPr>
              <a:t>пьесой </a:t>
            </a:r>
            <a:r>
              <a:rPr lang="ru-RU" sz="2400" i="1" dirty="0">
                <a:solidFill>
                  <a:srgbClr val="A50021"/>
                </a:solidFill>
              </a:rPr>
              <a:t>Володина </a:t>
            </a:r>
            <a:endParaRPr lang="ru-RU" sz="2400" i="1" dirty="0" smtClean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</a:t>
            </a:r>
            <a:r>
              <a:rPr lang="ru-RU" sz="2400" i="1" dirty="0" smtClean="0">
                <a:solidFill>
                  <a:srgbClr val="A50021"/>
                </a:solidFill>
              </a:rPr>
              <a:t>       «</a:t>
            </a:r>
            <a:r>
              <a:rPr lang="ru-RU" sz="2400" i="1" dirty="0">
                <a:solidFill>
                  <a:srgbClr val="A50021"/>
                </a:solidFill>
              </a:rPr>
              <a:t>С любимыми не  </a:t>
            </a:r>
            <a:r>
              <a:rPr lang="ru-RU" sz="2400" i="1" dirty="0" smtClean="0">
                <a:solidFill>
                  <a:srgbClr val="A50021"/>
                </a:solidFill>
              </a:rPr>
              <a:t>расставайтесь». 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78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>
                <a:solidFill>
                  <a:srgbClr val="663300"/>
                </a:solidFill>
              </a:rPr>
              <a:t>Правило 7</a:t>
            </a:r>
            <a:r>
              <a:rPr lang="ru-RU" sz="3200" dirty="0" smtClean="0">
                <a:solidFill>
                  <a:srgbClr val="663300"/>
                </a:soli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Нельзя в одном предложении соединять при помощи союза </a:t>
            </a:r>
            <a:r>
              <a:rPr lang="ru-RU" sz="2400" dirty="0" smtClean="0"/>
              <a:t>причастный </a:t>
            </a:r>
            <a:r>
              <a:rPr lang="ru-RU" sz="2400" dirty="0"/>
              <a:t>оборот и придаточное определительное, начинающееся со слов </a:t>
            </a:r>
            <a:r>
              <a:rPr lang="ru-RU" sz="2400" i="1" dirty="0"/>
              <a:t>который, которая, которое, </a:t>
            </a:r>
            <a:r>
              <a:rPr lang="ru-RU" sz="2400" i="1" dirty="0" smtClean="0"/>
              <a:t>которые</a:t>
            </a:r>
            <a:r>
              <a:rPr lang="ru-RU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              </a:t>
            </a:r>
            <a:r>
              <a:rPr lang="ru-RU" sz="2400" i="1" dirty="0" smtClean="0">
                <a:solidFill>
                  <a:srgbClr val="A50021"/>
                </a:solidFill>
              </a:rPr>
              <a:t>Облака, </a:t>
            </a:r>
            <a:r>
              <a:rPr lang="ru-RU" sz="2400" i="1" dirty="0" smtClean="0">
                <a:solidFill>
                  <a:srgbClr val="0000CC"/>
                </a:solidFill>
              </a:rPr>
              <a:t>плывущие </a:t>
            </a:r>
            <a:r>
              <a:rPr lang="ru-RU" sz="2400" i="1" dirty="0" smtClean="0">
                <a:solidFill>
                  <a:srgbClr val="A50021"/>
                </a:solidFill>
              </a:rPr>
              <a:t>по небу и </a:t>
            </a:r>
            <a:r>
              <a:rPr lang="ru-RU" sz="2400" i="1" dirty="0" smtClean="0">
                <a:solidFill>
                  <a:srgbClr val="0000CC"/>
                </a:solidFill>
              </a:rPr>
              <a:t>которые закрывали</a:t>
            </a:r>
            <a:r>
              <a:rPr lang="ru-RU" sz="2400" i="1" dirty="0" smtClean="0">
                <a:solidFill>
                  <a:srgbClr val="A5002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</a:t>
            </a:r>
            <a:r>
              <a:rPr lang="ru-RU" sz="2400" i="1" dirty="0" smtClean="0">
                <a:solidFill>
                  <a:srgbClr val="A50021"/>
                </a:solidFill>
              </a:rPr>
              <a:t>              солнце, вдохновили меня на творчество.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 smtClean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</a:t>
            </a:r>
            <a:r>
              <a:rPr lang="ru-RU" sz="2400" i="1" dirty="0" smtClean="0">
                <a:solidFill>
                  <a:srgbClr val="A50021"/>
                </a:solidFill>
              </a:rPr>
              <a:t>Облака</a:t>
            </a:r>
            <a:r>
              <a:rPr lang="ru-RU" sz="2400" i="1" dirty="0">
                <a:solidFill>
                  <a:srgbClr val="A50021"/>
                </a:solidFill>
              </a:rPr>
              <a:t>, </a:t>
            </a:r>
            <a:r>
              <a:rPr lang="ru-RU" sz="2400" i="1" dirty="0">
                <a:solidFill>
                  <a:srgbClr val="0000CC"/>
                </a:solidFill>
              </a:rPr>
              <a:t>плывущие</a:t>
            </a:r>
            <a:r>
              <a:rPr lang="ru-RU" sz="2400" i="1" dirty="0">
                <a:solidFill>
                  <a:srgbClr val="A50021"/>
                </a:solidFill>
              </a:rPr>
              <a:t> по небу </a:t>
            </a:r>
            <a:r>
              <a:rPr lang="ru-RU" sz="2400" i="1" dirty="0" smtClean="0">
                <a:solidFill>
                  <a:srgbClr val="A50021"/>
                </a:solidFill>
              </a:rPr>
              <a:t>и </a:t>
            </a:r>
            <a:r>
              <a:rPr lang="ru-RU" sz="2400" i="1" dirty="0" smtClean="0">
                <a:solidFill>
                  <a:srgbClr val="0000CC"/>
                </a:solidFill>
              </a:rPr>
              <a:t>закрывающие </a:t>
            </a:r>
            <a:r>
              <a:rPr lang="ru-RU" sz="2400" i="1" dirty="0" smtClean="0">
                <a:solidFill>
                  <a:srgbClr val="A50021"/>
                </a:solidFill>
              </a:rPr>
              <a:t> </a:t>
            </a:r>
            <a:endParaRPr lang="ru-RU" sz="2400" i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              солнце, вдохновили меня на творчество</a:t>
            </a:r>
            <a:r>
              <a:rPr lang="ru-RU" sz="2400" i="1" dirty="0" smtClean="0">
                <a:solidFill>
                  <a:srgbClr val="A5002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 smtClean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               </a:t>
            </a:r>
            <a:r>
              <a:rPr lang="ru-RU" sz="2400" i="1" dirty="0">
                <a:solidFill>
                  <a:srgbClr val="A50021"/>
                </a:solidFill>
              </a:rPr>
              <a:t>Облака, </a:t>
            </a:r>
            <a:r>
              <a:rPr lang="ru-RU" sz="2400" i="1" dirty="0" smtClean="0">
                <a:solidFill>
                  <a:srgbClr val="0000CC"/>
                </a:solidFill>
              </a:rPr>
              <a:t>которые плывут </a:t>
            </a:r>
            <a:r>
              <a:rPr lang="ru-RU" sz="2400" i="1" dirty="0">
                <a:solidFill>
                  <a:srgbClr val="A50021"/>
                </a:solidFill>
              </a:rPr>
              <a:t>по небу и </a:t>
            </a:r>
            <a:r>
              <a:rPr lang="ru-RU" sz="2400" i="1" dirty="0" smtClean="0">
                <a:solidFill>
                  <a:srgbClr val="0000CC"/>
                </a:solidFill>
              </a:rPr>
              <a:t>закрывают </a:t>
            </a:r>
            <a:r>
              <a:rPr lang="ru-RU" sz="2400" i="1" dirty="0" smtClean="0">
                <a:solidFill>
                  <a:srgbClr val="A50021"/>
                </a:solidFill>
              </a:rPr>
              <a:t> </a:t>
            </a:r>
            <a:endParaRPr lang="ru-RU" sz="2400" i="1" dirty="0">
              <a:solidFill>
                <a:srgbClr val="A5002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A50021"/>
                </a:solidFill>
              </a:rPr>
              <a:t>               солнце, вдохновили меня на творчество.</a:t>
            </a:r>
          </a:p>
        </p:txBody>
      </p:sp>
    </p:spTree>
    <p:extLst>
      <p:ext uri="{BB962C8B-B14F-4D97-AF65-F5344CB8AC3E}">
        <p14:creationId xmlns:p14="http://schemas.microsoft.com/office/powerpoint/2010/main" val="1688922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509120"/>
            <a:ext cx="7772400" cy="1362075"/>
          </a:xfrm>
        </p:spPr>
        <p:txBody>
          <a:bodyPr/>
          <a:lstStyle/>
          <a:p>
            <a:r>
              <a:rPr lang="ru-RU" sz="3600" b="0" dirty="0" smtClean="0"/>
              <a:t>проверьте себя!</a:t>
            </a:r>
            <a:endParaRPr lang="ru-RU" sz="3600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6874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u="sng" dirty="0" smtClean="0">
                <a:solidFill>
                  <a:srgbClr val="A50021"/>
                </a:solidFill>
              </a:rPr>
              <a:t>Расставьте знаки препинания</a:t>
            </a:r>
            <a:endParaRPr lang="ru-RU" sz="3200" u="sng" dirty="0">
              <a:solidFill>
                <a:srgbClr val="A5002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/>
              <a:t>1.  День </a:t>
            </a:r>
            <a:r>
              <a:rPr lang="ru-RU" sz="2800" i="1" dirty="0"/>
              <a:t>был </a:t>
            </a:r>
            <a:r>
              <a:rPr lang="ru-RU" sz="2800" i="1" dirty="0" smtClean="0"/>
              <a:t>осенний серый </a:t>
            </a:r>
            <a:r>
              <a:rPr lang="ru-RU" sz="2800" i="1" dirty="0"/>
              <a:t>но </a:t>
            </a:r>
            <a:r>
              <a:rPr lang="ru-RU" sz="2800" i="1" dirty="0" smtClean="0"/>
              <a:t>тихий </a:t>
            </a:r>
            <a:r>
              <a:rPr lang="ru-RU" sz="2800" i="1" dirty="0"/>
              <a:t>теплый. 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День </a:t>
            </a:r>
            <a:r>
              <a:rPr lang="ru-RU" sz="2800" i="1" dirty="0">
                <a:solidFill>
                  <a:srgbClr val="0000CC"/>
                </a:solidFill>
              </a:rPr>
              <a:t>был осенний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>
                <a:solidFill>
                  <a:srgbClr val="0000CC"/>
                </a:solidFill>
              </a:rPr>
              <a:t> серый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но тихий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теплый. 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 marL="514350" indent="-514350">
              <a:spcBef>
                <a:spcPts val="0"/>
              </a:spcBef>
              <a:buAutoNum type="arabicPeriod" startAt="2"/>
            </a:pPr>
            <a:r>
              <a:rPr lang="ru-RU" sz="2800" i="1" dirty="0" smtClean="0"/>
              <a:t>Снег </a:t>
            </a:r>
            <a:r>
              <a:rPr lang="ru-RU" sz="2800" i="1" dirty="0"/>
              <a:t>укрывший и </a:t>
            </a:r>
            <a:r>
              <a:rPr lang="ru-RU" sz="2800" i="1" dirty="0" smtClean="0"/>
              <a:t>лес </a:t>
            </a:r>
            <a:r>
              <a:rPr lang="ru-RU" sz="2800" i="1" dirty="0"/>
              <a:t>и </a:t>
            </a:r>
            <a:r>
              <a:rPr lang="ru-RU" sz="2800" i="1" dirty="0" smtClean="0"/>
              <a:t>травы </a:t>
            </a:r>
            <a:r>
              <a:rPr lang="ru-RU" sz="2800" i="1" dirty="0"/>
              <a:t>и кустарники 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/>
              <a:t>в сверкающую белизну напугал </a:t>
            </a:r>
            <a:r>
              <a:rPr lang="ru-RU" sz="2800" i="1" dirty="0"/>
              <a:t>тетерева. </a:t>
            </a: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Снег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укрывший и лес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и травы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и кустарники </a:t>
            </a:r>
            <a:endParaRPr lang="ru-RU" sz="2800" i="1" dirty="0" smtClean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в </a:t>
            </a:r>
            <a:r>
              <a:rPr lang="ru-RU" sz="2800" i="1" dirty="0">
                <a:solidFill>
                  <a:srgbClr val="0000CC"/>
                </a:solidFill>
              </a:rPr>
              <a:t>сверкающую белизну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00CC"/>
                </a:solidFill>
              </a:rPr>
              <a:t>напугал тетерева. </a:t>
            </a:r>
            <a:endParaRPr lang="ru-RU" sz="2800" dirty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72434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3.</a:t>
            </a:r>
            <a:r>
              <a:rPr lang="ru-RU" sz="2800" dirty="0" smtClean="0"/>
              <a:t> </a:t>
            </a:r>
            <a:r>
              <a:rPr lang="ru-RU" sz="2800" i="1" dirty="0"/>
              <a:t>В</a:t>
            </a:r>
            <a:r>
              <a:rPr lang="ru-RU" sz="2800" i="1" dirty="0" smtClean="0"/>
              <a:t> </a:t>
            </a:r>
            <a:r>
              <a:rPr lang="ru-RU" sz="2800" i="1" dirty="0"/>
              <a:t>начале </a:t>
            </a:r>
            <a:r>
              <a:rPr lang="ru-RU" sz="2800" i="1" dirty="0" smtClean="0"/>
              <a:t>марта всё </a:t>
            </a:r>
            <a:r>
              <a:rPr lang="ru-RU" sz="2800" i="1" dirty="0"/>
              <a:t>и </a:t>
            </a:r>
            <a:r>
              <a:rPr lang="ru-RU" sz="2800" i="1" dirty="0" smtClean="0"/>
              <a:t>овраг </a:t>
            </a:r>
            <a:r>
              <a:rPr lang="ru-RU" sz="2800" i="1" dirty="0"/>
              <a:t>и </a:t>
            </a:r>
            <a:r>
              <a:rPr lang="ru-RU" sz="2800" i="1" dirty="0" smtClean="0"/>
              <a:t>лес </a:t>
            </a:r>
            <a:r>
              <a:rPr lang="ru-RU" sz="2800" i="1" dirty="0"/>
              <a:t>и поляна </a:t>
            </a:r>
            <a:r>
              <a:rPr lang="ru-RU" sz="2800" i="1" dirty="0" smtClean="0"/>
              <a:t> </a:t>
            </a:r>
            <a:r>
              <a:rPr lang="ru-RU" sz="2800" i="1" dirty="0"/>
              <a:t>было укрыто глубоким </a:t>
            </a:r>
            <a:r>
              <a:rPr lang="ru-RU" sz="2800" i="1" dirty="0" smtClean="0"/>
              <a:t>снегом.</a:t>
            </a:r>
          </a:p>
          <a:p>
            <a:pPr marL="0" indent="0">
              <a:buNone/>
            </a:pPr>
            <a:r>
              <a:rPr lang="ru-RU" sz="2800" i="1" dirty="0">
                <a:solidFill>
                  <a:srgbClr val="0000CC"/>
                </a:solidFill>
              </a:rPr>
              <a:t>В начале марта всё</a:t>
            </a:r>
            <a:r>
              <a:rPr lang="ru-RU" b="1" i="1" dirty="0">
                <a:solidFill>
                  <a:srgbClr val="C00000"/>
                </a:solidFill>
              </a:rPr>
              <a:t>:</a:t>
            </a:r>
            <a:r>
              <a:rPr lang="ru-RU" sz="2800" i="1" dirty="0">
                <a:solidFill>
                  <a:srgbClr val="0000CC"/>
                </a:solidFill>
              </a:rPr>
              <a:t> и овраг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>
                <a:solidFill>
                  <a:srgbClr val="0000CC"/>
                </a:solidFill>
              </a:rPr>
              <a:t> и лес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>
                <a:solidFill>
                  <a:srgbClr val="0000CC"/>
                </a:solidFill>
              </a:rPr>
              <a:t> и </a:t>
            </a:r>
            <a:r>
              <a:rPr lang="ru-RU" sz="2800" i="1" dirty="0" smtClean="0">
                <a:solidFill>
                  <a:srgbClr val="0000CC"/>
                </a:solidFill>
              </a:rPr>
              <a:t>поляна </a:t>
            </a:r>
            <a:r>
              <a:rPr lang="ru-RU" sz="2800" i="1" dirty="0" smtClean="0">
                <a:solidFill>
                  <a:srgbClr val="C00000"/>
                </a:solidFill>
              </a:rPr>
              <a:t> ̵̶ </a:t>
            </a:r>
            <a:r>
              <a:rPr lang="ru-RU" sz="2800" i="1" dirty="0" smtClean="0">
                <a:solidFill>
                  <a:srgbClr val="0000CC"/>
                </a:solidFill>
              </a:rPr>
              <a:t>было </a:t>
            </a:r>
            <a:r>
              <a:rPr lang="ru-RU" sz="2800" i="1" dirty="0">
                <a:solidFill>
                  <a:srgbClr val="0000CC"/>
                </a:solidFill>
              </a:rPr>
              <a:t>укрыто глубоким снегом</a:t>
            </a:r>
            <a:r>
              <a:rPr lang="ru-RU" sz="2800" i="1" dirty="0" smtClean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lvl="0" indent="0">
              <a:buNone/>
            </a:pPr>
            <a:r>
              <a:rPr lang="ru-RU" sz="2800" i="1" dirty="0">
                <a:solidFill>
                  <a:srgbClr val="000000"/>
                </a:solidFill>
              </a:rPr>
              <a:t>4. Всё уснуло крепким здоровым сном.</a:t>
            </a:r>
          </a:p>
          <a:p>
            <a:pPr marL="0" lvl="0" indent="0">
              <a:buNone/>
            </a:pPr>
            <a:r>
              <a:rPr lang="ru-RU" sz="2800" i="1" dirty="0">
                <a:solidFill>
                  <a:srgbClr val="0000CC"/>
                </a:solidFill>
              </a:rPr>
              <a:t>Всё уснуло крепким</a:t>
            </a:r>
            <a:r>
              <a:rPr lang="ru-RU" b="1" i="1" dirty="0">
                <a:solidFill>
                  <a:srgbClr val="C00000"/>
                </a:solidFill>
              </a:rPr>
              <a:t>,</a:t>
            </a:r>
            <a:r>
              <a:rPr lang="ru-RU" sz="2800" i="1" dirty="0">
                <a:solidFill>
                  <a:srgbClr val="000000"/>
                </a:solidFill>
              </a:rPr>
              <a:t> </a:t>
            </a:r>
            <a:r>
              <a:rPr lang="ru-RU" sz="2800" i="1" dirty="0">
                <a:solidFill>
                  <a:srgbClr val="0000CC"/>
                </a:solidFill>
              </a:rPr>
              <a:t>здоровым сном.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66894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2400" cy="1143000"/>
          </a:xfrm>
        </p:spPr>
        <p:txBody>
          <a:bodyPr/>
          <a:lstStyle/>
          <a:p>
            <a:pPr algn="l"/>
            <a:r>
              <a:rPr lang="ru-RU" sz="3200" u="sng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Запятые перед сочинительными союзами</a:t>
            </a:r>
            <a:endParaRPr lang="ru-RU" sz="3200" u="sng" dirty="0">
              <a:solidFill>
                <a:schemeClr val="tx1"/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Повторяющиеся союзы: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0000"/>
                </a:solidFill>
              </a:rPr>
              <a:t>          Снаружи </a:t>
            </a:r>
            <a:r>
              <a:rPr lang="ru-RU" i="1" dirty="0">
                <a:solidFill>
                  <a:srgbClr val="000000"/>
                </a:solidFill>
              </a:rPr>
              <a:t>раздался крик </a:t>
            </a:r>
            <a:r>
              <a:rPr lang="ru-RU" i="1" dirty="0">
                <a:solidFill>
                  <a:srgbClr val="0000FF"/>
                </a:solidFill>
              </a:rPr>
              <a:t>не то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u="dashLong" dirty="0">
                <a:solidFill>
                  <a:srgbClr val="000000"/>
                </a:solidFill>
              </a:rPr>
              <a:t>сойки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 smtClean="0">
                <a:solidFill>
                  <a:srgbClr val="000000"/>
                </a:solidFill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 smtClean="0">
                <a:solidFill>
                  <a:srgbClr val="000000"/>
                </a:solidFill>
              </a:rPr>
              <a:t>         </a:t>
            </a:r>
            <a:r>
              <a:rPr lang="ru-RU" i="1" dirty="0" smtClean="0">
                <a:solidFill>
                  <a:srgbClr val="0000FF"/>
                </a:solidFill>
              </a:rPr>
              <a:t>не </a:t>
            </a:r>
            <a:r>
              <a:rPr lang="ru-RU" i="1" dirty="0">
                <a:solidFill>
                  <a:srgbClr val="0000FF"/>
                </a:solidFill>
              </a:rPr>
              <a:t>то </a:t>
            </a:r>
            <a:r>
              <a:rPr lang="ru-RU" i="1" u="dashLong" dirty="0" smtClean="0">
                <a:solidFill>
                  <a:srgbClr val="000000"/>
                </a:solidFill>
              </a:rPr>
              <a:t>ребёнка</a:t>
            </a:r>
            <a:r>
              <a:rPr lang="ru-RU" i="1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i="1" dirty="0">
              <a:solidFill>
                <a:srgbClr val="000000"/>
              </a:solidFill>
            </a:endParaRPr>
          </a:p>
          <a:p>
            <a:pPr marL="0"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Двойные союзы: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         </a:t>
            </a:r>
            <a:r>
              <a:rPr lang="ru-RU" i="1" dirty="0">
                <a:solidFill>
                  <a:srgbClr val="000000"/>
                </a:solidFill>
              </a:rPr>
              <a:t>Грин </a:t>
            </a:r>
            <a:r>
              <a:rPr lang="ru-RU" i="1" u="dbl" dirty="0">
                <a:solidFill>
                  <a:srgbClr val="000000"/>
                </a:solidFill>
              </a:rPr>
              <a:t>был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не только</a:t>
            </a:r>
            <a:r>
              <a:rPr lang="ru-RU" i="1" dirty="0">
                <a:solidFill>
                  <a:srgbClr val="000000"/>
                </a:solidFill>
              </a:rPr>
              <a:t> великолепным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0000"/>
                </a:solidFill>
              </a:rPr>
              <a:t>         </a:t>
            </a:r>
            <a:r>
              <a:rPr lang="ru-RU" i="1" u="dbl" dirty="0">
                <a:solidFill>
                  <a:srgbClr val="000000"/>
                </a:solidFill>
              </a:rPr>
              <a:t>пейзажистом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но и</a:t>
            </a:r>
            <a:r>
              <a:rPr lang="ru-RU" i="1" dirty="0">
                <a:solidFill>
                  <a:srgbClr val="000000"/>
                </a:solidFill>
              </a:rPr>
              <a:t> тонким </a:t>
            </a:r>
            <a:endParaRPr lang="ru-RU" i="1" dirty="0" smtClean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 smtClean="0">
                <a:solidFill>
                  <a:srgbClr val="000000"/>
                </a:solidFill>
              </a:rPr>
              <a:t>        </a:t>
            </a:r>
            <a:r>
              <a:rPr lang="ru-RU" i="1" u="dbl" dirty="0" smtClean="0">
                <a:solidFill>
                  <a:srgbClr val="000000"/>
                </a:solidFill>
              </a:rPr>
              <a:t>психологом</a:t>
            </a:r>
            <a:r>
              <a:rPr lang="ru-RU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3274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i="1" dirty="0" smtClean="0">
                <a:solidFill>
                  <a:srgbClr val="000000"/>
                </a:solidFill>
              </a:rPr>
              <a:t>5</a:t>
            </a:r>
            <a:r>
              <a:rPr lang="ru-RU" sz="2800" i="1" dirty="0">
                <a:solidFill>
                  <a:srgbClr val="000000"/>
                </a:solidFill>
              </a:rPr>
              <a:t>. Послышался звонкий детский смех</a:t>
            </a:r>
            <a:r>
              <a:rPr lang="ru-RU" sz="2800" i="1" dirty="0" smtClean="0">
                <a:solidFill>
                  <a:srgbClr val="000000"/>
                </a:solidFill>
              </a:rPr>
              <a:t>.</a:t>
            </a:r>
            <a:br>
              <a:rPr lang="ru-RU" sz="2800" i="1" dirty="0" smtClean="0">
                <a:solidFill>
                  <a:srgbClr val="000000"/>
                </a:solidFill>
              </a:rPr>
            </a:br>
            <a:endParaRPr lang="ru-RU" sz="2800" i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Послышался звонкий детский смех.</a:t>
            </a:r>
          </a:p>
          <a:p>
            <a:pPr marL="0" lvl="0" indent="0">
              <a:buNone/>
            </a:pPr>
            <a:endParaRPr lang="ru-RU" sz="2800" i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800" i="1" dirty="0" smtClean="0">
                <a:solidFill>
                  <a:srgbClr val="000000"/>
                </a:solidFill>
              </a:rPr>
              <a:t>6. </a:t>
            </a:r>
            <a:r>
              <a:rPr lang="ru-RU" sz="2800" i="1" dirty="0"/>
              <a:t>Как летом так и зимой для наблюдательного человека в тайге много интересного. </a:t>
            </a:r>
            <a:endParaRPr lang="ru-RU" sz="2800" i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800" i="1" dirty="0" smtClean="0">
              <a:solidFill>
                <a:srgbClr val="0000CC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Как летом</a:t>
            </a:r>
            <a:r>
              <a:rPr lang="ru-RU" b="1" i="1" dirty="0" smtClean="0">
                <a:solidFill>
                  <a:srgbClr val="C00000"/>
                </a:solidFill>
              </a:rPr>
              <a:t>,</a:t>
            </a:r>
            <a:r>
              <a:rPr lang="ru-RU" sz="2800" i="1" dirty="0" smtClean="0">
                <a:solidFill>
                  <a:srgbClr val="0000CC"/>
                </a:solidFill>
              </a:rPr>
              <a:t> </a:t>
            </a:r>
            <a:r>
              <a:rPr lang="ru-RU" sz="2800" i="1" dirty="0">
                <a:solidFill>
                  <a:srgbClr val="0000CC"/>
                </a:solidFill>
              </a:rPr>
              <a:t>так и зимой для наблюдательного человека в тайге много интересного. </a:t>
            </a:r>
            <a:br>
              <a:rPr lang="ru-RU" sz="2800" i="1" dirty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426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u="sng" dirty="0" smtClean="0">
                <a:solidFill>
                  <a:srgbClr val="A50021"/>
                </a:solidFill>
              </a:rPr>
              <a:t>Найдите ошибки в употреблении</a:t>
            </a:r>
            <a:br>
              <a:rPr lang="ru-RU" sz="3200" u="sng" dirty="0" smtClean="0">
                <a:solidFill>
                  <a:srgbClr val="A50021"/>
                </a:solidFill>
              </a:rPr>
            </a:br>
            <a:r>
              <a:rPr lang="ru-RU" sz="3200" u="sng" dirty="0" smtClean="0">
                <a:solidFill>
                  <a:srgbClr val="A50021"/>
                </a:solidFill>
              </a:rPr>
              <a:t>однородных членов и исправьте их</a:t>
            </a:r>
            <a:endParaRPr lang="ru-RU" sz="3200" u="sng" dirty="0">
              <a:solidFill>
                <a:srgbClr val="A5002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/>
              <a:t>1.</a:t>
            </a:r>
            <a:r>
              <a:rPr lang="ru-RU" sz="2800" dirty="0" smtClean="0"/>
              <a:t>  </a:t>
            </a:r>
            <a:r>
              <a:rPr lang="ru-RU" sz="2800" i="1" dirty="0" smtClean="0"/>
              <a:t>Избиратели </a:t>
            </a:r>
            <a:r>
              <a:rPr lang="ru-RU" sz="2800" i="1" dirty="0"/>
              <a:t>хорошо знают и доверяют своему кандидату в </a:t>
            </a:r>
            <a:r>
              <a:rPr lang="ru-RU" sz="2800" i="1" dirty="0" smtClean="0"/>
              <a:t>депутаты.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Избиратели хорошо знают своего депутата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и доверяют ему.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/>
              <a:t>2.  Я </a:t>
            </a:r>
            <a:r>
              <a:rPr lang="ru-RU" sz="2800" i="1" dirty="0"/>
              <a:t>очень люблю ловить рыбу и занимаюсь этим не только летом, а также зимой</a:t>
            </a:r>
            <a:r>
              <a:rPr lang="ru-RU" sz="28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0000CC"/>
                </a:solidFill>
              </a:rPr>
              <a:t>Я очень люблю ловить рыбу и занимаюсь этим не только летом, </a:t>
            </a:r>
            <a:r>
              <a:rPr lang="ru-RU" sz="2800" i="1" dirty="0" smtClean="0">
                <a:solidFill>
                  <a:srgbClr val="0000CC"/>
                </a:solidFill>
              </a:rPr>
              <a:t>но и </a:t>
            </a:r>
            <a:r>
              <a:rPr lang="ru-RU" sz="2800" i="1" dirty="0">
                <a:solidFill>
                  <a:srgbClr val="0000CC"/>
                </a:solidFill>
              </a:rPr>
              <a:t>зимой.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7547876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3. </a:t>
            </a:r>
            <a:r>
              <a:rPr lang="ru-RU" sz="2800" i="1" dirty="0"/>
              <a:t>Гуляя с утра до вечера и если не заниматься, </a:t>
            </a:r>
            <a:r>
              <a:rPr lang="ru-RU" sz="2800" i="1" dirty="0" smtClean="0"/>
              <a:t>экзамена </a:t>
            </a:r>
            <a:r>
              <a:rPr lang="ru-RU" sz="2800" i="1" dirty="0"/>
              <a:t>не сдашь</a:t>
            </a:r>
            <a:r>
              <a:rPr lang="ru-RU" sz="2800" i="1" dirty="0" smtClean="0"/>
              <a:t>.</a:t>
            </a:r>
          </a:p>
          <a:p>
            <a:pPr marL="0" indent="0">
              <a:buNone/>
            </a:pPr>
            <a:endParaRPr lang="ru-RU" sz="2800" i="1" dirty="0" smtClean="0"/>
          </a:p>
          <a:p>
            <a:pPr marL="0" lvl="0" indent="0">
              <a:buNone/>
            </a:pPr>
            <a:r>
              <a:rPr lang="ru-RU" sz="2800" i="1" dirty="0">
                <a:solidFill>
                  <a:srgbClr val="0000CC"/>
                </a:solidFill>
              </a:rPr>
              <a:t>Гуляя с утра до вечера и </a:t>
            </a:r>
            <a:r>
              <a:rPr lang="ru-RU" sz="2800" i="1" dirty="0" smtClean="0">
                <a:solidFill>
                  <a:srgbClr val="0000CC"/>
                </a:solidFill>
              </a:rPr>
              <a:t>не занимаясь, </a:t>
            </a:r>
            <a:r>
              <a:rPr lang="ru-RU" sz="2800" i="1" dirty="0">
                <a:solidFill>
                  <a:srgbClr val="0000CC"/>
                </a:solidFill>
              </a:rPr>
              <a:t>экзамена не сдашь</a:t>
            </a:r>
            <a:r>
              <a:rPr lang="ru-RU" sz="2800" i="1" dirty="0" smtClean="0">
                <a:solidFill>
                  <a:srgbClr val="0000CC"/>
                </a:solidFill>
              </a:rPr>
              <a:t>.</a:t>
            </a:r>
          </a:p>
          <a:p>
            <a:pPr marL="0" lvl="0" indent="0">
              <a:buNone/>
            </a:pPr>
            <a:endParaRPr lang="ru-RU" sz="2800" i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800" i="1" dirty="0" smtClean="0">
                <a:solidFill>
                  <a:srgbClr val="0000CC"/>
                </a:solidFill>
              </a:rPr>
              <a:t>Если гулять </a:t>
            </a:r>
            <a:r>
              <a:rPr lang="ru-RU" sz="2800" i="1" dirty="0">
                <a:solidFill>
                  <a:srgbClr val="0000CC"/>
                </a:solidFill>
              </a:rPr>
              <a:t>с утра до вечера и </a:t>
            </a:r>
            <a:r>
              <a:rPr lang="ru-RU" sz="2800" i="1" dirty="0" smtClean="0">
                <a:solidFill>
                  <a:srgbClr val="0000CC"/>
                </a:solidFill>
              </a:rPr>
              <a:t>не </a:t>
            </a:r>
            <a:r>
              <a:rPr lang="ru-RU" sz="2800" i="1" dirty="0">
                <a:solidFill>
                  <a:srgbClr val="0000CC"/>
                </a:solidFill>
              </a:rPr>
              <a:t>заниматься, экзамена не сдашь.</a:t>
            </a:r>
          </a:p>
          <a:p>
            <a:pPr marL="0" lvl="0" indent="0">
              <a:buNone/>
            </a:pPr>
            <a:endParaRPr lang="ru-RU" sz="28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4360748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AutoNum type="arabicPeriod" startAt="4"/>
            </a:pPr>
            <a:r>
              <a:rPr lang="ru-RU" sz="2800" i="1" dirty="0" smtClean="0"/>
              <a:t>Сотрудники лаборатории требовали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/>
              <a:t>устранения неполадок оборудования и заработный платы.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/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0000CC"/>
                </a:solidFill>
              </a:rPr>
              <a:t>Сотрудники лаборатории требовали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0000CC"/>
                </a:solidFill>
              </a:rPr>
              <a:t>устранения неполадок оборудования и </a:t>
            </a:r>
            <a:r>
              <a:rPr lang="ru-RU" sz="2800" i="1" dirty="0" smtClean="0">
                <a:solidFill>
                  <a:srgbClr val="0000CC"/>
                </a:solidFill>
              </a:rPr>
              <a:t>повышения заработный </a:t>
            </a:r>
            <a:r>
              <a:rPr lang="ru-RU" sz="2800" i="1" dirty="0">
                <a:solidFill>
                  <a:srgbClr val="0000CC"/>
                </a:solidFill>
              </a:rPr>
              <a:t>платы.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0936847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4624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Запятая перед союзом </a:t>
            </a:r>
            <a:r>
              <a:rPr lang="ru-RU" sz="4400" i="1" u="sng" dirty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622232" cy="4864981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</a:rPr>
              <a:t>Одиночный союз: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/>
              <a:t>        </a:t>
            </a:r>
            <a:r>
              <a:rPr lang="ru-RU" sz="4600" i="1" u="sng" dirty="0" smtClean="0"/>
              <a:t>Смех</a:t>
            </a:r>
            <a:r>
              <a:rPr lang="ru-RU" sz="4600" i="1" dirty="0" smtClean="0"/>
              <a:t> </a:t>
            </a:r>
            <a:r>
              <a:rPr lang="ru-RU" sz="4600" i="1" dirty="0" smtClean="0">
                <a:solidFill>
                  <a:srgbClr val="0000FF"/>
                </a:solidFill>
              </a:rPr>
              <a:t>и </a:t>
            </a:r>
            <a:r>
              <a:rPr lang="ru-RU" sz="4600" i="1" u="sng" dirty="0" smtClean="0"/>
              <a:t>песни</a:t>
            </a:r>
            <a:r>
              <a:rPr lang="ru-RU" sz="4600" i="1" dirty="0" smtClean="0"/>
              <a:t> сливались в нестройную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i="1" dirty="0"/>
              <a:t> </a:t>
            </a:r>
            <a:r>
              <a:rPr lang="ru-RU" sz="4600" i="1" dirty="0" smtClean="0"/>
              <a:t>       музыку.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600" i="1" dirty="0" smtClean="0">
              <a:solidFill>
                <a:schemeClr val="tx1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</a:rPr>
              <a:t>Более одного ряда однородных членов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/>
              <a:t> </a:t>
            </a:r>
            <a:r>
              <a:rPr lang="ru-RU" sz="4600" dirty="0" smtClean="0"/>
              <a:t>   </a:t>
            </a:r>
            <a:r>
              <a:rPr lang="ru-RU" sz="4600" dirty="0" smtClean="0">
                <a:solidFill>
                  <a:schemeClr val="tx1"/>
                </a:solidFill>
              </a:rPr>
              <a:t>с одиночным союзом: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tx1"/>
                </a:solidFill>
              </a:rPr>
              <a:t>        </a:t>
            </a:r>
            <a:r>
              <a:rPr lang="ru-RU" sz="4600" i="1" dirty="0" smtClean="0">
                <a:solidFill>
                  <a:schemeClr val="tx1"/>
                </a:solidFill>
              </a:rPr>
              <a:t>Туча </a:t>
            </a:r>
            <a:r>
              <a:rPr lang="ru-RU" sz="4600" i="1" u="dbl" dirty="0">
                <a:solidFill>
                  <a:schemeClr val="tx1"/>
                </a:solidFill>
              </a:rPr>
              <a:t>росла</a:t>
            </a:r>
            <a:r>
              <a:rPr lang="ru-RU" sz="4600" i="1" dirty="0">
                <a:solidFill>
                  <a:schemeClr val="tx1"/>
                </a:solidFill>
              </a:rPr>
              <a:t> </a:t>
            </a:r>
            <a:r>
              <a:rPr lang="ru-RU" sz="4600" i="1" dirty="0">
                <a:solidFill>
                  <a:srgbClr val="0000FF"/>
                </a:solidFill>
              </a:rPr>
              <a:t>и</a:t>
            </a:r>
            <a:r>
              <a:rPr lang="ru-RU" sz="4600" i="1" dirty="0">
                <a:solidFill>
                  <a:schemeClr val="tx1"/>
                </a:solidFill>
              </a:rPr>
              <a:t> </a:t>
            </a:r>
            <a:r>
              <a:rPr lang="ru-RU" sz="4600" i="1" u="dbl" dirty="0">
                <a:solidFill>
                  <a:schemeClr val="tx1"/>
                </a:solidFill>
              </a:rPr>
              <a:t>захватывала</a:t>
            </a:r>
            <a:r>
              <a:rPr lang="ru-RU" sz="4600" i="1" dirty="0">
                <a:solidFill>
                  <a:schemeClr val="tx1"/>
                </a:solidFill>
              </a:rPr>
              <a:t> </a:t>
            </a:r>
            <a:r>
              <a:rPr lang="ru-RU" sz="4600" i="1" u="dashLong" dirty="0">
                <a:solidFill>
                  <a:schemeClr val="tx1"/>
                </a:solidFill>
              </a:rPr>
              <a:t>запад</a:t>
            </a:r>
            <a:r>
              <a:rPr lang="ru-RU" sz="4600" i="1" dirty="0">
                <a:solidFill>
                  <a:schemeClr val="tx1"/>
                </a:solidFill>
              </a:rPr>
              <a:t> </a:t>
            </a:r>
            <a:r>
              <a:rPr lang="ru-RU" sz="4600" i="1" dirty="0">
                <a:solidFill>
                  <a:srgbClr val="0000FF"/>
                </a:solidFill>
              </a:rPr>
              <a:t>и</a:t>
            </a:r>
            <a:r>
              <a:rPr lang="ru-RU" sz="4600" i="1" dirty="0">
                <a:solidFill>
                  <a:schemeClr val="tx1"/>
                </a:solidFill>
              </a:rPr>
              <a:t> </a:t>
            </a:r>
            <a:r>
              <a:rPr lang="ru-RU" sz="4600" i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i="1" dirty="0"/>
              <a:t> </a:t>
            </a:r>
            <a:r>
              <a:rPr lang="ru-RU" sz="4600" i="1" dirty="0" smtClean="0"/>
              <a:t>       </a:t>
            </a:r>
            <a:r>
              <a:rPr lang="ru-RU" sz="4600" i="1" u="dashLong" dirty="0" smtClean="0">
                <a:solidFill>
                  <a:schemeClr val="tx1"/>
                </a:solidFill>
              </a:rPr>
              <a:t>восток</a:t>
            </a:r>
            <a:r>
              <a:rPr lang="ru-RU" sz="4600" i="1" dirty="0">
                <a:solidFill>
                  <a:schemeClr val="tx1"/>
                </a:solidFill>
              </a:rPr>
              <a:t>. </a:t>
            </a:r>
            <a:endParaRPr lang="ru-RU" sz="4600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tx1"/>
                </a:solidFill>
              </a:rPr>
              <a:t> </a:t>
            </a:r>
            <a:endParaRPr lang="ru-RU" sz="4600" i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95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Повторяющийся союз: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        </a:t>
            </a:r>
            <a:r>
              <a:rPr lang="ru-RU" i="1" dirty="0">
                <a:solidFill>
                  <a:srgbClr val="000000"/>
                </a:solidFill>
              </a:rPr>
              <a:t>Радовались приходу лета </a:t>
            </a:r>
            <a:r>
              <a:rPr lang="ru-RU" i="1" u="sng" dirty="0">
                <a:solidFill>
                  <a:srgbClr val="000000"/>
                </a:solidFill>
              </a:rPr>
              <a:t>трава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и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 smtClean="0">
                <a:solidFill>
                  <a:srgbClr val="000000"/>
                </a:solidFill>
              </a:rPr>
              <a:t>       </a:t>
            </a:r>
            <a:r>
              <a:rPr lang="ru-RU" i="1" u="sng" dirty="0" smtClean="0">
                <a:solidFill>
                  <a:srgbClr val="000000"/>
                </a:solidFill>
              </a:rPr>
              <a:t>деревья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u="sng" dirty="0" smtClean="0">
                <a:solidFill>
                  <a:srgbClr val="000000"/>
                </a:solidFill>
              </a:rPr>
              <a:t>птицы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и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u="sng" dirty="0">
                <a:solidFill>
                  <a:srgbClr val="000000"/>
                </a:solidFill>
              </a:rPr>
              <a:t>звери</a:t>
            </a:r>
            <a:r>
              <a:rPr lang="ru-RU" i="1" dirty="0">
                <a:solidFill>
                  <a:srgbClr val="000000"/>
                </a:solidFill>
              </a:rPr>
              <a:t>. </a:t>
            </a:r>
            <a:endParaRPr lang="ru-RU" i="1" dirty="0" smtClean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0000"/>
                </a:solidFill>
              </a:rPr>
              <a:t> </a:t>
            </a:r>
            <a:endParaRPr lang="ru-RU" i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0000"/>
                </a:solidFill>
              </a:rPr>
              <a:t>        Снег лежал </a:t>
            </a:r>
            <a:r>
              <a:rPr lang="ru-RU" i="1" u="dotDashHeavy" dirty="0">
                <a:solidFill>
                  <a:srgbClr val="000000"/>
                </a:solidFill>
              </a:rPr>
              <a:t>на крыше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и</a:t>
            </a:r>
            <a:r>
              <a:rPr lang="ru-RU" i="1" dirty="0">
                <a:solidFill>
                  <a:srgbClr val="000000"/>
                </a:solidFill>
              </a:rPr>
              <a:t> </a:t>
            </a:r>
            <a:r>
              <a:rPr lang="ru-RU" i="1" u="dotDashHeavy" dirty="0">
                <a:solidFill>
                  <a:srgbClr val="000000"/>
                </a:solidFill>
              </a:rPr>
              <a:t>на балконе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00FF"/>
                </a:solidFill>
              </a:rPr>
              <a:t>        и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i="1" u="dotDashHeavy" dirty="0" smtClean="0">
                <a:solidFill>
                  <a:srgbClr val="000000"/>
                </a:solidFill>
              </a:rPr>
              <a:t>на деревьях</a:t>
            </a:r>
            <a:r>
              <a:rPr lang="ru-RU" i="1" dirty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3160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514" y="102365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Запятая перед союзом </a:t>
            </a:r>
            <a:r>
              <a:rPr lang="ru-RU" sz="4400" i="1" u="sng" dirty="0" smtClean="0">
                <a:uFill>
                  <a:solidFill>
                    <a:srgbClr val="C00000"/>
                  </a:solidFill>
                </a:uFill>
              </a:rPr>
              <a:t>да</a:t>
            </a:r>
            <a:endParaRPr lang="ru-RU" sz="4400" i="1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622232" cy="504056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800" dirty="0" smtClean="0">
                <a:solidFill>
                  <a:schemeClr val="tx1"/>
                </a:solidFill>
              </a:rPr>
              <a:t>Если союз </a:t>
            </a:r>
            <a:r>
              <a:rPr lang="ru-RU" sz="14400" i="1" dirty="0" smtClean="0">
                <a:solidFill>
                  <a:schemeClr val="tx1"/>
                </a:solidFill>
              </a:rPr>
              <a:t>да</a:t>
            </a:r>
            <a:r>
              <a:rPr lang="ru-RU" sz="12800" dirty="0" smtClean="0">
                <a:solidFill>
                  <a:schemeClr val="tx1"/>
                </a:solidFill>
              </a:rPr>
              <a:t> выступает в значении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dirty="0"/>
              <a:t> </a:t>
            </a:r>
            <a:r>
              <a:rPr lang="ru-RU" sz="12800" dirty="0" smtClean="0"/>
              <a:t>   </a:t>
            </a:r>
            <a:r>
              <a:rPr lang="ru-RU" sz="12800" dirty="0" smtClean="0">
                <a:solidFill>
                  <a:schemeClr val="tx1"/>
                </a:solidFill>
              </a:rPr>
              <a:t>союза </a:t>
            </a:r>
            <a:r>
              <a:rPr lang="ru-RU" sz="14400" i="1" dirty="0">
                <a:solidFill>
                  <a:schemeClr val="tx1"/>
                </a:solidFill>
              </a:rPr>
              <a:t>и</a:t>
            </a:r>
            <a:r>
              <a:rPr lang="ru-RU" sz="12800" dirty="0" smtClean="0">
                <a:solidFill>
                  <a:schemeClr val="tx1"/>
                </a:solidFill>
              </a:rPr>
              <a:t>, запятая ставится так же,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dirty="0"/>
              <a:t> </a:t>
            </a:r>
            <a:r>
              <a:rPr lang="ru-RU" sz="12800" dirty="0" smtClean="0"/>
              <a:t>   </a:t>
            </a:r>
            <a:r>
              <a:rPr lang="ru-RU" sz="12800" dirty="0" smtClean="0">
                <a:solidFill>
                  <a:schemeClr val="tx1"/>
                </a:solidFill>
              </a:rPr>
              <a:t>как перед союзом </a:t>
            </a:r>
            <a:r>
              <a:rPr lang="ru-RU" sz="14400" i="1" dirty="0" smtClean="0">
                <a:solidFill>
                  <a:schemeClr val="tx1"/>
                </a:solidFill>
              </a:rPr>
              <a:t>и</a:t>
            </a:r>
            <a:r>
              <a:rPr lang="ru-RU" sz="128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1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>
                <a:solidFill>
                  <a:schemeClr val="tx1"/>
                </a:solidFill>
              </a:rPr>
              <a:t> </a:t>
            </a:r>
            <a:r>
              <a:rPr lang="ru-RU" sz="12800" i="1" dirty="0" smtClean="0">
                <a:solidFill>
                  <a:schemeClr val="tx1"/>
                </a:solidFill>
              </a:rPr>
              <a:t>            </a:t>
            </a:r>
            <a:r>
              <a:rPr lang="ru-RU" sz="12800" i="1" u="sng" dirty="0" smtClean="0">
                <a:solidFill>
                  <a:schemeClr val="tx1"/>
                </a:solidFill>
              </a:rPr>
              <a:t>Отсталый</a:t>
            </a:r>
            <a:r>
              <a:rPr lang="ru-RU" sz="12800" i="1" dirty="0" smtClean="0">
                <a:solidFill>
                  <a:schemeClr val="tx1"/>
                </a:solidFill>
              </a:rPr>
              <a:t> </a:t>
            </a:r>
            <a:r>
              <a:rPr lang="ru-RU" sz="12800" i="1" dirty="0" smtClean="0">
                <a:solidFill>
                  <a:srgbClr val="0000FF"/>
                </a:solidFill>
              </a:rPr>
              <a:t>да</a:t>
            </a:r>
            <a:r>
              <a:rPr lang="ru-RU" sz="12800" i="1" dirty="0" smtClean="0">
                <a:solidFill>
                  <a:schemeClr val="tx1"/>
                </a:solidFill>
              </a:rPr>
              <a:t> </a:t>
            </a:r>
            <a:r>
              <a:rPr lang="ru-RU" sz="12800" i="1" u="sng" dirty="0" smtClean="0">
                <a:solidFill>
                  <a:schemeClr val="tx1"/>
                </a:solidFill>
              </a:rPr>
              <a:t>ленивый</a:t>
            </a:r>
            <a:r>
              <a:rPr lang="ru-RU" sz="12800" i="1" dirty="0" smtClean="0">
                <a:solidFill>
                  <a:schemeClr val="tx1"/>
                </a:solidFill>
              </a:rPr>
              <a:t> всегда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/>
              <a:t> </a:t>
            </a:r>
            <a:r>
              <a:rPr lang="ru-RU" sz="12800" i="1" dirty="0" smtClean="0"/>
              <a:t>            </a:t>
            </a:r>
            <a:r>
              <a:rPr lang="ru-RU" sz="12800" i="1" dirty="0" smtClean="0">
                <a:solidFill>
                  <a:schemeClr val="tx1"/>
                </a:solidFill>
              </a:rPr>
              <a:t>позади.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>
                <a:solidFill>
                  <a:schemeClr val="tx1"/>
                </a:solidFill>
              </a:rPr>
              <a:t> </a:t>
            </a:r>
            <a:r>
              <a:rPr lang="ru-RU" sz="128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/>
              <a:t> </a:t>
            </a:r>
            <a:r>
              <a:rPr lang="ru-RU" sz="12800" i="1" dirty="0" smtClean="0"/>
              <a:t>            </a:t>
            </a:r>
            <a:r>
              <a:rPr lang="ru-RU" sz="12800" i="1" dirty="0" smtClean="0">
                <a:solidFill>
                  <a:schemeClr val="tx1"/>
                </a:solidFill>
              </a:rPr>
              <a:t>Только </a:t>
            </a:r>
            <a:r>
              <a:rPr lang="ru-RU" sz="12800" i="1" u="sng" dirty="0">
                <a:solidFill>
                  <a:schemeClr val="tx1"/>
                </a:solidFill>
              </a:rPr>
              <a:t>мальвы</a:t>
            </a:r>
            <a:r>
              <a:rPr lang="ru-RU" sz="12800" b="1" i="1" dirty="0">
                <a:solidFill>
                  <a:srgbClr val="C00000"/>
                </a:solidFill>
              </a:rPr>
              <a:t>, </a:t>
            </a:r>
            <a:r>
              <a:rPr lang="ru-RU" sz="12800" i="1" dirty="0">
                <a:solidFill>
                  <a:srgbClr val="0000FF"/>
                </a:solidFill>
              </a:rPr>
              <a:t>да</a:t>
            </a:r>
            <a:r>
              <a:rPr lang="ru-RU" sz="12800" i="1" dirty="0">
                <a:solidFill>
                  <a:schemeClr val="tx1"/>
                </a:solidFill>
              </a:rPr>
              <a:t> </a:t>
            </a:r>
            <a:r>
              <a:rPr lang="ru-RU" sz="12800" i="1" u="sng" dirty="0">
                <a:solidFill>
                  <a:schemeClr val="tx1"/>
                </a:solidFill>
              </a:rPr>
              <a:t>ноготки</a:t>
            </a:r>
            <a:r>
              <a:rPr lang="ru-RU" sz="12800" b="1" i="1" dirty="0">
                <a:solidFill>
                  <a:srgbClr val="C00000"/>
                </a:solidFill>
              </a:rPr>
              <a:t>, </a:t>
            </a:r>
            <a:r>
              <a:rPr lang="ru-RU" sz="12800" i="1" dirty="0">
                <a:solidFill>
                  <a:srgbClr val="0000FF"/>
                </a:solidFill>
              </a:rPr>
              <a:t>да</a:t>
            </a:r>
            <a:r>
              <a:rPr lang="ru-RU" sz="12800" i="1" dirty="0">
                <a:solidFill>
                  <a:schemeClr val="tx1"/>
                </a:solidFill>
              </a:rPr>
              <a:t> </a:t>
            </a:r>
            <a:r>
              <a:rPr lang="ru-RU" sz="12800" i="1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/>
              <a:t> </a:t>
            </a:r>
            <a:r>
              <a:rPr lang="ru-RU" sz="12800" i="1" dirty="0" smtClean="0"/>
              <a:t>            </a:t>
            </a:r>
            <a:r>
              <a:rPr lang="ru-RU" sz="12800" i="1" dirty="0" smtClean="0">
                <a:solidFill>
                  <a:schemeClr val="tx1"/>
                </a:solidFill>
              </a:rPr>
              <a:t>кручёный </a:t>
            </a:r>
            <a:r>
              <a:rPr lang="ru-RU" sz="12800" i="1" u="sng" dirty="0" smtClean="0">
                <a:solidFill>
                  <a:schemeClr val="tx1"/>
                </a:solidFill>
              </a:rPr>
              <a:t>паныч</a:t>
            </a:r>
            <a:r>
              <a:rPr lang="ru-RU" sz="12800" i="1" dirty="0" smtClean="0">
                <a:solidFill>
                  <a:schemeClr val="tx1"/>
                </a:solidFill>
              </a:rPr>
              <a:t> </a:t>
            </a:r>
            <a:r>
              <a:rPr lang="ru-RU" sz="12800" i="1" dirty="0">
                <a:solidFill>
                  <a:schemeClr val="tx1"/>
                </a:solidFill>
              </a:rPr>
              <a:t>цвели </a:t>
            </a:r>
            <a:r>
              <a:rPr lang="ru-RU" sz="12800" i="1" dirty="0" smtClean="0">
                <a:solidFill>
                  <a:schemeClr val="tx1"/>
                </a:solidFill>
              </a:rPr>
              <a:t>кое-где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800" i="1" dirty="0" smtClean="0">
                <a:solidFill>
                  <a:schemeClr val="tx1"/>
                </a:solidFill>
              </a:rPr>
              <a:t>             по дворам.</a:t>
            </a:r>
            <a:endParaRPr lang="ru-RU" sz="128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800" dirty="0" smtClean="0">
                <a:solidFill>
                  <a:schemeClr val="tx1"/>
                </a:solidFill>
              </a:rPr>
              <a:t>                                                   (</a:t>
            </a:r>
            <a:r>
              <a:rPr lang="ru-RU" sz="12800" i="1" dirty="0" smtClean="0">
                <a:solidFill>
                  <a:schemeClr val="tx1"/>
                </a:solidFill>
              </a:rPr>
              <a:t>да</a:t>
            </a:r>
            <a:r>
              <a:rPr lang="ru-RU" sz="12800" dirty="0" smtClean="0">
                <a:solidFill>
                  <a:schemeClr val="tx1"/>
                </a:solidFill>
              </a:rPr>
              <a:t> = </a:t>
            </a:r>
            <a:r>
              <a:rPr lang="ru-RU" sz="12800" i="1" dirty="0" smtClean="0">
                <a:solidFill>
                  <a:schemeClr val="tx1"/>
                </a:solidFill>
              </a:rPr>
              <a:t>и</a:t>
            </a:r>
            <a:r>
              <a:rPr lang="ru-RU" sz="12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8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54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514" y="102365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 </a:t>
            </a:r>
            <a:endParaRPr lang="ru-RU" sz="4400" i="1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7550224" cy="428891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Если союз </a:t>
            </a:r>
            <a:r>
              <a:rPr lang="ru-RU" sz="3600" i="1" dirty="0" smtClean="0">
                <a:solidFill>
                  <a:schemeClr val="tx1"/>
                </a:solidFill>
              </a:rPr>
              <a:t>да</a:t>
            </a:r>
            <a:r>
              <a:rPr lang="ru-RU" dirty="0" smtClean="0">
                <a:solidFill>
                  <a:schemeClr val="tx1"/>
                </a:solidFill>
              </a:rPr>
              <a:t> выступает в значении союза </a:t>
            </a:r>
            <a:r>
              <a:rPr lang="ru-RU" sz="3600" i="1" dirty="0" smtClean="0">
                <a:solidFill>
                  <a:schemeClr val="tx1"/>
                </a:solidFill>
              </a:rPr>
              <a:t>но</a:t>
            </a:r>
            <a:r>
              <a:rPr lang="ru-RU" dirty="0" smtClean="0">
                <a:solidFill>
                  <a:schemeClr val="tx1"/>
                </a:solidFill>
              </a:rPr>
              <a:t>,  запятая ставится: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</a:rPr>
              <a:t>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</a:t>
            </a:r>
            <a:r>
              <a:rPr lang="ru-RU" i="1" dirty="0" smtClean="0">
                <a:solidFill>
                  <a:schemeClr val="tx1"/>
                </a:solidFill>
              </a:rPr>
              <a:t>Лес </a:t>
            </a:r>
            <a:r>
              <a:rPr lang="ru-RU" i="1" u="dbl" dirty="0">
                <a:solidFill>
                  <a:schemeClr val="tx1"/>
                </a:solidFill>
              </a:rPr>
              <a:t>не школа</a:t>
            </a:r>
            <a:r>
              <a:rPr lang="ru-RU" sz="3600" b="1" i="1" dirty="0">
                <a:solidFill>
                  <a:srgbClr val="C00000"/>
                </a:solidFill>
              </a:rPr>
              <a:t>,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rgbClr val="0000FF"/>
                </a:solidFill>
              </a:rPr>
              <a:t>да</a:t>
            </a:r>
            <a:r>
              <a:rPr lang="ru-RU" i="1" dirty="0">
                <a:solidFill>
                  <a:schemeClr val="tx1"/>
                </a:solidFill>
              </a:rPr>
              <a:t> всех </a:t>
            </a:r>
            <a:r>
              <a:rPr lang="ru-RU" i="1" u="dbl" dirty="0">
                <a:solidFill>
                  <a:schemeClr val="tx1"/>
                </a:solidFill>
              </a:rPr>
              <a:t>учит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(</a:t>
            </a:r>
            <a:r>
              <a:rPr lang="ru-RU" i="1" dirty="0">
                <a:solidFill>
                  <a:schemeClr val="tx1"/>
                </a:solidFill>
              </a:rPr>
              <a:t>да</a:t>
            </a:r>
            <a:r>
              <a:rPr lang="ru-RU" dirty="0">
                <a:solidFill>
                  <a:schemeClr val="tx1"/>
                </a:solidFill>
              </a:rPr>
              <a:t> = </a:t>
            </a:r>
            <a:r>
              <a:rPr lang="ru-RU" i="1" dirty="0" smtClean="0">
                <a:solidFill>
                  <a:schemeClr val="tx1"/>
                </a:solidFill>
              </a:rPr>
              <a:t>но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063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Обобщающие слова при однородных членах и знаки препинания при них</a:t>
            </a:r>
            <a:endParaRPr lang="ru-RU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Обобщающее слово находится перед однородными членами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i="1" dirty="0" smtClean="0">
                <a:solidFill>
                  <a:schemeClr val="tx1"/>
                </a:solidFill>
              </a:rPr>
              <a:t>Запах черёмухи чувствовался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</a:t>
            </a:r>
            <a:r>
              <a:rPr lang="ru-RU" b="1" i="1" dirty="0" smtClean="0">
                <a:solidFill>
                  <a:srgbClr val="0000FF"/>
                </a:solidFill>
              </a:rPr>
              <a:t>повсюду</a:t>
            </a:r>
            <a:r>
              <a:rPr lang="ru-RU" sz="3600" b="1" i="1" dirty="0" smtClean="0">
                <a:solidFill>
                  <a:srgbClr val="C00000"/>
                </a:solidFill>
              </a:rPr>
              <a:t>: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u="dotDashHeavy" dirty="0" smtClean="0">
                <a:solidFill>
                  <a:schemeClr val="tx1"/>
                </a:solidFill>
              </a:rPr>
              <a:t>в саду</a:t>
            </a:r>
            <a:r>
              <a:rPr lang="ru-RU" sz="3600" b="1" i="1" dirty="0" smtClean="0">
                <a:solidFill>
                  <a:srgbClr val="C00000"/>
                </a:solidFill>
              </a:rPr>
              <a:t>,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i="1" u="dotDashHeavy" dirty="0" smtClean="0">
                <a:solidFill>
                  <a:schemeClr val="tx1"/>
                </a:solidFill>
              </a:rPr>
              <a:t>в доме</a:t>
            </a:r>
            <a:r>
              <a:rPr lang="ru-RU" sz="3600" b="1" i="1" dirty="0" smtClean="0">
                <a:solidFill>
                  <a:srgbClr val="C0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u="dotDashHeavy" dirty="0" smtClean="0">
                <a:solidFill>
                  <a:schemeClr val="tx1"/>
                </a:solidFill>
              </a:rPr>
              <a:t>на улице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707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041440" cy="1442674"/>
          </a:xfrm>
        </p:spPr>
        <p:txBody>
          <a:bodyPr/>
          <a:lstStyle/>
          <a:p>
            <a:pPr algn="l"/>
            <a:r>
              <a:rPr lang="ru-RU" sz="3200" u="sng" dirty="0" smtClean="0">
                <a:uFill>
                  <a:solidFill>
                    <a:srgbClr val="C00000"/>
                  </a:solidFill>
                </a:uFill>
              </a:rPr>
              <a:t> </a:t>
            </a:r>
            <a:endParaRPr lang="ru-RU" sz="3200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Обобщающее </a:t>
            </a:r>
            <a:r>
              <a:rPr lang="ru-RU" dirty="0">
                <a:solidFill>
                  <a:schemeClr val="tx1"/>
                </a:solidFill>
              </a:rPr>
              <a:t>слово находится </a:t>
            </a:r>
            <a:r>
              <a:rPr lang="ru-RU" dirty="0" smtClean="0">
                <a:solidFill>
                  <a:schemeClr val="tx1"/>
                </a:solidFill>
              </a:rPr>
              <a:t>после однородных членов: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</a:t>
            </a:r>
            <a:r>
              <a:rPr lang="ru-RU" i="1" u="dotDashHeavy" dirty="0" smtClean="0">
                <a:solidFill>
                  <a:schemeClr val="tx1"/>
                </a:solidFill>
              </a:rPr>
              <a:t>В степи</a:t>
            </a:r>
            <a:r>
              <a:rPr lang="ru-RU" sz="3600" b="1" i="1" dirty="0" smtClean="0">
                <a:solidFill>
                  <a:srgbClr val="C0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u="dotDashHeavy" dirty="0" smtClean="0">
                <a:solidFill>
                  <a:schemeClr val="tx1"/>
                </a:solidFill>
              </a:rPr>
              <a:t>за рекой</a:t>
            </a:r>
            <a:r>
              <a:rPr lang="ru-RU" sz="3600" b="1" i="1" dirty="0" smtClean="0">
                <a:solidFill>
                  <a:srgbClr val="C0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u="dotDashHeavy" dirty="0" smtClean="0">
                <a:solidFill>
                  <a:schemeClr val="tx1"/>
                </a:solidFill>
              </a:rPr>
              <a:t>по дорогам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–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00FF"/>
                </a:solidFill>
              </a:rPr>
              <a:t>везде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</a:t>
            </a:r>
            <a:r>
              <a:rPr lang="ru-RU" i="1" dirty="0" smtClean="0">
                <a:solidFill>
                  <a:schemeClr val="tx1"/>
                </a:solidFill>
              </a:rPr>
              <a:t>было пусто.  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79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6">
  <a:themeElements>
    <a:clrScheme name="PORTNOTE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PORTNO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RTNOT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NOT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NO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NOT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NOT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Комментарий. ЕГЭ — копия</Template>
  <TotalTime>787</TotalTime>
  <Words>1198</Words>
  <Application>Microsoft Office PowerPoint</Application>
  <PresentationFormat>Экран (4:3)</PresentationFormat>
  <Paragraphs>223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Тема26</vt:lpstr>
      <vt:lpstr>ОДНОРОДНЫЕ ЧЛЕНЫ ПРЕДЛОЖЕНИЯ</vt:lpstr>
      <vt:lpstr>Знаки  препинания  при  однородных  членах</vt:lpstr>
      <vt:lpstr>Запятые перед сочинительными союзами</vt:lpstr>
      <vt:lpstr>Запятая перед союзом и</vt:lpstr>
      <vt:lpstr>Презентация PowerPoint</vt:lpstr>
      <vt:lpstr>Запятая перед союзом да</vt:lpstr>
      <vt:lpstr> </vt:lpstr>
      <vt:lpstr>Обобщающие слова при однородных членах и знаки препинания при них</vt:lpstr>
      <vt:lpstr> </vt:lpstr>
      <vt:lpstr>Презентация PowerPoint</vt:lpstr>
      <vt:lpstr>Однородные  и  неоднородные определения</vt:lpstr>
      <vt:lpstr> Однородные определения</vt:lpstr>
      <vt:lpstr> </vt:lpstr>
      <vt:lpstr>Неоднородные определения</vt:lpstr>
      <vt:lpstr>Презентация PowerPoint</vt:lpstr>
      <vt:lpstr>Употребление  однородных членов  предложения</vt:lpstr>
      <vt:lpstr>Правило 1.</vt:lpstr>
      <vt:lpstr>Правило 2.</vt:lpstr>
      <vt:lpstr>Правило 3.</vt:lpstr>
      <vt:lpstr>Презентация PowerPoint</vt:lpstr>
      <vt:lpstr>Презентация PowerPoint</vt:lpstr>
      <vt:lpstr>Правило 4.</vt:lpstr>
      <vt:lpstr>Презентация PowerPoint</vt:lpstr>
      <vt:lpstr>Правило 5.</vt:lpstr>
      <vt:lpstr>Правило 6.</vt:lpstr>
      <vt:lpstr>Правило 7.</vt:lpstr>
      <vt:lpstr>проверьте себя!</vt:lpstr>
      <vt:lpstr>Расставьте знаки препинания</vt:lpstr>
      <vt:lpstr>Презентация PowerPoint</vt:lpstr>
      <vt:lpstr>Презентация PowerPoint</vt:lpstr>
      <vt:lpstr>Найдите ошибки в употреблении однородных членов и исправьте их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</dc:title>
  <dc:creator>Людмила</dc:creator>
  <cp:lastModifiedBy>Людмила</cp:lastModifiedBy>
  <cp:revision>60</cp:revision>
  <dcterms:created xsi:type="dcterms:W3CDTF">2017-02-03T04:28:10Z</dcterms:created>
  <dcterms:modified xsi:type="dcterms:W3CDTF">2017-02-09T00:46:53Z</dcterms:modified>
</cp:coreProperties>
</file>