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59" r:id="rId9"/>
    <p:sldId id="261" r:id="rId10"/>
    <p:sldId id="265" r:id="rId11"/>
    <p:sldId id="260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7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2E4C-40EB-4F3B-A679-3699532D7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A4E860-651D-4116-B95E-709BBAC91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7999">
              <a:schemeClr val="accent3">
                <a:lumMod val="75000"/>
              </a:schemeClr>
            </a:gs>
            <a:gs pos="36000">
              <a:schemeClr val="accent4">
                <a:lumMod val="60000"/>
                <a:lumOff val="40000"/>
              </a:schemeClr>
            </a:gs>
            <a:gs pos="61000">
              <a:schemeClr val="accent3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Мои документы\Мои рисунки\284438477.jpg"/>
          <p:cNvPicPr>
            <a:picLocks noChangeAspect="1" noChangeArrowheads="1"/>
          </p:cNvPicPr>
          <p:nvPr/>
        </p:nvPicPr>
        <p:blipFill>
          <a:blip r:embed="rId2" cstate="print"/>
          <a:srcRect l="44262" r="4099"/>
          <a:stretch>
            <a:fillRect/>
          </a:stretch>
        </p:blipFill>
        <p:spPr bwMode="auto">
          <a:xfrm>
            <a:off x="4714876" y="285728"/>
            <a:ext cx="4214810" cy="635798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17895"/>
              </p:ext>
            </p:extLst>
          </p:nvPr>
        </p:nvGraphicFramePr>
        <p:xfrm>
          <a:off x="214282" y="214291"/>
          <a:ext cx="4500594" cy="615520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07031"/>
                <a:gridCol w="2593563"/>
              </a:tblGrid>
              <a:tr h="56577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Поручение 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Кто 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42898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Стаороста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класса: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руководителя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9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школы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44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Редколлегия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44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сектор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44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Санитарный пост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6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Спортивный сектор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44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Цветоводы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86710" y="71435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9 « Б»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F:\Фоны для презинтаций\436_nebo_solnce_oblaka_fon_1600x1200_(www.oboi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84247" cy="5544616"/>
          </a:xfrm>
          <a:prstGeom prst="rect">
            <a:avLst/>
          </a:prstGeom>
          <a:noFill/>
        </p:spPr>
      </p:pic>
      <p:pic>
        <p:nvPicPr>
          <p:cNvPr id="7" name="Рисунок 6" descr="C:\Documents and Settings\начальник\Мои документы\Ульяна\Ульяна винкс\J0099178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624446" y="3352637"/>
            <a:ext cx="5940425" cy="33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начальник\Мои документы\Ульяна\Ульяна винкс\J0099178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6552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начальник\Мои документы\Ульяна\Ульяна винкс\J0099178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38057" y="3271056"/>
            <a:ext cx="5940425" cy="35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начальник\Мои документы\Ульяна\Ульяна винкс\J0099178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37312"/>
            <a:ext cx="59404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16238" y="2492896"/>
            <a:ext cx="3313112" cy="1202804"/>
          </a:xfrm>
          <a:prstGeom prst="ellipse">
            <a:avLst/>
          </a:prstGeom>
          <a:solidFill>
            <a:srgbClr val="FF6600">
              <a:alpha val="25098"/>
            </a:srgb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C3300"/>
                </a:solidFill>
              </a:rPr>
              <a:t>Модель </a:t>
            </a:r>
          </a:p>
          <a:p>
            <a:pPr algn="ctr"/>
            <a:r>
              <a:rPr lang="ru-RU" sz="2000" b="1" dirty="0">
                <a:solidFill>
                  <a:srgbClr val="CC3300"/>
                </a:solidFill>
              </a:rPr>
              <a:t>личности выпускника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427984" y="4653136"/>
            <a:ext cx="3744416" cy="14773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Овладеть основами семейных,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социальных, общественных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отношений, минимальными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навыками, необходимыми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для жизни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861048"/>
            <a:ext cx="2448272" cy="646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Быть здоровым,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стремиться к ЗОЖ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2276872"/>
            <a:ext cx="2592288" cy="14773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Социально – активная личность. Человек,  приносящий пользу обществу.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548680"/>
            <a:ext cx="3528392" cy="1200329"/>
          </a:xfrm>
          <a:prstGeom prst="rect">
            <a:avLst/>
          </a:prstGeom>
          <a:ln>
            <a:solidFill>
              <a:srgbClr val="B7597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Стремиться формировать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свою среду, свои действия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 эстетическим, этическим,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культурным критериям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539553" y="692696"/>
            <a:ext cx="2952328" cy="1512168"/>
          </a:xfrm>
          <a:prstGeom prst="round1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B75978"/>
                </a:solidFill>
              </a:rPr>
              <a:t>Патриот, гражданин, </a:t>
            </a:r>
          </a:p>
          <a:p>
            <a:pPr algn="ctr"/>
            <a:r>
              <a:rPr lang="ru-RU" b="1" i="1" dirty="0" smtClean="0">
                <a:solidFill>
                  <a:srgbClr val="B75978"/>
                </a:solidFill>
              </a:rPr>
              <a:t>Любящий свою  Родину </a:t>
            </a:r>
          </a:p>
          <a:p>
            <a:pPr algn="ctr"/>
            <a:r>
              <a:rPr lang="ru-RU" b="1" i="1" dirty="0" smtClean="0">
                <a:solidFill>
                  <a:srgbClr val="B75978"/>
                </a:solidFill>
              </a:rPr>
              <a:t>(начинается от любви к дому, родителям,</a:t>
            </a:r>
          </a:p>
          <a:p>
            <a:pPr algn="ctr"/>
            <a:r>
              <a:rPr lang="ru-RU" b="1" i="1" dirty="0" smtClean="0">
                <a:solidFill>
                  <a:srgbClr val="B75978"/>
                </a:solidFill>
              </a:rPr>
              <a:t>школе, краю)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348880"/>
            <a:ext cx="2664296" cy="1200329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Быть образованным,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творческим, уметь реализовывать свои склонности, интересы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3861049"/>
            <a:ext cx="2808312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Быть способным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адаптироваться в окружающем мире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085184"/>
            <a:ext cx="2952328" cy="12003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B75978"/>
                </a:solidFill>
              </a:rPr>
              <a:t>Уметь эффективно трудиться и</a:t>
            </a:r>
          </a:p>
          <a:p>
            <a:pPr algn="ctr"/>
            <a:r>
              <a:rPr lang="ru-RU" b="1" i="1" dirty="0" smtClean="0">
                <a:solidFill>
                  <a:srgbClr val="B75978"/>
                </a:solidFill>
              </a:rPr>
              <a:t>организовать свой досуг</a:t>
            </a:r>
            <a:endParaRPr lang="ru-RU" b="1" i="1" dirty="0">
              <a:solidFill>
                <a:srgbClr val="B75978"/>
              </a:solidFill>
            </a:endParaRPr>
          </a:p>
        </p:txBody>
      </p:sp>
      <p:pic>
        <p:nvPicPr>
          <p:cNvPr id="15" name="Рисунок 14" descr="C:\Documents and Settings\начальник\Мои документы\Ульяна\Ульяна винкс\SO00483_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949280"/>
            <a:ext cx="100811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начальник\Мои документы\Ульяна\Ульяна винкс\SY01563_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12776"/>
            <a:ext cx="1296144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начальник\Мои документы\Ульяна\Ульяна винкс\SO00483_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67003">
            <a:off x="8137772" y="-53841"/>
            <a:ext cx="792088" cy="93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начальник\Мои документы\Ульяна\Ульяна винкс\SL01395_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509120"/>
            <a:ext cx="952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начальник\Мои документы\Ульяна\Ульяна винкс\J0153516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86307">
            <a:off x="7330620" y="5738822"/>
            <a:ext cx="1218038" cy="7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256"/>
          <p:cNvSpPr>
            <a:spLocks noChangeShapeType="1"/>
          </p:cNvSpPr>
          <p:nvPr/>
        </p:nvSpPr>
        <p:spPr bwMode="auto">
          <a:xfrm flipV="1">
            <a:off x="2915816" y="3284984"/>
            <a:ext cx="360040" cy="36004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auto">
          <a:xfrm>
            <a:off x="3203848" y="2132856"/>
            <a:ext cx="576064" cy="57606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56"/>
          <p:cNvSpPr>
            <a:spLocks noChangeShapeType="1"/>
          </p:cNvSpPr>
          <p:nvPr/>
        </p:nvSpPr>
        <p:spPr bwMode="auto">
          <a:xfrm flipV="1">
            <a:off x="3275856" y="3573016"/>
            <a:ext cx="504056" cy="57606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56"/>
          <p:cNvSpPr>
            <a:spLocks noChangeShapeType="1"/>
          </p:cNvSpPr>
          <p:nvPr/>
        </p:nvSpPr>
        <p:spPr bwMode="auto">
          <a:xfrm flipV="1">
            <a:off x="3347864" y="3573016"/>
            <a:ext cx="1296144" cy="158417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256"/>
          <p:cNvSpPr>
            <a:spLocks noChangeShapeType="1"/>
          </p:cNvSpPr>
          <p:nvPr/>
        </p:nvSpPr>
        <p:spPr bwMode="auto">
          <a:xfrm flipH="1">
            <a:off x="4932040" y="764704"/>
            <a:ext cx="360040" cy="187220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256"/>
          <p:cNvSpPr>
            <a:spLocks noChangeShapeType="1"/>
          </p:cNvSpPr>
          <p:nvPr/>
        </p:nvSpPr>
        <p:spPr bwMode="auto">
          <a:xfrm flipH="1" flipV="1">
            <a:off x="5364088" y="3429000"/>
            <a:ext cx="1080120" cy="57606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56"/>
          <p:cNvSpPr>
            <a:spLocks noChangeShapeType="1"/>
          </p:cNvSpPr>
          <p:nvPr/>
        </p:nvSpPr>
        <p:spPr bwMode="auto">
          <a:xfrm flipV="1">
            <a:off x="4716016" y="3573016"/>
            <a:ext cx="288032" cy="129614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56"/>
          <p:cNvSpPr>
            <a:spLocks noChangeShapeType="1"/>
          </p:cNvSpPr>
          <p:nvPr/>
        </p:nvSpPr>
        <p:spPr bwMode="auto">
          <a:xfrm flipH="1">
            <a:off x="5436096" y="2348880"/>
            <a:ext cx="792088" cy="36004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5" name="Рисунок 34" descr="C:\Documents and Settings\начальник\Мои документы\Ульяна\Ульяна винкс\SO00483_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462777">
            <a:off x="174387" y="7419"/>
            <a:ext cx="734446" cy="83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i (9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204787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Home\Downloads\i (8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04"/>
            <a:ext cx="1571636" cy="171451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9" y="1643051"/>
            <a:ext cx="4038600" cy="478331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Запомни, чисто не  там , где метут, а  там, где  не сорят!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Большая просьба: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Уважайте  свой  и чужой  труд!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 за своей речью, не бери чужого! </a:t>
            </a:r>
          </a:p>
          <a:p>
            <a:pPr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уважая других, уважаешь себя!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Users\Home\Downloads\R-EtZRchZF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928934"/>
            <a:ext cx="3012364" cy="320516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428604"/>
            <a:ext cx="6357983" cy="1347047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Простые советы на каждый день                  </a:t>
            </a:r>
            <a:endParaRPr lang="ru-RU" b="1" dirty="0">
              <a:ln w="11430"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3" descr="C:\Users\Home\Desktop\Мои документы\Мои рисунки\Перо-свиток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500702"/>
            <a:ext cx="2146058" cy="1104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336704" cy="1143000"/>
          </a:xfrm>
          <a:noFill/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 мы – 9 «Б»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Home\Desktop\Мои документы\Мои рисунки\Перо-свиток_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429264"/>
            <a:ext cx="2146058" cy="1104423"/>
          </a:xfrm>
          <a:prstGeom prst="rect">
            <a:avLst/>
          </a:prstGeom>
          <a:noFill/>
        </p:spPr>
      </p:pic>
      <p:pic>
        <p:nvPicPr>
          <p:cNvPr id="1026" name="Picture 2" descr="F:\картинки\рамка бабоч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10" y="1124744"/>
            <a:ext cx="880697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начальник\Мои документы\Ульяна\Ульяна винкс\SO00483_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936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Home\Desktop\Мои документы\Мои рисунки\Перо-свиток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14">
            <a:off x="291459" y="5630779"/>
            <a:ext cx="2555623" cy="112989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График дежурства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573742" cy="4573488"/>
          </a:xfrm>
        </p:spPr>
        <p:txBody>
          <a:bodyPr>
            <a:normAutofit fontScale="70000" lnSpcReduction="20000"/>
          </a:bodyPr>
          <a:lstStyle/>
          <a:p>
            <a:pPr fontAlgn="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Фамилия                             День недели </a:t>
            </a:r>
          </a:p>
          <a:p>
            <a:pPr fontAlgn="t">
              <a:buNone/>
            </a:pP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 Сергей -        Понедельник</a:t>
            </a:r>
          </a:p>
          <a:p>
            <a:pPr fontAlgn="t">
              <a:buNone/>
            </a:pPr>
            <a:endParaRPr lang="ru-RU" sz="29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fontAlgn="t">
              <a:buNone/>
            </a:pP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Диана -      </a:t>
            </a:r>
            <a:r>
              <a:rPr lang="ru-RU" sz="29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    Вторник</a:t>
            </a:r>
          </a:p>
          <a:p>
            <a:pPr fontAlgn="t">
              <a:buNone/>
            </a:pPr>
            <a:endParaRPr lang="ru-RU" sz="29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fontAlgn="t">
              <a:buNone/>
            </a:pP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 Владимир -    Среда</a:t>
            </a:r>
          </a:p>
          <a:p>
            <a:pPr fontAlgn="t">
              <a:buNone/>
            </a:pPr>
            <a:endParaRPr lang="ru-RU" sz="29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fontAlgn="t">
              <a:buNone/>
            </a:pP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 Григорий -     Четверг</a:t>
            </a:r>
          </a:p>
          <a:p>
            <a:pPr fontAlgn="t">
              <a:buNone/>
            </a:pPr>
            <a:endParaRPr lang="ru-RU" sz="29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fontAlgn="t">
              <a:buNone/>
            </a:pP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Лилия –           Пятница</a:t>
            </a:r>
          </a:p>
          <a:p>
            <a:pPr fontAlgn="t">
              <a:buNone/>
            </a:pPr>
            <a:endParaRPr lang="ru-RU" sz="29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fontAlgn="t">
              <a:buNone/>
            </a:pP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 Александр  -  Суббота       </a:t>
            </a:r>
          </a:p>
          <a:p>
            <a:pPr fontAlgn="t">
              <a:buNone/>
            </a:pPr>
            <a:endParaRPr lang="ru-RU" sz="29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fontAlgn="t">
              <a:buNone/>
            </a:pPr>
            <a:r>
              <a:rPr 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    Татьяна       -     Суббота</a:t>
            </a:r>
            <a:endParaRPr lang="ru-RU" sz="2900" b="1" dirty="0" smtClean="0"/>
          </a:p>
          <a:p>
            <a:pPr>
              <a:buNone/>
            </a:pPr>
            <a:endParaRPr lang="ru-RU" sz="2900" b="1" dirty="0"/>
          </a:p>
        </p:txBody>
      </p:sp>
      <p:pic>
        <p:nvPicPr>
          <p:cNvPr id="7" name="Picture 2" descr="C:\Users\Home\Desktop\Мои документы\Мои рисунки\755885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560655" cy="4536504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Список  9 «Б» класса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58653252"/>
              </p:ext>
            </p:extLst>
          </p:nvPr>
        </p:nvGraphicFramePr>
        <p:xfrm>
          <a:off x="4643438" y="1571613"/>
          <a:ext cx="4214842" cy="45005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00330"/>
                <a:gridCol w="1714512"/>
              </a:tblGrid>
              <a:tr h="7512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Фамилия, имя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Дата рождения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4492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  <a:latin typeface="Arial Black" pitchFamily="34" charset="0"/>
                        <a:cs typeface="Mongolian Baiti" pitchFamily="66" charset="0"/>
                      </a:endParaRPr>
                    </a:p>
                  </a:txBody>
                  <a:tcPr/>
                </a:tc>
              </a:tr>
              <a:tr h="43527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3527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3527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3527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3527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058428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Home\Desktop\Мои документы\Мои рисунки\314073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60052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142984"/>
          <a:ext cx="8072494" cy="24020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36026"/>
                <a:gridCol w="1202318"/>
                <a:gridCol w="1501039"/>
                <a:gridCol w="1358311"/>
                <a:gridCol w="903065"/>
                <a:gridCol w="1771735"/>
              </a:tblGrid>
              <a:tr h="28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Понедельник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Вторник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Среда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Четверг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Пятница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Суббота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28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1.Математика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Письмо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Биология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Физкультура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28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2.СБО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Математика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Математика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Письмо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28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3.СБО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Биология 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Экономич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практ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Обществоведение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28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4.Физкультура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Труд 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Письмо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История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Математика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28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5.География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Чтение 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География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Элективный курс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  <a:tr h="28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6.Физика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История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Элективный курс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Чтение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/>
                </a:tc>
              </a:tr>
            </a:tbl>
          </a:graphicData>
        </a:graphic>
      </p:graphicFrame>
      <p:pic>
        <p:nvPicPr>
          <p:cNvPr id="8193" name="Рисунок 1" descr="340-1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214842" cy="3508170"/>
          </a:xfrm>
          <a:prstGeom prst="rect">
            <a:avLst/>
          </a:prstGeom>
          <a:noFill/>
        </p:spPr>
      </p:pic>
      <p:pic>
        <p:nvPicPr>
          <p:cNvPr id="4" name="Рисунок 3" descr="C:\Users\Home\Downloads\i (48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714644" cy="227497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Расписание  уроков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57224" y="457200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Блок-схема: перфолента 60"/>
          <p:cNvSpPr/>
          <p:nvPr/>
        </p:nvSpPr>
        <p:spPr>
          <a:xfrm>
            <a:off x="5004048" y="1916832"/>
            <a:ext cx="3240360" cy="1368152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Трудовое воспитание. Общественная деятельность Профориентация.</a:t>
            </a:r>
            <a:endParaRPr lang="ru-RU" dirty="0"/>
          </a:p>
        </p:txBody>
      </p:sp>
      <p:pic>
        <p:nvPicPr>
          <p:cNvPr id="59" name="Рисунок 58" descr="C:\Documents and Settings\начальник\Мои документы\Ульяна\Ульяна винкс\J0099178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79512" y="116632"/>
            <a:ext cx="84607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начальник\Мои документы\Ульяна\Ульяна винкс\J0099178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-2412780" y="3140969"/>
            <a:ext cx="56166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начальник\Мои документы\Ульяна\Ульяна винкс\J0099178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79512" y="6237312"/>
            <a:ext cx="84607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начальник\Мои документы\Ульяна\Ульяна винкс\J0099178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5940153" y="3645024"/>
            <a:ext cx="56166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3887924" y="1088740"/>
            <a:ext cx="2376264" cy="108012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Спортивно - оздоровительное</a:t>
            </a:r>
            <a:endParaRPr lang="ru-RU" dirty="0"/>
          </a:p>
        </p:txBody>
      </p:sp>
      <p:sp>
        <p:nvSpPr>
          <p:cNvPr id="17" name="Блок-схема: задержка 16"/>
          <p:cNvSpPr/>
          <p:nvPr/>
        </p:nvSpPr>
        <p:spPr>
          <a:xfrm>
            <a:off x="755576" y="1700808"/>
            <a:ext cx="3312368" cy="1296144"/>
          </a:xfrm>
          <a:prstGeom prst="flowChartDela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Экологическое . Краеведение. Профилактика отклоняющегося поведения.</a:t>
            </a:r>
            <a:endParaRPr lang="ru-RU" dirty="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827584" y="3140968"/>
            <a:ext cx="3384376" cy="1152128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Декоративно – прикладное творчество.  Эстетическое</a:t>
            </a:r>
          </a:p>
          <a:p>
            <a:pPr algn="ctr"/>
            <a:r>
              <a:rPr lang="ru-RU" dirty="0" smtClean="0"/>
              <a:t>Воспитание.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1510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5148064" y="3356992"/>
            <a:ext cx="3024336" cy="936104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Интеллектуально –</a:t>
            </a:r>
          </a:p>
          <a:p>
            <a:pPr algn="ctr"/>
            <a:r>
              <a:rPr lang="ru-RU" dirty="0" smtClean="0"/>
              <a:t>Познавательная деятельность</a:t>
            </a:r>
            <a:endParaRPr lang="ru-RU" dirty="0"/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660232" y="1124744"/>
            <a:ext cx="1728192" cy="64807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ОБЖ</a:t>
            </a:r>
            <a:endParaRPr lang="ru-RU" dirty="0"/>
          </a:p>
        </p:txBody>
      </p:sp>
      <p:sp>
        <p:nvSpPr>
          <p:cNvPr id="25" name="Блок-схема: сохраненные данные 24"/>
          <p:cNvSpPr/>
          <p:nvPr/>
        </p:nvSpPr>
        <p:spPr>
          <a:xfrm>
            <a:off x="827584" y="4653136"/>
            <a:ext cx="3528392" cy="1224136"/>
          </a:xfrm>
          <a:prstGeom prst="flowChartOnline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Православное.</a:t>
            </a:r>
          </a:p>
          <a:p>
            <a:pPr algn="ctr"/>
            <a:r>
              <a:rPr lang="ru-RU" dirty="0" smtClean="0"/>
              <a:t>Нравственное .</a:t>
            </a:r>
          </a:p>
          <a:p>
            <a:pPr algn="ctr"/>
            <a:r>
              <a:rPr lang="ru-RU" dirty="0" err="1" smtClean="0"/>
              <a:t>Гражданско</a:t>
            </a:r>
            <a:r>
              <a:rPr lang="ru-RU" dirty="0" smtClean="0"/>
              <a:t> – правовое </a:t>
            </a:r>
            <a:endParaRPr lang="ru-RU" dirty="0"/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5940152" y="5373216"/>
            <a:ext cx="2520280" cy="792088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</a:t>
            </a:r>
          </a:p>
          <a:p>
            <a:pPr algn="ctr"/>
            <a:r>
              <a:rPr lang="ru-RU" dirty="0" smtClean="0"/>
              <a:t>с родителями и семьей</a:t>
            </a:r>
            <a:endParaRPr lang="ru-RU" dirty="0"/>
          </a:p>
        </p:txBody>
      </p:sp>
      <p:sp>
        <p:nvSpPr>
          <p:cNvPr id="34" name="32-конечная звезда 33"/>
          <p:cNvSpPr/>
          <p:nvPr/>
        </p:nvSpPr>
        <p:spPr>
          <a:xfrm>
            <a:off x="755576" y="4941168"/>
            <a:ext cx="864096" cy="792088"/>
          </a:xfrm>
          <a:prstGeom prst="star32">
            <a:avLst>
              <a:gd name="adj" fmla="val 32540"/>
            </a:avLst>
          </a:prstGeom>
          <a:solidFill>
            <a:srgbClr val="FF6600"/>
          </a:solidFill>
          <a:ln>
            <a:solidFill>
              <a:srgbClr val="AF3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5652120" y="1124744"/>
            <a:ext cx="576064" cy="504056"/>
          </a:xfrm>
          <a:prstGeom prst="sun">
            <a:avLst>
              <a:gd name="adj" fmla="val 39335"/>
            </a:avLst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но 1 39"/>
          <p:cNvSpPr/>
          <p:nvPr/>
        </p:nvSpPr>
        <p:spPr>
          <a:xfrm rot="20897946">
            <a:off x="3491880" y="3717032"/>
            <a:ext cx="792088" cy="648072"/>
          </a:xfrm>
          <a:prstGeom prst="irregularSeal1">
            <a:avLst/>
          </a:prstGeom>
          <a:solidFill>
            <a:srgbClr val="EF2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олнце 42"/>
          <p:cNvSpPr/>
          <p:nvPr/>
        </p:nvSpPr>
        <p:spPr>
          <a:xfrm rot="20725727">
            <a:off x="626452" y="1643691"/>
            <a:ext cx="792088" cy="7920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2-конечная звезда 44"/>
          <p:cNvSpPr/>
          <p:nvPr/>
        </p:nvSpPr>
        <p:spPr>
          <a:xfrm rot="19834294">
            <a:off x="640884" y="3780675"/>
            <a:ext cx="792088" cy="913597"/>
          </a:xfrm>
          <a:prstGeom prst="star12">
            <a:avLst>
              <a:gd name="adj" fmla="val 19926"/>
            </a:avLst>
          </a:prstGeom>
          <a:solidFill>
            <a:srgbClr val="E4B91A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3419872" y="2060848"/>
            <a:ext cx="576064" cy="504056"/>
          </a:xfrm>
          <a:prstGeom prst="cloud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олнце 47"/>
          <p:cNvSpPr/>
          <p:nvPr/>
        </p:nvSpPr>
        <p:spPr>
          <a:xfrm rot="20994670">
            <a:off x="5854195" y="5352405"/>
            <a:ext cx="648072" cy="720080"/>
          </a:xfrm>
          <a:prstGeom prst="sun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лыбающееся лицо 48"/>
          <p:cNvSpPr/>
          <p:nvPr/>
        </p:nvSpPr>
        <p:spPr>
          <a:xfrm>
            <a:off x="7452320" y="3573016"/>
            <a:ext cx="576064" cy="504056"/>
          </a:xfrm>
          <a:prstGeom prst="smileyFace">
            <a:avLst>
              <a:gd name="adj" fmla="val 465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12-конечная звезда 55"/>
          <p:cNvSpPr/>
          <p:nvPr/>
        </p:nvSpPr>
        <p:spPr>
          <a:xfrm>
            <a:off x="6804248" y="1268760"/>
            <a:ext cx="432048" cy="432048"/>
          </a:xfrm>
          <a:prstGeom prst="star12">
            <a:avLst>
              <a:gd name="adj" fmla="val 20965"/>
            </a:avLst>
          </a:prstGeom>
          <a:solidFill>
            <a:srgbClr val="FFFF00"/>
          </a:solidFill>
          <a:ln>
            <a:solidFill>
              <a:srgbClr val="AF3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несколько документов 56"/>
          <p:cNvSpPr/>
          <p:nvPr/>
        </p:nvSpPr>
        <p:spPr>
          <a:xfrm rot="18246627">
            <a:off x="5014068" y="3496367"/>
            <a:ext cx="614781" cy="524272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Круглая лента лицом вверх 57"/>
          <p:cNvSpPr/>
          <p:nvPr/>
        </p:nvSpPr>
        <p:spPr>
          <a:xfrm rot="3159931">
            <a:off x="8059321" y="211127"/>
            <a:ext cx="1252456" cy="586441"/>
          </a:xfrm>
          <a:prstGeom prst="ellipseRibbon2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32-конечная звезда 61"/>
          <p:cNvSpPr/>
          <p:nvPr/>
        </p:nvSpPr>
        <p:spPr>
          <a:xfrm>
            <a:off x="7668344" y="1844824"/>
            <a:ext cx="576064" cy="504056"/>
          </a:xfrm>
          <a:prstGeom prst="star32">
            <a:avLst/>
          </a:prstGeom>
          <a:solidFill>
            <a:srgbClr val="FFFF00"/>
          </a:solidFill>
          <a:ln>
            <a:solidFill>
              <a:srgbClr val="E7D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32-конечная звезда 66"/>
          <p:cNvSpPr/>
          <p:nvPr/>
        </p:nvSpPr>
        <p:spPr>
          <a:xfrm flipH="1">
            <a:off x="5004048" y="4437112"/>
            <a:ext cx="3168352" cy="864096"/>
          </a:xfrm>
          <a:prstGeom prst="star32">
            <a:avLst>
              <a:gd name="adj" fmla="val 6480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         Внеклассное чтение</a:t>
            </a:r>
            <a:endParaRPr lang="ru-RU" dirty="0"/>
          </a:p>
        </p:txBody>
      </p:sp>
      <p:sp>
        <p:nvSpPr>
          <p:cNvPr id="68" name="Блок-схема: несколько документов 67"/>
          <p:cNvSpPr/>
          <p:nvPr/>
        </p:nvSpPr>
        <p:spPr>
          <a:xfrm rot="575037">
            <a:off x="5275238" y="4420426"/>
            <a:ext cx="725197" cy="723487"/>
          </a:xfrm>
          <a:prstGeom prst="flowChartMultidocument">
            <a:avLst/>
          </a:prstGeom>
          <a:solidFill>
            <a:srgbClr val="A4E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 descr="C:\Documents and Settings\начальник\Мои документы\Ульяна\Ульяна винкс\00000300\0000259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97848">
            <a:off x="4251637" y="5119738"/>
            <a:ext cx="1343025" cy="13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Круглая лента лицом вверх 32"/>
          <p:cNvSpPr/>
          <p:nvPr/>
        </p:nvSpPr>
        <p:spPr>
          <a:xfrm rot="3159931">
            <a:off x="-13299" y="5889031"/>
            <a:ext cx="1252456" cy="586441"/>
          </a:xfrm>
          <a:prstGeom prst="ellipseRibbon2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несколько документов 34"/>
          <p:cNvSpPr/>
          <p:nvPr/>
        </p:nvSpPr>
        <p:spPr>
          <a:xfrm rot="18246627">
            <a:off x="3357885" y="5296565"/>
            <a:ext cx="614781" cy="524272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C:\Documents and Settings\начальник\Мои документы\Ульяна\Ульяна винкс\SO00483_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3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925812" y="533765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Направления воспитательной работы. Реализация программы: «Я учусь, стремлюсь и делаю»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Group 3"/>
          <p:cNvGraphicFramePr>
            <a:graphicFrameLocks noGrp="1"/>
          </p:cNvGraphicFramePr>
          <p:nvPr>
            <p:ph/>
          </p:nvPr>
        </p:nvGraphicFramePr>
        <p:xfrm>
          <a:off x="468313" y="1412875"/>
          <a:ext cx="8229600" cy="4724400"/>
        </p:xfrm>
        <a:graphic>
          <a:graphicData uri="http://schemas.openxmlformats.org/drawingml/2006/table">
            <a:tbl>
              <a:tblPr/>
              <a:tblGrid>
                <a:gridCol w="3032125"/>
                <a:gridCol w="5197475"/>
              </a:tblGrid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Направления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Ценности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Воспитание гражданственности патриотизма, уважения к правам, свободам и обязанностям человека и гражданина.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Любовь к России, своему народу, своему краю, служение Отечеству, правовое государство, гражданское общество, закон и правопорядок, поликультурный мир, свобода личная и национальная, доверие к людям, институтам государства и гражданского общества.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Воспитание нравственных чувств и этического сознания, формирование духовной культуры.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Нравственный  выбор;  жизнь и смысл жизни; справедливость; милосердие; честь; достоинство; уважение родителей; уважение достоинства человека, равноправие,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ответственность и чувство долга; забота и помощь, мораль, честность, щедрость, забота о старших и младших; свобода совести и вероисповедания; толерантность, представление о вере, духовной культуре и светской этике.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Рисунок 3" descr="C:\Documents and Settings\начальник\Мои документы\Ульяна\Ульяна винкс\J0153516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59832" y="5877272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начальник\Мои документы\Ульяна\Ульяна винкс\SO00483_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6632"/>
            <a:ext cx="1080120" cy="9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0PHOTO\SAM_33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21602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63688" y="26064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Основные направления и ценностные основы духовно – нравственного воспитания.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0" name="Круглая лента лицом вверх 9"/>
          <p:cNvSpPr/>
          <p:nvPr/>
        </p:nvSpPr>
        <p:spPr>
          <a:xfrm rot="8677473">
            <a:off x="7727815" y="5666484"/>
            <a:ext cx="1566009" cy="953621"/>
          </a:xfrm>
          <a:prstGeom prst="ellipseRibbon2">
            <a:avLst>
              <a:gd name="adj1" fmla="val 51864"/>
              <a:gd name="adj2" fmla="val 50000"/>
              <a:gd name="adj3" fmla="val 21516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углая лента лицом вверх 11"/>
          <p:cNvSpPr/>
          <p:nvPr/>
        </p:nvSpPr>
        <p:spPr>
          <a:xfrm rot="19624191">
            <a:off x="-119137" y="969735"/>
            <a:ext cx="1566009" cy="953621"/>
          </a:xfrm>
          <a:prstGeom prst="ellipseRibbon2">
            <a:avLst>
              <a:gd name="adj1" fmla="val 51864"/>
              <a:gd name="adj2" fmla="val 50000"/>
              <a:gd name="adj3" fmla="val 21516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Documents and Settings\начальник\Мои документы\Ульяна\Ульяна винкс\SO00483_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052736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idx="1"/>
          </p:nvPr>
        </p:nvGraphicFramePr>
        <p:xfrm>
          <a:off x="683568" y="476673"/>
          <a:ext cx="7920880" cy="5348834"/>
        </p:xfrm>
        <a:graphic>
          <a:graphicData uri="http://schemas.openxmlformats.org/drawingml/2006/table">
            <a:tbl>
              <a:tblPr/>
              <a:tblGrid>
                <a:gridCol w="2918380"/>
                <a:gridCol w="5002500"/>
              </a:tblGrid>
              <a:tr h="3860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Направления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Ценности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39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Воспитание трудолюбия, творческого отношения к учению , труду, жизни.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Уважение к труду; творчество и созидание; стремление к познанию и истине; целеустремлённость и настойчивость, бережливость, трудолюбие.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2770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Формирование ценностного отношения к здоровью и здоровому образу жизни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Здоровье физическое и стремление к здоровому образу жизни, здоровье нравственное, психологическое,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нервно-психическое и социально-психологическое.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8018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Воспитание ценностного отношения к природе, окружающей среде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Родная земля; заповедная природа; планета Земля; экологическое сознание.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7521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Воспитание ценностного отношения к прекрасному, формирование представлений об эстетических идеалах.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Красота; гармония; духовный мир человека; эстетическое развитие, самовыражение в творчестве и искусстве.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3" name="Рисунок 2" descr="C:\Documents and Settings\начальник\Мои документы\Ульяна\Ульяна винкс\J0099178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165304"/>
            <a:ext cx="6588499" cy="4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начальник\Мои документы\Ульяна\Ульяна винкс\SO00483_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936104" cy="7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начальник\Мои документы\Ульяна\Ульяна винкс\SO00483_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869160"/>
            <a:ext cx="936104" cy="9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начальник\Мои документы\Ульяна\Ульяна винкс\J0153516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663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начальник\Мои документы\Ульяна\Ульяна винкс\00000300\0000259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24295">
            <a:off x="194504" y="5320858"/>
            <a:ext cx="1224905" cy="13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лая лента лицом вверх 7"/>
          <p:cNvSpPr/>
          <p:nvPr/>
        </p:nvSpPr>
        <p:spPr>
          <a:xfrm rot="19624191">
            <a:off x="133401" y="105638"/>
            <a:ext cx="1566009" cy="953621"/>
          </a:xfrm>
          <a:prstGeom prst="ellipseRibbon2">
            <a:avLst>
              <a:gd name="adj1" fmla="val 51864"/>
              <a:gd name="adj2" fmla="val 50000"/>
              <a:gd name="adj3" fmla="val 21516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лая лента лицом вверх 8"/>
          <p:cNvSpPr/>
          <p:nvPr/>
        </p:nvSpPr>
        <p:spPr>
          <a:xfrm rot="19624191">
            <a:off x="7585720" y="5218207"/>
            <a:ext cx="1566009" cy="953621"/>
          </a:xfrm>
          <a:prstGeom prst="ellipseRibbon2">
            <a:avLst>
              <a:gd name="adj1" fmla="val 51864"/>
              <a:gd name="adj2" fmla="val 50000"/>
              <a:gd name="adj3" fmla="val 21516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На пороге взрослой жизни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Home\Desktop\Мои документы\Мои рисунки\get_im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778160" cy="46213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2000240"/>
            <a:ext cx="1785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Научитесь вы дружить 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Добрым делом дорожить, время тратьте не напрасно, все теперь предельно ясно!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5357818" y="4286256"/>
            <a:ext cx="3500462" cy="2357454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Да, профессий век не счесть,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Присмотреться время есть,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Кем же вы хотите стать?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Любопытно нам узнать.</a:t>
            </a:r>
          </a:p>
        </p:txBody>
      </p:sp>
      <p:sp>
        <p:nvSpPr>
          <p:cNvPr id="15" name="Волна 14"/>
          <p:cNvSpPr/>
          <p:nvPr/>
        </p:nvSpPr>
        <p:spPr>
          <a:xfrm>
            <a:off x="5214942" y="1357298"/>
            <a:ext cx="3571900" cy="2928958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Профессий много есть на свете,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Но выбрать вы должны лишь ту,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всех дороже вам на свете,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 посвятить себя труду.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Documents and Settings\начальник\Мои документы\Ульяна\Ульяна винкс\SO00483_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6535">
            <a:off x="7867706" y="166957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картинки\рамка бабоч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50818" y="-871022"/>
            <a:ext cx="6561994" cy="868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08720"/>
            <a:ext cx="3494192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Поздравляем!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ome\Desktop\Мои документы\Мои рисунки\1351244189_01b7524f1e32a81101551b053d82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2791"/>
          <a:stretch>
            <a:fillRect/>
          </a:stretch>
        </p:blipFill>
        <p:spPr bwMode="auto">
          <a:xfrm>
            <a:off x="4283968" y="188640"/>
            <a:ext cx="4629939" cy="442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459" y="1772816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Сергей -           28 мая</a:t>
            </a:r>
          </a:p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Диана-              19 мая</a:t>
            </a:r>
          </a:p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Владимир -      6 сентября     </a:t>
            </a:r>
          </a:p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Григорий –       8 декабря</a:t>
            </a:r>
          </a:p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Лилия –                  27 января  </a:t>
            </a:r>
          </a:p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Александр -        11 января</a:t>
            </a:r>
          </a:p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Татьяна       -                      5 марта</a:t>
            </a:r>
          </a:p>
          <a:p>
            <a:pPr fontAlgn="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Подласенко Надежда-  25 августа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624</Words>
  <Application>Microsoft Office PowerPoint</Application>
  <PresentationFormat>Экран (4:3)</PresentationFormat>
  <Paragraphs>161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Презентация PowerPoint</vt:lpstr>
      <vt:lpstr>График дежурства</vt:lpstr>
      <vt:lpstr>Список  9 «Б» класса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пороге взрослой жизни</vt:lpstr>
      <vt:lpstr>Поздравляем! </vt:lpstr>
      <vt:lpstr>Презентация PowerPoint</vt:lpstr>
      <vt:lpstr>Простые советы на каждый день                  </vt:lpstr>
      <vt:lpstr>Это  мы – 9 «Б»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39</cp:revision>
  <dcterms:created xsi:type="dcterms:W3CDTF">2014-09-14T07:27:49Z</dcterms:created>
  <dcterms:modified xsi:type="dcterms:W3CDTF">2017-03-09T18:34:21Z</dcterms:modified>
</cp:coreProperties>
</file>