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/>
              <a:t>ЕГЭ – 2020</a:t>
            </a:r>
            <a:br>
              <a:rPr lang="ru-RU" sz="3600" dirty="0" smtClean="0"/>
            </a:br>
            <a:r>
              <a:rPr lang="ru-RU" sz="3600" dirty="0" smtClean="0"/>
              <a:t>ЗАДАНИЕ 27 </a:t>
            </a:r>
            <a:br>
              <a:rPr lang="ru-RU" sz="3600" dirty="0" smtClean="0"/>
            </a:br>
            <a:r>
              <a:rPr lang="ru-RU" sz="3600" dirty="0"/>
              <a:t>СПОСОБЫ ЦИТИРОВАНИЯ И ПРАВИЛА ОФОРМЛЕНИЯ ЦИТАТ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ЮЛУЕВА ЭЛЬВИРА РИНАТОВНА,</a:t>
            </a:r>
          </a:p>
          <a:p>
            <a:r>
              <a:rPr lang="ru-RU" sz="2400" dirty="0" smtClean="0"/>
              <a:t>УЧИТЕЛЬ РУССКОГО ЯЗЫКА И ЛИТЕРАТУРЫ</a:t>
            </a:r>
          </a:p>
          <a:p>
            <a:r>
              <a:rPr lang="ru-RU" sz="2400" dirty="0" smtClean="0"/>
              <a:t>МБОУ «СОШ № 10»</a:t>
            </a:r>
          </a:p>
          <a:p>
            <a:r>
              <a:rPr lang="ru-RU" sz="2400" dirty="0"/>
              <a:t>г</a:t>
            </a:r>
            <a:r>
              <a:rPr lang="ru-RU" sz="2400" dirty="0" smtClean="0"/>
              <a:t>. НЕФТЕЮГАНСК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765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Оформление эпиграфа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800" dirty="0" smtClean="0"/>
              <a:t>Как </a:t>
            </a:r>
            <a:r>
              <a:rPr lang="ru-RU" sz="2800" dirty="0"/>
              <a:t>не любить родной Москвы? </a:t>
            </a:r>
            <a:endParaRPr lang="ru-RU" sz="2800" dirty="0" smtClean="0"/>
          </a:p>
          <a:p>
            <a:pPr marL="0" indent="0" algn="r">
              <a:buNone/>
            </a:pPr>
            <a:r>
              <a:rPr lang="ru-RU" sz="2800" dirty="0" smtClean="0"/>
              <a:t>Е.А</a:t>
            </a:r>
            <a:r>
              <a:rPr lang="ru-RU" sz="2800" dirty="0"/>
              <a:t>. Баратынский 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ОБРАТИТЕ </a:t>
            </a:r>
            <a:r>
              <a:rPr lang="ru-RU" sz="2400" dirty="0">
                <a:solidFill>
                  <a:srgbClr val="FF0000"/>
                </a:solidFill>
              </a:rPr>
              <a:t>ВНИМАНИЕ, ЧТО ЭПИГРАФ ОФОРМЛЯЕТСЯ БЕЗ КАВЫЧЕК, СТРОКИ НЕ ПРОПУСКАЮТСЯ НИ ПЕРЕД ФАМИЛИЕЙ АВТОРА, НИ ПЕРЕД ТЕКСТОМ, ВЫРАВНИВАНИЕ ПО ПРАВОМУ ПОЛЮ, ПОСЛЕ ФАМИЛИИ АВТОРА ТОЧКИ НЕТ. </a:t>
            </a:r>
          </a:p>
        </p:txBody>
      </p:sp>
    </p:spTree>
    <p:extLst>
      <p:ext uri="{BB962C8B-B14F-4D97-AF65-F5344CB8AC3E}">
        <p14:creationId xmlns:p14="http://schemas.microsoft.com/office/powerpoint/2010/main" val="332536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Цитаты в виде прямой речи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800" dirty="0" smtClean="0"/>
              <a:t>Л.Н</a:t>
            </a:r>
            <a:r>
              <a:rPr lang="ru-RU" sz="2800" dirty="0"/>
              <a:t>. Толстой писал: «…в искусстве полнота, строгость и ясность … достигается только при большом даровании и большом труде…» </a:t>
            </a:r>
          </a:p>
          <a:p>
            <a:pPr marL="0" indent="0">
              <a:buNone/>
            </a:pPr>
            <a:r>
              <a:rPr lang="ru-RU" sz="2800" dirty="0"/>
              <a:t> 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</a:rPr>
              <a:t>ТАК ВВОДИТСЯ В ВИДЕ ПРЯМОЙ РЕЧИ ЦИТАТА ИЗ СЕРЕДИНЫ ФРАЗЫ АВТОРА.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4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Цитаты в виде прямой речи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/>
              <a:t>«…Гибок, богат и … прекрасен язык каждого народа…» – писал          Н.Г. Чернышевский.  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</a:rPr>
              <a:t>ТАК ВВОДИТСЯ В ВИДЕ ПРЯМОЙ РЕЧИ ЦИТАТА ИЗ СЕРЕДИНЫ ФРАЗЫ АВТОРА. ИСПОЛЬЗОВАНА ЗАГЛАВНАЯ БУКВА В СЛОВЕ «ГИБОК», ПОСКОЛЬКУ ЭТО НАЧАЛО ВАШЕЙ ФРАЗЫ, ХОТЯ И НЕ НАЧАЛО ФРАЗЫ АВТОРА. 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204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Цитаты в виде прямой речи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	Автор </a:t>
            </a:r>
            <a:r>
              <a:rPr lang="ru-RU" sz="2400" dirty="0"/>
              <a:t>так описывает его: </a:t>
            </a:r>
          </a:p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2400" dirty="0"/>
              <a:t>      </a:t>
            </a:r>
            <a:r>
              <a:rPr lang="ru-RU" sz="2400" dirty="0" smtClean="0"/>
              <a:t> </a:t>
            </a:r>
            <a:r>
              <a:rPr lang="ru-RU" sz="2400" dirty="0"/>
              <a:t>И нос и плечи поднимал      </a:t>
            </a: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            </a:t>
            </a:r>
            <a:r>
              <a:rPr lang="ru-RU" sz="2400" dirty="0"/>
              <a:t>Вошедший с нею генерал... </a:t>
            </a:r>
          </a:p>
          <a:p>
            <a:pPr marL="0" indent="0">
              <a:buNone/>
            </a:pPr>
            <a:r>
              <a:rPr lang="ru-RU" sz="2400" dirty="0"/>
              <a:t>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ТАК ОФОРМЛЯЕТСЯ СТИХОТВОРНАЯ ЦИТАТА «В СТОЛБЕЦ»: БЕЗ КАВЫЧЕК, НИЖЕ НА СТРОКУ, НЕЖЕЛИ СЛОВА АВТОРА, И С ВЫРАВНИВАНИЕМ ПОСЕРЕДИНЕ! 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2857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Цитаты в виде прямой речи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400" dirty="0" smtClean="0"/>
              <a:t>Язык </a:t>
            </a:r>
            <a:r>
              <a:rPr lang="ru-RU" sz="2400" dirty="0"/>
              <a:t>Цветаевой метафоричен: «Имя твое – птица в руке, / Имя твое – льдинка на языке, / Одно единственное движенье губ, / Имя твое – пять букв…» 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solidFill>
                  <a:srgbClr val="FF0000"/>
                </a:solidFill>
              </a:rPr>
              <a:t>ТАК </a:t>
            </a:r>
            <a:r>
              <a:rPr lang="ru-RU" sz="2400" dirty="0">
                <a:solidFill>
                  <a:srgbClr val="FF0000"/>
                </a:solidFill>
              </a:rPr>
              <a:t>ОФОРМЛЯЕТСЯ СТИХОТВОРНАЯ ЦИТАТА «В СТРОКУ». ОБРАТИТЕ ВНИМАНИЕ НА НАКЛОННЫЕ ДИАГОНАЛЬНЫЕ РАЗДЕЛИТЕЛИ СТИХОТВОРНЫХ СТРОК. </a:t>
            </a:r>
          </a:p>
        </p:txBody>
      </p:sp>
    </p:spTree>
    <p:extLst>
      <p:ext uri="{BB962C8B-B14F-4D97-AF65-F5344CB8AC3E}">
        <p14:creationId xmlns:p14="http://schemas.microsoft.com/office/powerpoint/2010/main" val="2981551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Цитаты в виде косвенной речи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800" dirty="0" smtClean="0"/>
              <a:t>М.В</a:t>
            </a:r>
            <a:r>
              <a:rPr lang="ru-RU" sz="2800" dirty="0"/>
              <a:t>. Ломоносов писал, что «красота, великолепие, сила и богатство российского языка явствует довольно из книг, в прошлые века писанных…»  </a:t>
            </a:r>
          </a:p>
          <a:p>
            <a:endParaRPr lang="ru-RU" sz="2800" dirty="0"/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ТАК </a:t>
            </a:r>
            <a:r>
              <a:rPr lang="ru-RU" sz="2800" dirty="0">
                <a:solidFill>
                  <a:srgbClr val="FF0000"/>
                </a:solidFill>
              </a:rPr>
              <a:t>ВВОДИТСЯ В ВИДЕ КОСВЕННОЙ РЕЧИ «ВСТРОЕННАЯ» ЦИТАТА, У КОТОРОЙ СОКРАЩЕНА КОНЦОВКА</a:t>
            </a:r>
          </a:p>
        </p:txBody>
      </p:sp>
    </p:spTree>
    <p:extLst>
      <p:ext uri="{BB962C8B-B14F-4D97-AF65-F5344CB8AC3E}">
        <p14:creationId xmlns:p14="http://schemas.microsoft.com/office/powerpoint/2010/main" val="3234326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«Встроенные» цитаты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000" dirty="0" smtClean="0"/>
              <a:t>Интересна </a:t>
            </a:r>
            <a:r>
              <a:rPr lang="ru-RU" sz="2000" dirty="0"/>
              <a:t>и сама речь главного героя. Если в начале текста она напоминает речь ребенка («Я гордился своими штанами», «Он отобрал ее у меня. Он все отбирал – все...»), то в конце повествования, после того как он попробовал дать отпор хулигану, мы слышим слова «не мальчика, но мужа» («… я снова буду отстаивать свой завтрак. Будь что будет…»). </a:t>
            </a:r>
          </a:p>
          <a:p>
            <a:pPr marL="0" indent="0">
              <a:buNone/>
            </a:pPr>
            <a:r>
              <a:rPr lang="ru-RU" sz="2000" dirty="0"/>
              <a:t> </a:t>
            </a:r>
          </a:p>
          <a:p>
            <a:pPr marL="0" indent="0">
              <a:buNone/>
            </a:pPr>
            <a:r>
              <a:rPr lang="ru-RU" sz="2000" dirty="0" smtClean="0"/>
              <a:t>	</a:t>
            </a:r>
            <a:r>
              <a:rPr lang="ru-RU" sz="2000" dirty="0" smtClean="0">
                <a:solidFill>
                  <a:srgbClr val="FF0000"/>
                </a:solidFill>
              </a:rPr>
              <a:t>ЦИТАТЫ </a:t>
            </a:r>
            <a:r>
              <a:rPr lang="ru-RU" sz="2000" dirty="0">
                <a:solidFill>
                  <a:srgbClr val="FF0000"/>
                </a:solidFill>
              </a:rPr>
              <a:t>«ВСТРАИВАЮТСЯ» В ТЕКСТ СОЧИНЕНИЯ ПРИ ПОМОЩИ СКОБОК ИЛИ НАПРЯМУЮ. В ПОСЛЕДНЕМ СЛУЧАЕ ГРАММАТИЧЕСКАЯ ФОРМА ЦИТИРУЕМОГО ТЕКСТА ДОЛЖНА ПОЛНОСТЬЮ ОПРЕДЕЛЯТЬСЯ ПРЕДЛОЖЕНИЕМ.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755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Цитаты со ссылками в скобках на автора, произведение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800" dirty="0" smtClean="0"/>
              <a:t>«</a:t>
            </a:r>
            <a:r>
              <a:rPr lang="ru-RU" sz="2800" dirty="0"/>
              <a:t>Значение Белинского в истории русской общественной мысли огромно» (А. Луначарский).  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	</a:t>
            </a:r>
            <a:r>
              <a:rPr lang="ru-RU" sz="2800" dirty="0" smtClean="0">
                <a:solidFill>
                  <a:srgbClr val="FF0000"/>
                </a:solidFill>
              </a:rPr>
              <a:t>ТАК </a:t>
            </a:r>
            <a:r>
              <a:rPr lang="ru-RU" sz="2800" dirty="0">
                <a:solidFill>
                  <a:srgbClr val="FF0000"/>
                </a:solidFill>
              </a:rPr>
              <a:t>ВВОДИТСЯ ССЫЛКА НА АВТОРА ЦИТАТЫ; ОБРАТИТЕ ВНИМАНИЕ, ГДЕ СТОИТ ТОЧКА, ЭТО ОЧЕНЬ ВАЖНО. </a:t>
            </a:r>
          </a:p>
        </p:txBody>
      </p:sp>
    </p:spTree>
    <p:extLst>
      <p:ext uri="{BB962C8B-B14F-4D97-AF65-F5344CB8AC3E}">
        <p14:creationId xmlns:p14="http://schemas.microsoft.com/office/powerpoint/2010/main" val="2205273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Цитаты со ссылками в скобках на автора, произведение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800" dirty="0" smtClean="0"/>
              <a:t>«</a:t>
            </a:r>
            <a:r>
              <a:rPr lang="ru-RU" sz="2800" dirty="0"/>
              <a:t>Страшная туча надвигалась не спеша сплошной массой…» (из повести «Степь» А.П. Чехова).  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solidFill>
                  <a:srgbClr val="FF0000"/>
                </a:solidFill>
              </a:rPr>
              <a:t>ТАК </a:t>
            </a:r>
            <a:r>
              <a:rPr lang="ru-RU" sz="2400" dirty="0">
                <a:solidFill>
                  <a:srgbClr val="FF0000"/>
                </a:solidFill>
              </a:rPr>
              <a:t>ВВОДИТСЯ ССЫЛКА НА АВТОРА И НАЗВАНИЕ ТЕКСТА К ЦИТАТЕ. ОБРАЩАЕМ ВНИМАНИЕ, ГДЕ СТОИТ ТОЧКА, ЭТО ОЧЕНЬ ВАЖНО. </a:t>
            </a:r>
          </a:p>
        </p:txBody>
      </p:sp>
    </p:spTree>
    <p:extLst>
      <p:ext uri="{BB962C8B-B14F-4D97-AF65-F5344CB8AC3E}">
        <p14:creationId xmlns:p14="http://schemas.microsoft.com/office/powerpoint/2010/main" val="4053811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478</TotalTime>
  <Words>134</Words>
  <Application>Microsoft Office PowerPoint</Application>
  <PresentationFormat>Широкоэкранный</PresentationFormat>
  <Paragraphs>47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Грань</vt:lpstr>
      <vt:lpstr>ЕГЭ – 2020 ЗАДАНИЕ 27  СПОСОБЫ ЦИТИРОВАНИЯ И ПРАВИЛА ОФОРМЛЕНИЯ ЦИТАТ</vt:lpstr>
      <vt:lpstr>1. Цитаты в виде прямой речи </vt:lpstr>
      <vt:lpstr>1. Цитаты в виде прямой речи </vt:lpstr>
      <vt:lpstr>1. Цитаты в виде прямой речи </vt:lpstr>
      <vt:lpstr>1. Цитаты в виде прямой речи </vt:lpstr>
      <vt:lpstr>2. Цитаты в виде косвенной речи </vt:lpstr>
      <vt:lpstr> «Встроенные» цитаты </vt:lpstr>
      <vt:lpstr> Цитаты со ссылками в скобках на автора, произведение </vt:lpstr>
      <vt:lpstr>Цитаты со ссылками в скобках на автора, произведение </vt:lpstr>
      <vt:lpstr> Оформление эпиграфа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– 2020 ЗАДАНИЕ 27</dc:title>
  <dc:creator>Пользователь Windows</dc:creator>
  <cp:lastModifiedBy>Пользователь Windows</cp:lastModifiedBy>
  <cp:revision>18</cp:revision>
  <dcterms:created xsi:type="dcterms:W3CDTF">2019-09-14T15:29:27Z</dcterms:created>
  <dcterms:modified xsi:type="dcterms:W3CDTF">2019-09-22T14:05:09Z</dcterms:modified>
</cp:coreProperties>
</file>