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9" r:id="rId4"/>
    <p:sldId id="267" r:id="rId5"/>
    <p:sldId id="277" r:id="rId6"/>
    <p:sldId id="278" r:id="rId7"/>
    <p:sldId id="279" r:id="rId8"/>
    <p:sldId id="268" r:id="rId9"/>
    <p:sldId id="280" r:id="rId10"/>
    <p:sldId id="281" r:id="rId11"/>
    <p:sldId id="276" r:id="rId12"/>
    <p:sldId id="285" r:id="rId13"/>
    <p:sldId id="293" r:id="rId14"/>
    <p:sldId id="294" r:id="rId15"/>
    <p:sldId id="295" r:id="rId16"/>
    <p:sldId id="296" r:id="rId17"/>
    <p:sldId id="297" r:id="rId18"/>
    <p:sldId id="299" r:id="rId19"/>
    <p:sldId id="30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tune" initials="F" lastIdx="2" clrIdx="0">
    <p:extLst>
      <p:ext uri="{19B8F6BF-5375-455C-9EA6-DF929625EA0E}">
        <p15:presenceInfo xmlns:p15="http://schemas.microsoft.com/office/powerpoint/2012/main" userId="Fortu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CC"/>
    <a:srgbClr val="256EFF"/>
    <a:srgbClr val="993366"/>
    <a:srgbClr val="FF33CC"/>
    <a:srgbClr val="CC0066"/>
    <a:srgbClr val="C44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1" d="100"/>
          <a:sy n="111" d="100"/>
        </p:scale>
        <p:origin x="510"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350243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2407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50584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5756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92284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96C389E-6BB3-4D07-8C50-75733516CABF}"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427650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96C389E-6BB3-4D07-8C50-75733516CABF}" type="datetimeFigureOut">
              <a:rPr lang="ru-RU" smtClean="0"/>
              <a:t>28.02.2020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326329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96C389E-6BB3-4D07-8C50-75733516CABF}" type="datetimeFigureOut">
              <a:rPr lang="ru-RU" smtClean="0"/>
              <a:t>28.02.2020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6257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6C389E-6BB3-4D07-8C50-75733516CABF}" type="datetimeFigureOut">
              <a:rPr lang="ru-RU" smtClean="0"/>
              <a:t>28.02.2020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157212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96C389E-6BB3-4D07-8C50-75733516CABF}"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5573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96C389E-6BB3-4D07-8C50-75733516CABF}"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409567-F9E3-4A93-A793-802D8956D2B6}" type="slidenum">
              <a:rPr lang="ru-RU" smtClean="0"/>
              <a:t>‹#›</a:t>
            </a:fld>
            <a:endParaRPr lang="ru-RU"/>
          </a:p>
        </p:txBody>
      </p:sp>
    </p:spTree>
    <p:extLst>
      <p:ext uri="{BB962C8B-B14F-4D97-AF65-F5344CB8AC3E}">
        <p14:creationId xmlns:p14="http://schemas.microsoft.com/office/powerpoint/2010/main" val="294022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C389E-6BB3-4D07-8C50-75733516CABF}" type="datetimeFigureOut">
              <a:rPr lang="ru-RU" smtClean="0"/>
              <a:t>28.02.2020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09567-F9E3-4A93-A793-802D8956D2B6}" type="slidenum">
              <a:rPr lang="ru-RU" smtClean="0"/>
              <a:t>‹#›</a:t>
            </a:fld>
            <a:endParaRPr lang="ru-RU"/>
          </a:p>
        </p:txBody>
      </p:sp>
    </p:spTree>
    <p:extLst>
      <p:ext uri="{BB962C8B-B14F-4D97-AF65-F5344CB8AC3E}">
        <p14:creationId xmlns:p14="http://schemas.microsoft.com/office/powerpoint/2010/main" val="62740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microsoft.com/office/2007/relationships/media" Target="../media/media2.m4a"/><Relationship Id="rId7" Type="http://schemas.openxmlformats.org/officeDocument/2006/relationships/image" Target="../media/image1.png"/><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8" name="Звезда: 32 точки 7">
            <a:extLst>
              <a:ext uri="{FF2B5EF4-FFF2-40B4-BE49-F238E27FC236}">
                <a16:creationId xmlns:a16="http://schemas.microsoft.com/office/drawing/2014/main" id="{48207012-34F2-4969-BC70-2949806B390F}"/>
              </a:ext>
            </a:extLst>
          </p:cNvPr>
          <p:cNvSpPr/>
          <p:nvPr/>
        </p:nvSpPr>
        <p:spPr>
          <a:xfrm>
            <a:off x="2894411" y="409575"/>
            <a:ext cx="6403178" cy="5815012"/>
          </a:xfrm>
          <a:prstGeom prst="star32">
            <a:avLst/>
          </a:prstGeom>
          <a:pattFill prst="pct5">
            <a:fgClr>
              <a:schemeClr val="accent2">
                <a:lumMod val="60000"/>
                <a:lumOff val="40000"/>
              </a:schemeClr>
            </a:fgClr>
            <a:bgClr>
              <a:srgbClr val="FFFF00"/>
            </a:bgClr>
          </a:patt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endParaRPr>
          </a:p>
          <a:p>
            <a:pPr algn="ctr"/>
            <a:r>
              <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rPr>
              <a:t>РАЗДЕЛ </a:t>
            </a:r>
            <a:r>
              <a:rPr lang="ru-RU" sz="3200" b="1" dirty="0">
                <a:solidFill>
                  <a:srgbClr val="FF0000"/>
                </a:solidFill>
                <a:latin typeface="Trebuchet MS" panose="020B0603020202020204" pitchFamily="34" charset="0"/>
                <a:ea typeface="Kozuka Gothic Pr6N EL" panose="020B0200000000000000" pitchFamily="34" charset="-128"/>
                <a:cs typeface="Times New Roman" panose="02020603050405020304" pitchFamily="18" charset="0"/>
              </a:rPr>
              <a:t>2 </a:t>
            </a:r>
            <a:r>
              <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rPr>
              <a:t> </a:t>
            </a:r>
          </a:p>
          <a:p>
            <a:pPr algn="ctr"/>
            <a:r>
              <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rPr>
              <a:t>ЗАДАНИЕ №9 </a:t>
            </a:r>
          </a:p>
          <a:p>
            <a:pPr algn="ctr"/>
            <a:r>
              <a:rPr lang="ru-RU" sz="3200" b="1" dirty="0">
                <a:solidFill>
                  <a:srgbClr val="FF0000"/>
                </a:solidFill>
                <a:latin typeface="Trebuchet MS" panose="020B0603020202020204" pitchFamily="34" charset="0"/>
                <a:ea typeface="Kozuka Gothic Pr6N EL" panose="020B0200000000000000" pitchFamily="34" charset="-128"/>
                <a:cs typeface="Times New Roman" panose="02020603050405020304" pitchFamily="18" charset="0"/>
              </a:rPr>
              <a:t>ПО</a:t>
            </a:r>
            <a:r>
              <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rPr>
              <a:t> </a:t>
            </a:r>
          </a:p>
          <a:p>
            <a:pPr algn="ctr"/>
            <a:r>
              <a:rPr lang="ru-RU" sz="3200" b="1" dirty="0">
                <a:solidFill>
                  <a:srgbClr val="0000FF"/>
                </a:solidFill>
                <a:latin typeface="Trebuchet MS" panose="020B0603020202020204" pitchFamily="34" charset="0"/>
                <a:ea typeface="Kozuka Gothic Pr6N EL" panose="020B0200000000000000" pitchFamily="34" charset="-128"/>
                <a:cs typeface="Times New Roman" panose="02020603050405020304" pitchFamily="18" charset="0"/>
              </a:rPr>
              <a:t>ЧТЕНИЮ</a:t>
            </a:r>
          </a:p>
        </p:txBody>
      </p:sp>
      <p:sp>
        <p:nvSpPr>
          <p:cNvPr id="4" name="Прямоугольник 3">
            <a:extLst>
              <a:ext uri="{FF2B5EF4-FFF2-40B4-BE49-F238E27FC236}">
                <a16:creationId xmlns:a16="http://schemas.microsoft.com/office/drawing/2014/main" id="{4B8E795F-CC68-4596-A2AA-A6FCD42201D6}"/>
              </a:ext>
            </a:extLst>
          </p:cNvPr>
          <p:cNvSpPr/>
          <p:nvPr/>
        </p:nvSpPr>
        <p:spPr>
          <a:xfrm>
            <a:off x="3524708" y="5992118"/>
            <a:ext cx="5142579" cy="865882"/>
          </a:xfrm>
          <a:prstGeom prst="rect">
            <a:avLst/>
          </a:prstGeom>
          <a:noFill/>
        </p:spPr>
        <p:txBody>
          <a:bodyPr wrap="none" lIns="91440" tIns="45720" rIns="91440" bIns="45720">
            <a:prstTxWarp prst="textDeflate">
              <a:avLst/>
            </a:prstTxWarp>
            <a:spAutoFit/>
          </a:bodyPr>
          <a:lstStyle/>
          <a:p>
            <a:pPr algn="ctr"/>
            <a:r>
              <a:rPr lang="ru-RU" sz="5400" b="1" cap="none" spc="0" dirty="0">
                <a:ln w="6600">
                  <a:solidFill>
                    <a:srgbClr val="0000FF"/>
                  </a:solidFill>
                  <a:prstDash val="solid"/>
                </a:ln>
                <a:solidFill>
                  <a:srgbClr val="0000FF"/>
                </a:solidFill>
                <a:effectLst>
                  <a:innerShdw blurRad="63500" dist="50800" dir="18900000">
                    <a:prstClr val="black">
                      <a:alpha val="50000"/>
                    </a:prstClr>
                  </a:innerShdw>
                </a:effectLst>
              </a:rPr>
              <a:t>Английский язык</a:t>
            </a:r>
          </a:p>
        </p:txBody>
      </p:sp>
      <p:pic>
        <p:nvPicPr>
          <p:cNvPr id="1032" name="Picture 8" descr="https://pbs.twimg.com/media/DlEJKNqXgAAasgC.png">
            <a:extLst>
              <a:ext uri="{FF2B5EF4-FFF2-40B4-BE49-F238E27FC236}">
                <a16:creationId xmlns:a16="http://schemas.microsoft.com/office/drawing/2014/main" id="{A57CBF72-1B36-4BDC-B551-56A2F0B89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892" y="1408898"/>
            <a:ext cx="1720213" cy="898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https://static.ngs.ru/news/99/preview/75405b75cef638edf553a94d7411ad87027eff2a_938.jpg">
            <a:extLst>
              <a:ext uri="{FF2B5EF4-FFF2-40B4-BE49-F238E27FC236}">
                <a16:creationId xmlns:a16="http://schemas.microsoft.com/office/drawing/2014/main" id="{81D0DA64-AEA2-4500-9493-422362895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11876">
            <a:off x="346075" y="1317510"/>
            <a:ext cx="3619682" cy="1628471"/>
          </a:xfrm>
          <a:prstGeom prst="snip2DiagRect">
            <a:avLst/>
          </a:prstGeom>
          <a:solidFill>
            <a:srgbClr val="FFFFFF">
              <a:shade val="85000"/>
            </a:srgbClr>
          </a:solidFill>
          <a:ln w="88900"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Рисунок 5">
            <a:extLst>
              <a:ext uri="{FF2B5EF4-FFF2-40B4-BE49-F238E27FC236}">
                <a16:creationId xmlns:a16="http://schemas.microsoft.com/office/drawing/2014/main" id="{1EF44D0D-7026-44DB-BD81-F266B0FADF37}"/>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02684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3" name="Рисунок 2"/>
          <p:cNvPicPr>
            <a:picLocks noChangeAspect="1"/>
          </p:cNvPicPr>
          <p:nvPr/>
        </p:nvPicPr>
        <p:blipFill rotWithShape="1">
          <a:blip r:embed="rId2"/>
          <a:srcRect t="54483"/>
          <a:stretch/>
        </p:blipFill>
        <p:spPr>
          <a:xfrm>
            <a:off x="1249766" y="1211308"/>
            <a:ext cx="7521255" cy="1626606"/>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176D2569-F1D0-48CD-8639-C9389C31FE8A}"/>
              </a:ext>
            </a:extLst>
          </p:cNvPr>
          <p:cNvPicPr>
            <a:picLocks noChangeAspect="1"/>
          </p:cNvPicPr>
          <p:nvPr/>
        </p:nvPicPr>
        <p:blipFill rotWithShape="1">
          <a:blip r:embed="rId3"/>
          <a:srcRect r="2997"/>
          <a:stretch/>
        </p:blipFill>
        <p:spPr>
          <a:xfrm>
            <a:off x="6928913" y="4332798"/>
            <a:ext cx="5145805" cy="2392680"/>
          </a:xfrm>
          <a:prstGeom prst="rect">
            <a:avLst/>
          </a:prstGeom>
          <a:ln>
            <a:noFill/>
          </a:ln>
          <a:effectLst>
            <a:outerShdw blurRad="292100" dist="139700" dir="2700000" algn="tl" rotWithShape="0">
              <a:srgbClr val="333333">
                <a:alpha val="65000"/>
              </a:srgbClr>
            </a:outerShdw>
          </a:effectLst>
        </p:spPr>
      </p:pic>
      <p:sp>
        <p:nvSpPr>
          <p:cNvPr id="5" name="Прямоугольник 4">
            <a:extLst>
              <a:ext uri="{FF2B5EF4-FFF2-40B4-BE49-F238E27FC236}">
                <a16:creationId xmlns:a16="http://schemas.microsoft.com/office/drawing/2014/main" id="{2891D9A3-92D1-43C6-BDA4-42D5CD4EA003}"/>
              </a:ext>
            </a:extLst>
          </p:cNvPr>
          <p:cNvSpPr/>
          <p:nvPr/>
        </p:nvSpPr>
        <p:spPr>
          <a:xfrm>
            <a:off x="1249766" y="3066532"/>
            <a:ext cx="7521255" cy="1193614"/>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Имя Гулливера известно всем благодаря книге или фильму о фантастическом путешествии английского врача. Однако не все из нас помнят имя автора — Джонатан Свифт, ирландский писатель, родившийся в Дублине, Ирландия, в 1667 году. В своей книге "Путешествия Гулливера" человек отправился на остров, где жили странные крошечные люди. Его жизнь там была полна приключений и опасностей, он встречал там друзей и врагов.</a:t>
            </a:r>
          </a:p>
        </p:txBody>
      </p:sp>
      <p:pic>
        <p:nvPicPr>
          <p:cNvPr id="6" name="Рисунок 5">
            <a:extLst>
              <a:ext uri="{FF2B5EF4-FFF2-40B4-BE49-F238E27FC236}">
                <a16:creationId xmlns:a16="http://schemas.microsoft.com/office/drawing/2014/main" id="{19CA4C83-E248-4278-8119-008C92A8CC8C}"/>
              </a:ext>
            </a:extLst>
          </p:cNvPr>
          <p:cNvPicPr>
            <a:picLocks noChangeAspect="1"/>
          </p:cNvPicPr>
          <p:nvPr/>
        </p:nvPicPr>
        <p:blipFill>
          <a:blip r:embed="rId4"/>
          <a:stretch>
            <a:fillRect/>
          </a:stretch>
        </p:blipFill>
        <p:spPr>
          <a:xfrm>
            <a:off x="3250513" y="5363803"/>
            <a:ext cx="1808795" cy="565777"/>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3587FD86-335A-4C48-8299-CB19BE7A8C9B}"/>
              </a:ext>
            </a:extLst>
          </p:cNvPr>
          <p:cNvPicPr>
            <a:picLocks noChangeAspect="1"/>
          </p:cNvPicPr>
          <p:nvPr/>
        </p:nvPicPr>
        <p:blipFill>
          <a:blip r:embed="rId5"/>
          <a:stretch>
            <a:fillRect/>
          </a:stretch>
        </p:blipFill>
        <p:spPr>
          <a:xfrm>
            <a:off x="-148403" y="-89974"/>
            <a:ext cx="2077411" cy="909990"/>
          </a:xfrm>
          <a:prstGeom prst="rect">
            <a:avLst/>
          </a:prstGeom>
        </p:spPr>
      </p:pic>
    </p:spTree>
    <p:extLst>
      <p:ext uri="{BB962C8B-B14F-4D97-AF65-F5344CB8AC3E}">
        <p14:creationId xmlns:p14="http://schemas.microsoft.com/office/powerpoint/2010/main" val="343544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B88CD-0F7D-40D6-807B-136913E6AEBA}"/>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3" b="14086"/>
          <a:stretch/>
        </p:blipFill>
        <p:spPr bwMode="auto">
          <a:xfrm>
            <a:off x="98444" y="1010683"/>
            <a:ext cx="5764696" cy="582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343" y="4356572"/>
            <a:ext cx="6231213" cy="182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FFF3A82E-070A-4605-A09B-054267D6D5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12"/>
          <a:stretch/>
        </p:blipFill>
        <p:spPr bwMode="auto">
          <a:xfrm>
            <a:off x="5862343" y="3376105"/>
            <a:ext cx="6231213" cy="109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AAF083C0-FB20-452A-A645-3EABB77BE56D}"/>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7012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288" b="59965"/>
          <a:stretch/>
        </p:blipFill>
        <p:spPr bwMode="auto">
          <a:xfrm>
            <a:off x="994632" y="1444092"/>
            <a:ext cx="7740391" cy="11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a:extLst>
              <a:ext uri="{FF2B5EF4-FFF2-40B4-BE49-F238E27FC236}">
                <a16:creationId xmlns:a16="http://schemas.microsoft.com/office/drawing/2014/main" id="{0C8EE4DC-789A-49AD-8CB4-4957BD06A545}"/>
              </a:ext>
            </a:extLst>
          </p:cNvPr>
          <p:cNvSpPr/>
          <p:nvPr/>
        </p:nvSpPr>
        <p:spPr>
          <a:xfrm>
            <a:off x="1710627" y="2859202"/>
            <a:ext cx="6385501" cy="1384995"/>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Молодые люди часто беспокоятся о стиле и функциях мобильных телефонов. Однако сегодня компании представляют больше моделей для людей старше 50 или 60 лет. Им нужен мобильный телефон с большими кнопками, чтобы они могли набирать номера без очков. Меню тоже простое. На самом деле не имеет значения, есть ли в телефоне камера или интернет. Для них меньше - значит больше.</a:t>
            </a:r>
          </a:p>
        </p:txBody>
      </p:sp>
      <p:sp>
        <p:nvSpPr>
          <p:cNvPr id="6" name="TextBox 5">
            <a:extLst>
              <a:ext uri="{FF2B5EF4-FFF2-40B4-BE49-F238E27FC236}">
                <a16:creationId xmlns:a16="http://schemas.microsoft.com/office/drawing/2014/main" id="{80731C38-5C74-464C-B427-7229F654C8DB}"/>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51A1B17-063C-4CEC-9757-2D80542079EE}"/>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9" name="Рисунок 8">
            <a:extLst>
              <a:ext uri="{FF2B5EF4-FFF2-40B4-BE49-F238E27FC236}">
                <a16:creationId xmlns:a16="http://schemas.microsoft.com/office/drawing/2014/main" id="{A386A817-4B77-4F04-B835-18B73D4371E6}"/>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98539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3DF0E151-4AF7-441A-80D3-AD0004AC49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066" b="48826"/>
          <a:stretch/>
        </p:blipFill>
        <p:spPr bwMode="auto">
          <a:xfrm>
            <a:off x="943833" y="1518750"/>
            <a:ext cx="7423790" cy="97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a:extLst>
              <a:ext uri="{FF2B5EF4-FFF2-40B4-BE49-F238E27FC236}">
                <a16:creationId xmlns:a16="http://schemas.microsoft.com/office/drawing/2014/main" id="{9EBD1532-DAFC-4C50-A62A-2B7E4A72C064}"/>
              </a:ext>
            </a:extLst>
          </p:cNvPr>
          <p:cNvSpPr/>
          <p:nvPr/>
        </p:nvSpPr>
        <p:spPr>
          <a:xfrm>
            <a:off x="1465561" y="2840001"/>
            <a:ext cx="6380333" cy="1384995"/>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Сегодня, когда друзья встречаются в кафе, они кладут свои мобильные телефоны на середину стола. Им вообще нельзя к ним прикасаться. Если кто - то делает это и отвечает на телефонные звонки, он должен платить за всех. Звучит забавно, правда? Идея состоит в том, чтобы заставить людей сосредоточиться на реальном разговоре друг с другом, а не использовать свои мобильные телефоны все время.</a:t>
            </a:r>
          </a:p>
        </p:txBody>
      </p:sp>
      <p:sp>
        <p:nvSpPr>
          <p:cNvPr id="8" name="TextBox 7">
            <a:extLst>
              <a:ext uri="{FF2B5EF4-FFF2-40B4-BE49-F238E27FC236}">
                <a16:creationId xmlns:a16="http://schemas.microsoft.com/office/drawing/2014/main" id="{D035D722-DDE4-4302-9AF4-2E3159EF6535}"/>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06FF900-939F-4E35-9BDE-7E7ECFC33476}"/>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1" name="Рисунок 10">
            <a:extLst>
              <a:ext uri="{FF2B5EF4-FFF2-40B4-BE49-F238E27FC236}">
                <a16:creationId xmlns:a16="http://schemas.microsoft.com/office/drawing/2014/main" id="{F7F87FEE-6251-4C6B-A9A6-5349A5A01947}"/>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30046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870A56B4-47F4-4FAC-B3D1-E77052051C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402" b="36635"/>
          <a:stretch/>
        </p:blipFill>
        <p:spPr bwMode="auto">
          <a:xfrm>
            <a:off x="991160" y="1319841"/>
            <a:ext cx="7481906" cy="10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a:extLst>
              <a:ext uri="{FF2B5EF4-FFF2-40B4-BE49-F238E27FC236}">
                <a16:creationId xmlns:a16="http://schemas.microsoft.com/office/drawing/2014/main" id="{6307F9D2-8B6A-47A1-9DE7-90A634ADE0D7}"/>
              </a:ext>
            </a:extLst>
          </p:cNvPr>
          <p:cNvSpPr/>
          <p:nvPr/>
        </p:nvSpPr>
        <p:spPr>
          <a:xfrm>
            <a:off x="1502501" y="2700246"/>
            <a:ext cx="6459223" cy="1169551"/>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Посетители театров и кинотеатров часто жалуются, что во время спектаклей звонят мобильные телефоны. Городское правительство Нью-Йорка приняло новый закон. Теперь запрещено пользоваться мобильными телефонами в таких местах, как театры, библиотеки, музеи, галереи и кинотеатры. Тем, кто не выключит свои мобильные телефоны, придется заплатить 50 долларов.</a:t>
            </a:r>
          </a:p>
        </p:txBody>
      </p:sp>
      <p:sp>
        <p:nvSpPr>
          <p:cNvPr id="8" name="TextBox 7">
            <a:extLst>
              <a:ext uri="{FF2B5EF4-FFF2-40B4-BE49-F238E27FC236}">
                <a16:creationId xmlns:a16="http://schemas.microsoft.com/office/drawing/2014/main" id="{197B7188-7EF4-458B-A72D-892DE7F0B817}"/>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B7C617-AC13-4CF4-98AE-758E55E33C06}"/>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1" name="Рисунок 10">
            <a:extLst>
              <a:ext uri="{FF2B5EF4-FFF2-40B4-BE49-F238E27FC236}">
                <a16:creationId xmlns:a16="http://schemas.microsoft.com/office/drawing/2014/main" id="{A3AA0F0F-EE30-4180-A7D2-FD02E6ED4921}"/>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929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0F6EB18F-1292-430B-984A-CCD26A3DB2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131" b="23984"/>
          <a:stretch/>
        </p:blipFill>
        <p:spPr bwMode="auto">
          <a:xfrm>
            <a:off x="1180943" y="1142330"/>
            <a:ext cx="7105130" cy="116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a:extLst>
              <a:ext uri="{FF2B5EF4-FFF2-40B4-BE49-F238E27FC236}">
                <a16:creationId xmlns:a16="http://schemas.microsoft.com/office/drawing/2014/main" id="{8119262C-B1DF-428B-93ED-DA7997E98E43}"/>
              </a:ext>
            </a:extLst>
          </p:cNvPr>
          <p:cNvSpPr/>
          <p:nvPr/>
        </p:nvSpPr>
        <p:spPr>
          <a:xfrm>
            <a:off x="1685508" y="2579839"/>
            <a:ext cx="6096000" cy="1600438"/>
          </a:xfrm>
          <a:prstGeom prst="rect">
            <a:avLst/>
          </a:prstGeom>
          <a:solidFill>
            <a:schemeClr val="bg1"/>
          </a:solidFill>
        </p:spPr>
        <p:txBody>
          <a:bodyPr>
            <a:spAutoFit/>
          </a:bodyPr>
          <a:lstStyle/>
          <a:p>
            <a:pPr algn="just"/>
            <a:r>
              <a:rPr lang="ru-RU" sz="1400" dirty="0">
                <a:latin typeface="Times New Roman" panose="02020603050405020304" pitchFamily="18" charset="0"/>
                <a:cs typeface="Times New Roman" panose="02020603050405020304" pitchFamily="18" charset="0"/>
              </a:rPr>
              <a:t>С помощью мобильных телефонов мы можем связаться с кем угодно, в любом месте, в любое время. Ученые говорят, что некоторые люди настолько привыкли к мобильным телефонам, что не могут ходить на кухню без них. Они впадают в панику, если оставляют их дома или проигрывают. Это стало привычкой иметь мобильный телефон везде. Люди настолько зависят от мобильных телефонов, что врачи начали беспокоиться. Они говорят, что это может быть что-то похожее на наркотики.</a:t>
            </a:r>
          </a:p>
        </p:txBody>
      </p:sp>
      <p:sp>
        <p:nvSpPr>
          <p:cNvPr id="8" name="TextBox 7">
            <a:extLst>
              <a:ext uri="{FF2B5EF4-FFF2-40B4-BE49-F238E27FC236}">
                <a16:creationId xmlns:a16="http://schemas.microsoft.com/office/drawing/2014/main" id="{43E96215-4CF9-4C1A-929E-CF24CD0CA031}"/>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92D4408-63FE-43B6-81E1-8C61D7EE4D99}"/>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0" name="Рисунок 9">
            <a:extLst>
              <a:ext uri="{FF2B5EF4-FFF2-40B4-BE49-F238E27FC236}">
                <a16:creationId xmlns:a16="http://schemas.microsoft.com/office/drawing/2014/main" id="{1DA0D86C-E934-46BE-A5D5-16DDDBB65BA4}"/>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96849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1AA207E0-BAC5-4EB4-BF3F-68927F195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890" b="14516"/>
          <a:stretch/>
        </p:blipFill>
        <p:spPr bwMode="auto">
          <a:xfrm>
            <a:off x="1146436" y="1190446"/>
            <a:ext cx="7299693" cy="93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a:extLst>
              <a:ext uri="{FF2B5EF4-FFF2-40B4-BE49-F238E27FC236}">
                <a16:creationId xmlns:a16="http://schemas.microsoft.com/office/drawing/2014/main" id="{54194C7F-6824-4D66-8E84-B63EE8CCFAD1}"/>
              </a:ext>
            </a:extLst>
          </p:cNvPr>
          <p:cNvSpPr/>
          <p:nvPr/>
        </p:nvSpPr>
        <p:spPr>
          <a:xfrm>
            <a:off x="1649078" y="2408991"/>
            <a:ext cx="6294408" cy="1169551"/>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Метание мобильных телефонов-это международный вид спорта, который начался в Финляндии в 2000 году. Традиционно участники забрасывают мобильные телефоны за плечи. Выигрывает тот, кто бросает дальше всех. Есть еще фристайл-метание. В этом соревновании спортсмены должны бросать </a:t>
            </a:r>
            <a:r>
              <a:rPr lang="ru-RU" sz="1400" dirty="0" err="1">
                <a:latin typeface="Times New Roman" panose="02020603050405020304" pitchFamily="18" charset="0"/>
                <a:cs typeface="Times New Roman" panose="02020603050405020304" pitchFamily="18" charset="0"/>
              </a:rPr>
              <a:t>мобиль</a:t>
            </a:r>
            <a:r>
              <a:rPr lang="ru-RU" sz="1400" dirty="0">
                <a:latin typeface="Times New Roman" panose="02020603050405020304" pitchFamily="18" charset="0"/>
                <a:cs typeface="Times New Roman" panose="02020603050405020304" pitchFamily="18" charset="0"/>
              </a:rPr>
              <a:t> красиво и творчески.</a:t>
            </a:r>
          </a:p>
        </p:txBody>
      </p:sp>
      <p:sp>
        <p:nvSpPr>
          <p:cNvPr id="8" name="TextBox 7">
            <a:extLst>
              <a:ext uri="{FF2B5EF4-FFF2-40B4-BE49-F238E27FC236}">
                <a16:creationId xmlns:a16="http://schemas.microsoft.com/office/drawing/2014/main" id="{EDCAD359-DA51-43E7-B724-4E5431D8D462}"/>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40BB093-1150-4FA1-93E4-51D61D205487}"/>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0" name="Рисунок 9">
            <a:extLst>
              <a:ext uri="{FF2B5EF4-FFF2-40B4-BE49-F238E27FC236}">
                <a16:creationId xmlns:a16="http://schemas.microsoft.com/office/drawing/2014/main" id="{E356D6D2-ECB4-4E0B-BCBA-374AE1A022F6}"/>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99846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EA53CC3E-46AC-4FB8-9242-C04F5C0E17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357"/>
          <a:stretch/>
        </p:blipFill>
        <p:spPr bwMode="auto">
          <a:xfrm>
            <a:off x="1285336" y="1028587"/>
            <a:ext cx="6658150" cy="110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a:extLst>
              <a:ext uri="{FF2B5EF4-FFF2-40B4-BE49-F238E27FC236}">
                <a16:creationId xmlns:a16="http://schemas.microsoft.com/office/drawing/2014/main" id="{A38E40ED-0452-4179-8B11-B0455424FC50}"/>
              </a:ext>
            </a:extLst>
          </p:cNvPr>
          <p:cNvSpPr/>
          <p:nvPr/>
        </p:nvSpPr>
        <p:spPr>
          <a:xfrm>
            <a:off x="1566411" y="2484665"/>
            <a:ext cx="6096000" cy="1600438"/>
          </a:xfrm>
          <a:prstGeom prst="rect">
            <a:avLst/>
          </a:prstGeom>
          <a:solidFill>
            <a:schemeClr val="bg1"/>
          </a:solidFill>
        </p:spPr>
        <p:txBody>
          <a:bodyPr>
            <a:spAutoFit/>
          </a:bodyPr>
          <a:lstStyle/>
          <a:p>
            <a:pPr algn="just"/>
            <a:r>
              <a:rPr lang="ru-RU" sz="1400" dirty="0">
                <a:latin typeface="Times New Roman" panose="02020603050405020304" pitchFamily="18" charset="0"/>
                <a:cs typeface="Times New Roman" panose="02020603050405020304" pitchFamily="18" charset="0"/>
              </a:rPr>
              <a:t>В 2010 году молодая девушка из Китая сделала песню, используя только свой мобильный телефон. Она писала его без всяких гитар, пианино, барабанов. Она использовала различные функции своего мобильного телефона. Ей потребовалось несколько дней, чтобы записать песню. Позже она сняла его на видео и выложила в Интернет, где его посмотрели более миллиона человек. Она послала песню в компанию </a:t>
            </a:r>
            <a:r>
              <a:rPr lang="ru-RU" sz="1400" dirty="0" err="1">
                <a:latin typeface="Times New Roman" panose="02020603050405020304" pitchFamily="18" charset="0"/>
                <a:cs typeface="Times New Roman" panose="02020603050405020304" pitchFamily="18" charset="0"/>
              </a:rPr>
              <a:t>Apple</a:t>
            </a:r>
            <a:r>
              <a:rPr lang="ru-RU" sz="1400" dirty="0">
                <a:latin typeface="Times New Roman" panose="02020603050405020304" pitchFamily="18" charset="0"/>
                <a:cs typeface="Times New Roman" panose="02020603050405020304" pitchFamily="18" charset="0"/>
              </a:rPr>
              <a:t> и предложила использовать ее в своей рекламе.</a:t>
            </a:r>
          </a:p>
        </p:txBody>
      </p:sp>
      <p:sp>
        <p:nvSpPr>
          <p:cNvPr id="8" name="TextBox 7">
            <a:extLst>
              <a:ext uri="{FF2B5EF4-FFF2-40B4-BE49-F238E27FC236}">
                <a16:creationId xmlns:a16="http://schemas.microsoft.com/office/drawing/2014/main" id="{A708A374-533B-4D1D-9254-677A4B9196EF}"/>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D992D6-6E2A-4F56-AF76-75EE9B9A9FED}"/>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0" name="Рисунок 9">
            <a:extLst>
              <a:ext uri="{FF2B5EF4-FFF2-40B4-BE49-F238E27FC236}">
                <a16:creationId xmlns:a16="http://schemas.microsoft.com/office/drawing/2014/main" id="{5E98C6A3-7CF3-4F0B-BFE1-3523372A4984}"/>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412361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61" r="22655"/>
          <a:stretch/>
        </p:blipFill>
        <p:spPr bwMode="auto">
          <a:xfrm>
            <a:off x="7059896" y="5787188"/>
            <a:ext cx="4940270" cy="77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27C280AF-3A08-44F4-A36E-974E6424F7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t="16020" r="14301" b="71832"/>
          <a:stretch/>
        </p:blipFill>
        <p:spPr bwMode="auto">
          <a:xfrm>
            <a:off x="7059896" y="4568643"/>
            <a:ext cx="4940271" cy="8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553BFFE4-DB47-49B3-81E1-FA17E54D12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675"/>
          <a:stretch/>
        </p:blipFill>
        <p:spPr bwMode="auto">
          <a:xfrm>
            <a:off x="1464298" y="1113095"/>
            <a:ext cx="7074851" cy="93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a:extLst>
              <a:ext uri="{FF2B5EF4-FFF2-40B4-BE49-F238E27FC236}">
                <a16:creationId xmlns:a16="http://schemas.microsoft.com/office/drawing/2014/main" id="{2686C662-0205-443A-BAF4-BB8A157EA134}"/>
              </a:ext>
            </a:extLst>
          </p:cNvPr>
          <p:cNvSpPr/>
          <p:nvPr/>
        </p:nvSpPr>
        <p:spPr>
          <a:xfrm>
            <a:off x="1953723" y="2441453"/>
            <a:ext cx="6096000" cy="1169551"/>
          </a:xfrm>
          <a:prstGeom prst="rect">
            <a:avLst/>
          </a:prstGeom>
          <a:solidFill>
            <a:schemeClr val="bg1"/>
          </a:solidFill>
        </p:spPr>
        <p:txBody>
          <a:bodyPr>
            <a:spAutoFit/>
          </a:bodyPr>
          <a:lstStyle/>
          <a:p>
            <a:pPr algn="just"/>
            <a:r>
              <a:rPr lang="ru-RU" sz="1400" dirty="0">
                <a:latin typeface="Times New Roman" panose="02020603050405020304" pitchFamily="18" charset="0"/>
                <a:cs typeface="Times New Roman" panose="02020603050405020304" pitchFamily="18" charset="0"/>
              </a:rPr>
              <a:t>Современные мобильные телефоны уже могут отправлять электронные письма, путешествовать по Интернету и поддерживать связь с друзьями. Завтрашние телефоны - как услужливые секретарши. Через несколько лет вы увидите, что они знают ваши привычки и могут посоветовать вам, что приготовить на ужин. Они напомнят вам, куда идти и какой подарок купить.</a:t>
            </a:r>
          </a:p>
        </p:txBody>
      </p:sp>
      <p:sp>
        <p:nvSpPr>
          <p:cNvPr id="8" name="TextBox 7">
            <a:extLst>
              <a:ext uri="{FF2B5EF4-FFF2-40B4-BE49-F238E27FC236}">
                <a16:creationId xmlns:a16="http://schemas.microsoft.com/office/drawing/2014/main" id="{DD67F476-0823-4916-8767-34ACD10E83F5}"/>
              </a:ext>
            </a:extLst>
          </p:cNvPr>
          <p:cNvSpPr txBox="1"/>
          <p:nvPr/>
        </p:nvSpPr>
        <p:spPr>
          <a:xfrm>
            <a:off x="9143999" y="6175126"/>
            <a:ext cx="2518914" cy="400110"/>
          </a:xfrm>
          <a:prstGeom prst="rect">
            <a:avLst/>
          </a:prstGeom>
          <a:solidFill>
            <a:srgbClr val="FFFF00"/>
          </a:solid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3    7    6   4    5   1    8</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40FE078-22B4-44A3-9948-BF742BE34D98}"/>
              </a:ext>
            </a:extLst>
          </p:cNvPr>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11" name="Рисунок 10">
            <a:extLst>
              <a:ext uri="{FF2B5EF4-FFF2-40B4-BE49-F238E27FC236}">
                <a16:creationId xmlns:a16="http://schemas.microsoft.com/office/drawing/2014/main" id="{7F742BC6-AEB2-4A01-A7FB-25BFEC5E9B37}"/>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91227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8" name="Звезда: 32 точки 7">
            <a:extLst>
              <a:ext uri="{FF2B5EF4-FFF2-40B4-BE49-F238E27FC236}">
                <a16:creationId xmlns:a16="http://schemas.microsoft.com/office/drawing/2014/main" id="{48207012-34F2-4969-BC70-2949806B390F}"/>
              </a:ext>
            </a:extLst>
          </p:cNvPr>
          <p:cNvSpPr/>
          <p:nvPr/>
        </p:nvSpPr>
        <p:spPr>
          <a:xfrm>
            <a:off x="2894411" y="409575"/>
            <a:ext cx="6403178" cy="5815012"/>
          </a:xfrm>
          <a:prstGeom prst="star32">
            <a:avLst/>
          </a:prstGeom>
          <a:pattFill prst="pct5">
            <a:fgClr>
              <a:schemeClr val="accent2">
                <a:lumMod val="60000"/>
                <a:lumOff val="40000"/>
              </a:schemeClr>
            </a:fgClr>
            <a:bgClr>
              <a:srgbClr val="FFFF00"/>
            </a:bgClr>
          </a:patt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00FF"/>
              </a:solidFill>
              <a:effectLst/>
              <a:uLnTx/>
              <a:uFillTx/>
              <a:latin typeface="Trebuchet MS" panose="020B0603020202020204" pitchFamily="34" charset="0"/>
              <a:ea typeface="Kozuka Gothic Pr6N EL" panose="020B0200000000000000" pitchFamily="34" charset="-128"/>
              <a:cs typeface="Times New Roman" panose="02020603050405020304" pitchFamily="18" charset="0"/>
            </a:endParaRPr>
          </a:p>
        </p:txBody>
      </p:sp>
      <p:pic>
        <p:nvPicPr>
          <p:cNvPr id="1026" name="Picture 2" descr="https://cdn.goconqr.com/uploads/media/image/12658039/desktop_57a16932-9b5f-4db9-afc0-b1c12cfe3564.png">
            <a:extLst>
              <a:ext uri="{FF2B5EF4-FFF2-40B4-BE49-F238E27FC236}">
                <a16:creationId xmlns:a16="http://schemas.microsoft.com/office/drawing/2014/main" id="{E5B5F81A-A5A3-4492-98BD-49A2A133BD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67353" y="4034194"/>
            <a:ext cx="1430236" cy="1400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4B8E795F-CC68-4596-A2AA-A6FCD42201D6}"/>
              </a:ext>
            </a:extLst>
          </p:cNvPr>
          <p:cNvSpPr/>
          <p:nvPr/>
        </p:nvSpPr>
        <p:spPr>
          <a:xfrm>
            <a:off x="3524708" y="5992118"/>
            <a:ext cx="5142579" cy="865882"/>
          </a:xfrm>
          <a:prstGeom prst="rect">
            <a:avLst/>
          </a:prstGeom>
          <a:noFill/>
        </p:spPr>
        <p:txBody>
          <a:bodyPr wrap="none" lIns="91440" tIns="45720" rIns="91440" bIns="4572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6600">
                  <a:solidFill>
                    <a:srgbClr val="0000FF"/>
                  </a:solidFill>
                  <a:prstDash val="solid"/>
                </a:ln>
                <a:solidFill>
                  <a:srgbClr val="0000FF"/>
                </a:solidFill>
                <a:effectLst>
                  <a:innerShdw blurRad="63500" dist="50800" dir="18900000">
                    <a:prstClr val="black">
                      <a:alpha val="50000"/>
                    </a:prstClr>
                  </a:innerShdw>
                </a:effectLst>
                <a:uLnTx/>
                <a:uFillTx/>
                <a:latin typeface="Calibri" panose="020F0502020204030204"/>
                <a:ea typeface="+mn-ea"/>
                <a:cs typeface="+mn-cs"/>
              </a:rPr>
              <a:t>Английский язык</a:t>
            </a:r>
          </a:p>
        </p:txBody>
      </p:sp>
      <p:pic>
        <p:nvPicPr>
          <p:cNvPr id="1032" name="Picture 8" descr="https://pbs.twimg.com/media/DlEJKNqXgAAasgC.png">
            <a:extLst>
              <a:ext uri="{FF2B5EF4-FFF2-40B4-BE49-F238E27FC236}">
                <a16:creationId xmlns:a16="http://schemas.microsoft.com/office/drawing/2014/main" id="{A57CBF72-1B36-4BDC-B551-56A2F0B899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5892" y="1408898"/>
            <a:ext cx="1720213" cy="898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https://static.ngs.ru/news/99/preview/75405b75cef638edf553a94d7411ad87027eff2a_938.jpg">
            <a:extLst>
              <a:ext uri="{FF2B5EF4-FFF2-40B4-BE49-F238E27FC236}">
                <a16:creationId xmlns:a16="http://schemas.microsoft.com/office/drawing/2014/main" id="{81D0DA64-AEA2-4500-9493-4223628957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11876">
            <a:off x="346075" y="1317510"/>
            <a:ext cx="3619682" cy="1628471"/>
          </a:xfrm>
          <a:prstGeom prst="snip2DiagRect">
            <a:avLst/>
          </a:prstGeom>
          <a:solidFill>
            <a:srgbClr val="FFFFFF">
              <a:shade val="85000"/>
            </a:srgbClr>
          </a:solidFill>
          <a:ln w="88900"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 name="Learning_is_Fun">
            <a:hlinkClick r:id="" action="ppaction://media"/>
          </p:cNvPr>
          <p:cNvPicPr>
            <a:picLocks noChangeAspect="1"/>
          </p:cNvPicPr>
          <p:nvPr>
            <a:audioFile r:link="rId1"/>
            <p:extLst>
              <p:ext uri="{DAA4B4D4-6D71-4841-9C94-3DE7FCFB9230}">
                <p14:media xmlns:p14="http://schemas.microsoft.com/office/powerpoint/2010/main" r:embed="rId2">
                  <p14:trim end="85572"/>
                  <p14:fade out="26300"/>
                </p14:media>
              </p:ext>
            </p:extLst>
          </p:nvPr>
        </p:nvPicPr>
        <p:blipFill>
          <a:blip r:embed="rId9"/>
          <a:stretch>
            <a:fillRect/>
          </a:stretch>
        </p:blipFill>
        <p:spPr>
          <a:xfrm>
            <a:off x="4931092" y="6991350"/>
            <a:ext cx="609600" cy="609600"/>
          </a:xfrm>
          <a:prstGeom prst="rect">
            <a:avLst/>
          </a:prstGeom>
        </p:spPr>
      </p:pic>
      <p:pic>
        <p:nvPicPr>
          <p:cNvPr id="9" name="Рисунок 8">
            <a:extLst>
              <a:ext uri="{FF2B5EF4-FFF2-40B4-BE49-F238E27FC236}">
                <a16:creationId xmlns:a16="http://schemas.microsoft.com/office/drawing/2014/main" id="{9866178E-EACE-4664-8B1A-D0CDFA6C8B71}"/>
              </a:ext>
            </a:extLst>
          </p:cNvPr>
          <p:cNvPicPr>
            <a:picLocks noChangeAspect="1"/>
          </p:cNvPicPr>
          <p:nvPr/>
        </p:nvPicPr>
        <p:blipFill>
          <a:blip r:embed="rId10"/>
          <a:stretch>
            <a:fillRect/>
          </a:stretch>
        </p:blipFill>
        <p:spPr>
          <a:xfrm>
            <a:off x="-148403" y="-89974"/>
            <a:ext cx="2077411" cy="909990"/>
          </a:xfrm>
          <a:prstGeom prst="rect">
            <a:avLst/>
          </a:prstGeom>
        </p:spPr>
      </p:pic>
      <p:pic>
        <p:nvPicPr>
          <p:cNvPr id="10" name="Рисунок 9">
            <a:extLst>
              <a:ext uri="{FF2B5EF4-FFF2-40B4-BE49-F238E27FC236}">
                <a16:creationId xmlns:a16="http://schemas.microsoft.com/office/drawing/2014/main" id="{9866178E-EACE-4664-8B1A-D0CDFA6C8B71}"/>
              </a:ext>
            </a:extLst>
          </p:cNvPr>
          <p:cNvPicPr>
            <a:picLocks noChangeAspect="1"/>
          </p:cNvPicPr>
          <p:nvPr/>
        </p:nvPicPr>
        <p:blipFill>
          <a:blip r:embed="rId10"/>
          <a:stretch>
            <a:fillRect/>
          </a:stretch>
        </p:blipFill>
        <p:spPr>
          <a:xfrm>
            <a:off x="4543935" y="2865120"/>
            <a:ext cx="3104123" cy="1359731"/>
          </a:xfrm>
          <a:prstGeom prst="rect">
            <a:avLst/>
          </a:prstGeom>
        </p:spPr>
      </p:pic>
      <p:pic>
        <p:nvPicPr>
          <p:cNvPr id="3" name="Записанный звук">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911516" y="7110711"/>
            <a:ext cx="609600" cy="609600"/>
          </a:xfrm>
          <a:prstGeom prst="rect">
            <a:avLst/>
          </a:prstGeom>
        </p:spPr>
      </p:pic>
    </p:spTree>
    <p:extLst>
      <p:ext uri="{BB962C8B-B14F-4D97-AF65-F5344CB8AC3E}">
        <p14:creationId xmlns:p14="http://schemas.microsoft.com/office/powerpoint/2010/main" val="1325187130"/>
      </p:ext>
    </p:extLst>
  </p:cSld>
  <p:clrMapOvr>
    <a:masterClrMapping/>
  </p:clrMapOvr>
  <mc:AlternateContent xmlns:mc="http://schemas.openxmlformats.org/markup-compatibility/2006" xmlns:p14="http://schemas.microsoft.com/office/powerpoint/2010/main">
    <mc:Choice Requires="p14">
      <p:transition spd="slow" p14:dur="2000" advClick="0" advTm="26000">
        <p14:reveal/>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300" fill="hold"/>
                                        <p:tgtEl>
                                          <p:spTgt spid="2"/>
                                        </p:tgtEl>
                                      </p:cBhvr>
                                    </p:cmd>
                                  </p:childTnLst>
                                </p:cTn>
                              </p:par>
                              <p:par>
                                <p:cTn id="7" presetID="1" presetClass="mediacall" presetSubtype="0" fill="hold" nodeType="withEffect">
                                  <p:stCondLst>
                                    <p:cond delay="500"/>
                                  </p:stCondLst>
                                  <p:childTnLst>
                                    <p:cmd type="call" cmd="playFrom(0.0)">
                                      <p:cBhvr>
                                        <p:cTn id="8" dur="77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audio>
              <p:cMediaNode vol="100000">
                <p:cTn id="10"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ЗАДАНИЕ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4" name="Рисунок 3"/>
          <p:cNvPicPr>
            <a:picLocks noChangeAspect="1"/>
          </p:cNvPicPr>
          <p:nvPr/>
        </p:nvPicPr>
        <p:blipFill>
          <a:blip r:embed="rId2"/>
          <a:stretch>
            <a:fillRect/>
          </a:stretch>
        </p:blipFill>
        <p:spPr>
          <a:xfrm>
            <a:off x="1865549" y="2008600"/>
            <a:ext cx="8460901" cy="2840800"/>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5D91146F-2C58-4248-A432-8669E3F05920}"/>
              </a:ext>
            </a:extLst>
          </p:cNvPr>
          <p:cNvPicPr>
            <a:picLocks noChangeAspect="1"/>
          </p:cNvPicPr>
          <p:nvPr/>
        </p:nvPicPr>
        <p:blipFill>
          <a:blip r:embed="rId3"/>
          <a:stretch>
            <a:fillRect/>
          </a:stretch>
        </p:blipFill>
        <p:spPr>
          <a:xfrm>
            <a:off x="-148403" y="-89974"/>
            <a:ext cx="2077411" cy="909990"/>
          </a:xfrm>
          <a:prstGeom prst="rect">
            <a:avLst/>
          </a:prstGeom>
        </p:spPr>
      </p:pic>
    </p:spTree>
    <p:extLst>
      <p:ext uri="{BB962C8B-B14F-4D97-AF65-F5344CB8AC3E}">
        <p14:creationId xmlns:p14="http://schemas.microsoft.com/office/powerpoint/2010/main" val="24693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5" name="Рисунок 4"/>
          <p:cNvPicPr>
            <a:picLocks noChangeAspect="1"/>
          </p:cNvPicPr>
          <p:nvPr/>
        </p:nvPicPr>
        <p:blipFill>
          <a:blip r:embed="rId2"/>
          <a:stretch>
            <a:fillRect/>
          </a:stretch>
        </p:blipFill>
        <p:spPr>
          <a:xfrm>
            <a:off x="1750829" y="1060140"/>
            <a:ext cx="8675101" cy="341253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stretch>
            <a:fillRect/>
          </a:stretch>
        </p:blipFill>
        <p:spPr>
          <a:xfrm>
            <a:off x="1750829" y="4582546"/>
            <a:ext cx="8675101" cy="1942775"/>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1CD07176-0716-4A8A-BC65-1A86A5A2D657}"/>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242551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a:t>
            </a:r>
          </a:p>
        </p:txBody>
      </p:sp>
      <p:sp>
        <p:nvSpPr>
          <p:cNvPr id="3" name="TextBox 2"/>
          <p:cNvSpPr txBox="1"/>
          <p:nvPr/>
        </p:nvSpPr>
        <p:spPr>
          <a:xfrm>
            <a:off x="2011680" y="1996440"/>
            <a:ext cx="7437120" cy="2468880"/>
          </a:xfrm>
          <a:prstGeom prst="rect">
            <a:avLst/>
          </a:prstGeom>
          <a:noFill/>
        </p:spPr>
        <p:txBody>
          <a:bodyPr wrap="square" rtlCol="0">
            <a:spAutoFit/>
          </a:bodyPr>
          <a:lstStyle/>
          <a:p>
            <a:endParaRPr lang="ru-RU" dirty="0"/>
          </a:p>
        </p:txBody>
      </p:sp>
      <p:pic>
        <p:nvPicPr>
          <p:cNvPr id="6" name="Рисунок 5"/>
          <p:cNvPicPr>
            <a:picLocks noChangeAspect="1"/>
          </p:cNvPicPr>
          <p:nvPr/>
        </p:nvPicPr>
        <p:blipFill rotWithShape="1">
          <a:blip r:embed="rId2"/>
          <a:srcRect b="66480"/>
          <a:stretch/>
        </p:blipFill>
        <p:spPr>
          <a:xfrm>
            <a:off x="482443" y="1384318"/>
            <a:ext cx="7521998" cy="1438438"/>
          </a:xfrm>
          <a:prstGeom prst="rect">
            <a:avLst/>
          </a:prstGeom>
        </p:spPr>
      </p:pic>
      <p:sp>
        <p:nvSpPr>
          <p:cNvPr id="4" name="Прямоугольник 3">
            <a:extLst>
              <a:ext uri="{FF2B5EF4-FFF2-40B4-BE49-F238E27FC236}">
                <a16:creationId xmlns:a16="http://schemas.microsoft.com/office/drawing/2014/main" id="{9668A7F1-8142-421E-B2BA-ECBF61E5C1BC}"/>
              </a:ext>
            </a:extLst>
          </p:cNvPr>
          <p:cNvSpPr/>
          <p:nvPr/>
        </p:nvSpPr>
        <p:spPr>
          <a:xfrm>
            <a:off x="482443" y="3067668"/>
            <a:ext cx="7521998" cy="1209674"/>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Когда вы думаете об ирландцах, вы часто представляете себе рыжеволосого человека, одетого во все зеленое. Однако это всего лишь популярный миф, который превратился в традицию, особенно в Соединенных Штатах. В Ирландии принято носить зеленую одежду только в День Святого Патрика. Многие люди обманываются этим клише. Однако первоначально цвет, связанный со Святым Патриком, был не зеленым, а синим.</a:t>
            </a:r>
          </a:p>
        </p:txBody>
      </p:sp>
      <p:pic>
        <p:nvPicPr>
          <p:cNvPr id="5" name="Рисунок 4">
            <a:extLst>
              <a:ext uri="{FF2B5EF4-FFF2-40B4-BE49-F238E27FC236}">
                <a16:creationId xmlns:a16="http://schemas.microsoft.com/office/drawing/2014/main" id="{C11163C0-3206-48AE-AE6C-DAE6D5589D62}"/>
              </a:ext>
            </a:extLst>
          </p:cNvPr>
          <p:cNvPicPr>
            <a:picLocks noChangeAspect="1"/>
          </p:cNvPicPr>
          <p:nvPr/>
        </p:nvPicPr>
        <p:blipFill rotWithShape="1">
          <a:blip r:embed="rId3"/>
          <a:srcRect r="2997"/>
          <a:stretch/>
        </p:blipFill>
        <p:spPr>
          <a:xfrm>
            <a:off x="6875897" y="4277342"/>
            <a:ext cx="5145805" cy="2392680"/>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10D17AAC-B55E-48AA-9DCA-332207E4BC14}"/>
              </a:ext>
            </a:extLst>
          </p:cNvPr>
          <p:cNvPicPr>
            <a:picLocks noChangeAspect="1"/>
          </p:cNvPicPr>
          <p:nvPr/>
        </p:nvPicPr>
        <p:blipFill>
          <a:blip r:embed="rId4"/>
          <a:stretch>
            <a:fillRect/>
          </a:stretch>
        </p:blipFill>
        <p:spPr>
          <a:xfrm>
            <a:off x="-148403" y="-89974"/>
            <a:ext cx="2077411" cy="909990"/>
          </a:xfrm>
          <a:prstGeom prst="rect">
            <a:avLst/>
          </a:prstGeom>
        </p:spPr>
      </p:pic>
      <p:sp>
        <p:nvSpPr>
          <p:cNvPr id="8" name="Прямоугольник 7">
            <a:extLst>
              <a:ext uri="{FF2B5EF4-FFF2-40B4-BE49-F238E27FC236}">
                <a16:creationId xmlns:a16="http://schemas.microsoft.com/office/drawing/2014/main" id="{0CBD96E9-4B87-4FA6-B5B2-527EAF620977}"/>
              </a:ext>
            </a:extLst>
          </p:cNvPr>
          <p:cNvSpPr/>
          <p:nvPr/>
        </p:nvSpPr>
        <p:spPr>
          <a:xfrm>
            <a:off x="7868252" y="369332"/>
            <a:ext cx="647934" cy="461665"/>
          </a:xfrm>
          <a:prstGeom prst="rect">
            <a:avLst/>
          </a:prstGeom>
        </p:spPr>
        <p:txBody>
          <a:bodyPr wrap="none">
            <a:spAutoFit/>
          </a:bodyPr>
          <a:lstStyle/>
          <a:p>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endParaRPr lang="ru-RU" dirty="0"/>
          </a:p>
        </p:txBody>
      </p:sp>
    </p:spTree>
    <p:extLst>
      <p:ext uri="{BB962C8B-B14F-4D97-AF65-F5344CB8AC3E}">
        <p14:creationId xmlns:p14="http://schemas.microsoft.com/office/powerpoint/2010/main" val="189570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sp>
        <p:nvSpPr>
          <p:cNvPr id="3" name="TextBox 2"/>
          <p:cNvSpPr txBox="1"/>
          <p:nvPr/>
        </p:nvSpPr>
        <p:spPr>
          <a:xfrm>
            <a:off x="528099" y="2750472"/>
            <a:ext cx="7437120" cy="954107"/>
          </a:xfrm>
          <a:prstGeom prst="rect">
            <a:avLst/>
          </a:prstGeom>
          <a:solidFill>
            <a:schemeClr val="bg1"/>
          </a:solid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Рождество-очень важный праздник в Ирландии. После ужина в Сочельник семьи обычно оставляют молоко и хлеб на столе в знак дружелюбия и доброты. Еще один обычай-оставлять дверь незапертой. На ночь в окне оставляют зажженную свечу. Он представляет собой помощь для любого путешественника, который проходит мимо.</a:t>
            </a:r>
          </a:p>
        </p:txBody>
      </p:sp>
      <p:pic>
        <p:nvPicPr>
          <p:cNvPr id="6" name="Рисунок 5"/>
          <p:cNvPicPr>
            <a:picLocks noChangeAspect="1"/>
          </p:cNvPicPr>
          <p:nvPr/>
        </p:nvPicPr>
        <p:blipFill rotWithShape="1">
          <a:blip r:embed="rId2"/>
          <a:srcRect t="33520" b="43370"/>
          <a:stretch/>
        </p:blipFill>
        <p:spPr>
          <a:xfrm>
            <a:off x="528099" y="1392955"/>
            <a:ext cx="7437120" cy="980501"/>
          </a:xfrm>
          <a:prstGeom prst="rect">
            <a:avLst/>
          </a:prstGeom>
        </p:spPr>
      </p:pic>
      <p:pic>
        <p:nvPicPr>
          <p:cNvPr id="5" name="Рисунок 4">
            <a:extLst>
              <a:ext uri="{FF2B5EF4-FFF2-40B4-BE49-F238E27FC236}">
                <a16:creationId xmlns:a16="http://schemas.microsoft.com/office/drawing/2014/main" id="{C11163C0-3206-48AE-AE6C-DAE6D5589D62}"/>
              </a:ext>
            </a:extLst>
          </p:cNvPr>
          <p:cNvPicPr>
            <a:picLocks noChangeAspect="1"/>
          </p:cNvPicPr>
          <p:nvPr/>
        </p:nvPicPr>
        <p:blipFill rotWithShape="1">
          <a:blip r:embed="rId3"/>
          <a:srcRect r="2997"/>
          <a:stretch/>
        </p:blipFill>
        <p:spPr>
          <a:xfrm>
            <a:off x="6836148" y="4268705"/>
            <a:ext cx="5145805" cy="2392680"/>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6EB6FC9F-1593-47AE-8B37-AEBD257D5979}"/>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182430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sp>
        <p:nvSpPr>
          <p:cNvPr id="3" name="TextBox 2"/>
          <p:cNvSpPr txBox="1"/>
          <p:nvPr/>
        </p:nvSpPr>
        <p:spPr>
          <a:xfrm>
            <a:off x="1242844" y="2864086"/>
            <a:ext cx="7437120" cy="954107"/>
          </a:xfrm>
          <a:prstGeom prst="rect">
            <a:avLst/>
          </a:prstGeom>
          <a:solidFill>
            <a:schemeClr val="bg1"/>
          </a:solid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Ирландия известна как родина лимериков-коротких юмористических стихотворений, состоящих из пяти строк. Они заставляют людей смеяться и легко запоминаются! Многие поэты и писатели любили лимерики. Слово "Лимерик", вероятно, происходит от ирландского города Лимерик. Это короткое стихотворение сделало город известным во всем мире.</a:t>
            </a:r>
          </a:p>
        </p:txBody>
      </p:sp>
      <p:pic>
        <p:nvPicPr>
          <p:cNvPr id="6" name="Рисунок 5"/>
          <p:cNvPicPr>
            <a:picLocks noChangeAspect="1"/>
          </p:cNvPicPr>
          <p:nvPr/>
        </p:nvPicPr>
        <p:blipFill rotWithShape="1">
          <a:blip r:embed="rId2"/>
          <a:srcRect t="56630" b="25215"/>
          <a:stretch/>
        </p:blipFill>
        <p:spPr>
          <a:xfrm>
            <a:off x="1242844" y="1645511"/>
            <a:ext cx="7437120" cy="770231"/>
          </a:xfrm>
          <a:prstGeom prst="rect">
            <a:avLst/>
          </a:prstGeom>
        </p:spPr>
      </p:pic>
      <p:pic>
        <p:nvPicPr>
          <p:cNvPr id="5" name="Рисунок 4">
            <a:extLst>
              <a:ext uri="{FF2B5EF4-FFF2-40B4-BE49-F238E27FC236}">
                <a16:creationId xmlns:a16="http://schemas.microsoft.com/office/drawing/2014/main" id="{C11163C0-3206-48AE-AE6C-DAE6D5589D62}"/>
              </a:ext>
            </a:extLst>
          </p:cNvPr>
          <p:cNvPicPr>
            <a:picLocks noChangeAspect="1"/>
          </p:cNvPicPr>
          <p:nvPr/>
        </p:nvPicPr>
        <p:blipFill rotWithShape="1">
          <a:blip r:embed="rId3"/>
          <a:srcRect r="2997"/>
          <a:stretch/>
        </p:blipFill>
        <p:spPr>
          <a:xfrm>
            <a:off x="6886890" y="4266537"/>
            <a:ext cx="5145805" cy="2392680"/>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D95B3F18-51C4-4A12-954D-3C88458F0C65}"/>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113716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sp>
        <p:nvSpPr>
          <p:cNvPr id="3" name="TextBox 2"/>
          <p:cNvSpPr txBox="1"/>
          <p:nvPr/>
        </p:nvSpPr>
        <p:spPr>
          <a:xfrm>
            <a:off x="1216165" y="2847021"/>
            <a:ext cx="7437120" cy="954107"/>
          </a:xfrm>
          <a:prstGeom prst="rect">
            <a:avLst/>
          </a:prstGeom>
          <a:solidFill>
            <a:schemeClr val="bg1"/>
          </a:solid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Ирландии долгое время считалось, что зеленый цвет приносит несчастье. Дело в том, что в ирландском фольклоре зеленый цвет-любимый цвет добрых людей (так называют фей). Ходят мифы, что они, скорее всего, украдут людей, особенно детей, которые носят слишком много цвета. В прошлом девушка никогда не надевала ничего зеленого в день своей свадьбы.</a:t>
            </a:r>
          </a:p>
        </p:txBody>
      </p:sp>
      <p:pic>
        <p:nvPicPr>
          <p:cNvPr id="6" name="Рисунок 5"/>
          <p:cNvPicPr>
            <a:picLocks noChangeAspect="1"/>
          </p:cNvPicPr>
          <p:nvPr/>
        </p:nvPicPr>
        <p:blipFill rotWithShape="1">
          <a:blip r:embed="rId2"/>
          <a:srcRect t="75774"/>
          <a:stretch/>
        </p:blipFill>
        <p:spPr>
          <a:xfrm>
            <a:off x="1216165" y="1563610"/>
            <a:ext cx="7437121" cy="1027852"/>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C11163C0-3206-48AE-AE6C-DAE6D5589D62}"/>
              </a:ext>
            </a:extLst>
          </p:cNvPr>
          <p:cNvPicPr>
            <a:picLocks noChangeAspect="1"/>
          </p:cNvPicPr>
          <p:nvPr/>
        </p:nvPicPr>
        <p:blipFill rotWithShape="1">
          <a:blip r:embed="rId3"/>
          <a:srcRect r="2997"/>
          <a:stretch/>
        </p:blipFill>
        <p:spPr>
          <a:xfrm>
            <a:off x="6898922" y="4266539"/>
            <a:ext cx="5145805" cy="2392680"/>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2F503AEC-D19F-4929-AFD7-8F9ADC725682}"/>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47592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3" name="Рисунок 2"/>
          <p:cNvPicPr>
            <a:picLocks noChangeAspect="1"/>
          </p:cNvPicPr>
          <p:nvPr/>
        </p:nvPicPr>
        <p:blipFill rotWithShape="1">
          <a:blip r:embed="rId2"/>
          <a:srcRect b="73183"/>
          <a:stretch/>
        </p:blipFill>
        <p:spPr>
          <a:xfrm>
            <a:off x="1245118" y="1619895"/>
            <a:ext cx="7549966" cy="962002"/>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176D2569-F1D0-48CD-8639-C9389C31FE8A}"/>
              </a:ext>
            </a:extLst>
          </p:cNvPr>
          <p:cNvPicPr>
            <a:picLocks noChangeAspect="1"/>
          </p:cNvPicPr>
          <p:nvPr/>
        </p:nvPicPr>
        <p:blipFill rotWithShape="1">
          <a:blip r:embed="rId3"/>
          <a:srcRect r="2997"/>
          <a:stretch/>
        </p:blipFill>
        <p:spPr>
          <a:xfrm>
            <a:off x="6928913" y="4332798"/>
            <a:ext cx="5145805" cy="2392680"/>
          </a:xfrm>
          <a:prstGeom prst="rect">
            <a:avLst/>
          </a:prstGeom>
          <a:ln>
            <a:noFill/>
          </a:ln>
          <a:effectLst>
            <a:outerShdw blurRad="292100" dist="139700" dir="2700000" algn="tl" rotWithShape="0">
              <a:srgbClr val="333333">
                <a:alpha val="65000"/>
              </a:srgbClr>
            </a:outerShdw>
          </a:effectLst>
        </p:spPr>
      </p:pic>
      <p:sp>
        <p:nvSpPr>
          <p:cNvPr id="6" name="Прямоугольник 5">
            <a:extLst>
              <a:ext uri="{FF2B5EF4-FFF2-40B4-BE49-F238E27FC236}">
                <a16:creationId xmlns:a16="http://schemas.microsoft.com/office/drawing/2014/main" id="{96294C9C-57B5-4679-8313-69875A1EC62F}"/>
              </a:ext>
            </a:extLst>
          </p:cNvPr>
          <p:cNvSpPr/>
          <p:nvPr/>
        </p:nvSpPr>
        <p:spPr>
          <a:xfrm>
            <a:off x="1245118" y="2844224"/>
            <a:ext cx="7549966" cy="1169551"/>
          </a:xfrm>
          <a:prstGeom prst="rect">
            <a:avLst/>
          </a:prstGeom>
          <a:solidFill>
            <a:schemeClr val="bg1"/>
          </a:solidFill>
        </p:spPr>
        <p:txBody>
          <a:bodyPr wrap="square">
            <a:spAutoFit/>
          </a:bodyPr>
          <a:lstStyle/>
          <a:p>
            <a:pPr algn="just"/>
            <a:r>
              <a:rPr lang="ru-RU" sz="1400" dirty="0">
                <a:solidFill>
                  <a:srgbClr val="000000"/>
                </a:solidFill>
                <a:latin typeface="Times New Roman" panose="02020603050405020304" pitchFamily="18" charset="0"/>
                <a:cs typeface="Times New Roman" panose="02020603050405020304" pitchFamily="18" charset="0"/>
              </a:rPr>
              <a:t>Картофель лежит в основе многих традиционных ирландских блюд. Их едят вареными, пюре, жареными, запеченными, как угодно. Картофель смешивают с капустой или зеленым луком, чтобы приготовить традиционные ирландские блюда. Их также делают из картофельных лепешек и используют в супах или тушеных блюдах. Часто можно встретить картофель, приготовленный двумя разными способами на одной и той же тарелке.</a:t>
            </a:r>
            <a:endParaRPr lang="ru-RU" sz="14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0F97D9B1-D44C-4E3C-8DAE-B9C640681974}"/>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4526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dotDmnd">
          <a:fgClr>
            <a:schemeClr val="bg1"/>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15240" y="0"/>
            <a:ext cx="12207240" cy="830997"/>
          </a:xfrm>
          <a:prstGeom prst="rect">
            <a:avLst/>
          </a:prstGeom>
          <a:solidFill>
            <a:srgbClr val="256EFF"/>
          </a:solidFill>
          <a:scene3d>
            <a:camera prst="orthographicFront"/>
            <a:lightRig rig="threePt" dir="t"/>
          </a:scene3d>
          <a:sp3d>
            <a:bevelT w="165100" prst="coolSlant"/>
          </a:sp3d>
        </p:spPr>
        <p:txBody>
          <a:bodyPr wrap="square" rtlCol="0">
            <a:spAutoFit/>
          </a:bodyPr>
          <a:lstStyle/>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РАЗДЕЛ</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2</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p>
          <a:p>
            <a:pPr algn="ct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ЗАДАНИЯ П</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О</a:t>
            </a:r>
            <a:r>
              <a:rPr lang="ru-RU" sz="2400" b="1" dirty="0">
                <a:solidFill>
                  <a:srgbClr val="0000FF"/>
                </a:solidFill>
                <a:latin typeface="Times New Roman" panose="02020603050405020304" pitchFamily="18" charset="0"/>
                <a:ea typeface="Kozuka Gothic Pr6N EL" panose="020B0200000000000000" pitchFamily="34" charset="-128"/>
                <a:cs typeface="Times New Roman" panose="02020603050405020304" pitchFamily="18" charset="0"/>
              </a:rPr>
              <a:t> </a:t>
            </a:r>
            <a:r>
              <a:rPr lang="ru-RU" sz="2400" b="1" dirty="0">
                <a:solidFill>
                  <a:srgbClr val="FFFF00"/>
                </a:solidFill>
                <a:latin typeface="Times New Roman" panose="02020603050405020304" pitchFamily="18" charset="0"/>
                <a:ea typeface="Kozuka Gothic Pr6N EL" panose="020B0200000000000000" pitchFamily="34" charset="-128"/>
                <a:cs typeface="Times New Roman" panose="02020603050405020304" pitchFamily="18" charset="0"/>
              </a:rPr>
              <a:t>ЧТЕНИЮ </a:t>
            </a:r>
            <a:r>
              <a:rPr lang="ru-RU" sz="2400" b="1" dirty="0">
                <a:solidFill>
                  <a:srgbClr val="FF0000"/>
                </a:solidFill>
                <a:latin typeface="Times New Roman" panose="02020603050405020304" pitchFamily="18" charset="0"/>
                <a:ea typeface="Kozuka Gothic Pr6N EL" panose="020B0200000000000000" pitchFamily="34" charset="-128"/>
                <a:cs typeface="Times New Roman" panose="02020603050405020304" pitchFamily="18" charset="0"/>
              </a:rPr>
              <a:t>№9</a:t>
            </a:r>
          </a:p>
        </p:txBody>
      </p:sp>
      <p:pic>
        <p:nvPicPr>
          <p:cNvPr id="3" name="Рисунок 2"/>
          <p:cNvPicPr>
            <a:picLocks noChangeAspect="1"/>
          </p:cNvPicPr>
          <p:nvPr/>
        </p:nvPicPr>
        <p:blipFill rotWithShape="1">
          <a:blip r:embed="rId2"/>
          <a:srcRect t="27406" b="44257"/>
          <a:stretch/>
        </p:blipFill>
        <p:spPr>
          <a:xfrm>
            <a:off x="1285861" y="1499573"/>
            <a:ext cx="7617508" cy="1025629"/>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176D2569-F1D0-48CD-8639-C9389C31FE8A}"/>
              </a:ext>
            </a:extLst>
          </p:cNvPr>
          <p:cNvPicPr>
            <a:picLocks noChangeAspect="1"/>
          </p:cNvPicPr>
          <p:nvPr/>
        </p:nvPicPr>
        <p:blipFill rotWithShape="1">
          <a:blip r:embed="rId3"/>
          <a:srcRect r="2997"/>
          <a:stretch/>
        </p:blipFill>
        <p:spPr>
          <a:xfrm>
            <a:off x="6928913" y="4332798"/>
            <a:ext cx="5145805" cy="2392680"/>
          </a:xfrm>
          <a:prstGeom prst="rect">
            <a:avLst/>
          </a:prstGeom>
          <a:ln>
            <a:noFill/>
          </a:ln>
          <a:effectLst>
            <a:outerShdw blurRad="292100" dist="139700" dir="2700000" algn="tl" rotWithShape="0">
              <a:srgbClr val="333333">
                <a:alpha val="65000"/>
              </a:srgbClr>
            </a:outerShdw>
          </a:effectLst>
        </p:spPr>
      </p:pic>
      <p:sp>
        <p:nvSpPr>
          <p:cNvPr id="5" name="Прямоугольник 4">
            <a:extLst>
              <a:ext uri="{FF2B5EF4-FFF2-40B4-BE49-F238E27FC236}">
                <a16:creationId xmlns:a16="http://schemas.microsoft.com/office/drawing/2014/main" id="{A3071799-598E-4FFD-954F-C49C8E7C5A99}"/>
              </a:ext>
            </a:extLst>
          </p:cNvPr>
          <p:cNvSpPr/>
          <p:nvPr/>
        </p:nvSpPr>
        <p:spPr>
          <a:xfrm>
            <a:off x="1285861" y="2939449"/>
            <a:ext cx="7617508" cy="1169551"/>
          </a:xfrm>
          <a:prstGeom prst="rect">
            <a:avLst/>
          </a:prstGeom>
          <a:solidFill>
            <a:schemeClr val="bg1"/>
          </a:solidFill>
        </p:spPr>
        <p:txBody>
          <a:bodyPr wrap="square">
            <a:spAutoFit/>
          </a:bodyPr>
          <a:lstStyle/>
          <a:p>
            <a:pPr algn="just"/>
            <a:r>
              <a:rPr lang="ru-RU" sz="1400" dirty="0">
                <a:latin typeface="Times New Roman" panose="02020603050405020304" pitchFamily="18" charset="0"/>
                <a:cs typeface="Times New Roman" panose="02020603050405020304" pitchFamily="18" charset="0"/>
              </a:rPr>
              <a:t>Трилистник до сих пор является популярным знаком удачи в Ирландии. Считается, что тот, кто обладает им, будет благословлен удачей во всем, даже в азартных играх, и будет спасен от зла ведьм. Есть определенные условия, которые должны быть выполнены, чтобы его власть оставалась эффективной: владелец трилистника должен держать его подальше от глаз общественности и никогда не давать его никому другому.</a:t>
            </a:r>
          </a:p>
        </p:txBody>
      </p:sp>
      <p:pic>
        <p:nvPicPr>
          <p:cNvPr id="6" name="Рисунок 5">
            <a:extLst>
              <a:ext uri="{FF2B5EF4-FFF2-40B4-BE49-F238E27FC236}">
                <a16:creationId xmlns:a16="http://schemas.microsoft.com/office/drawing/2014/main" id="{F63A05CF-7873-4BA2-903D-09ABF38B7A30}"/>
              </a:ext>
            </a:extLst>
          </p:cNvPr>
          <p:cNvPicPr>
            <a:picLocks noChangeAspect="1"/>
          </p:cNvPicPr>
          <p:nvPr/>
        </p:nvPicPr>
        <p:blipFill>
          <a:blip r:embed="rId4"/>
          <a:stretch>
            <a:fillRect/>
          </a:stretch>
        </p:blipFill>
        <p:spPr>
          <a:xfrm>
            <a:off x="-148403" y="-89974"/>
            <a:ext cx="2077411" cy="909990"/>
          </a:xfrm>
          <a:prstGeom prst="rect">
            <a:avLst/>
          </a:prstGeom>
        </p:spPr>
      </p:pic>
    </p:spTree>
    <p:extLst>
      <p:ext uri="{BB962C8B-B14F-4D97-AF65-F5344CB8AC3E}">
        <p14:creationId xmlns:p14="http://schemas.microsoft.com/office/powerpoint/2010/main" val="11702741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1079</Words>
  <Application>Microsoft Office PowerPoint</Application>
  <PresentationFormat>Широкоэкранный</PresentationFormat>
  <Paragraphs>63</Paragraphs>
  <Slides>19</Slides>
  <Notes>0</Notes>
  <HiddenSlides>0</HiddenSlides>
  <MMClips>2</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Times New Roman</vt:lpstr>
      <vt:lpstr>Trebuchet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Fortune</cp:lastModifiedBy>
  <cp:revision>111</cp:revision>
  <dcterms:created xsi:type="dcterms:W3CDTF">2020-02-07T04:51:35Z</dcterms:created>
  <dcterms:modified xsi:type="dcterms:W3CDTF">2020-02-28T18:17:39Z</dcterms:modified>
</cp:coreProperties>
</file>