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60B5F4E-2656-40FE-BEFC-9975351B0084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25728901-7E61-46BE-8F60-EA9313FA07A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B5F4E-2656-40FE-BEFC-9975351B0084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28901-7E61-46BE-8F60-EA9313FA07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B5F4E-2656-40FE-BEFC-9975351B0084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28901-7E61-46BE-8F60-EA9313FA07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60B5F4E-2656-40FE-BEFC-9975351B0084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5728901-7E61-46BE-8F60-EA9313FA07A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60B5F4E-2656-40FE-BEFC-9975351B0084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25728901-7E61-46BE-8F60-EA9313FA07A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B5F4E-2656-40FE-BEFC-9975351B0084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28901-7E61-46BE-8F60-EA9313FA07A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B5F4E-2656-40FE-BEFC-9975351B0084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28901-7E61-46BE-8F60-EA9313FA07A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60B5F4E-2656-40FE-BEFC-9975351B0084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5728901-7E61-46BE-8F60-EA9313FA07A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0B5F4E-2656-40FE-BEFC-9975351B0084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28901-7E61-46BE-8F60-EA9313FA07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60B5F4E-2656-40FE-BEFC-9975351B0084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25728901-7E61-46BE-8F60-EA9313FA07A3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60B5F4E-2656-40FE-BEFC-9975351B0084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5728901-7E61-46BE-8F60-EA9313FA07A3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60B5F4E-2656-40FE-BEFC-9975351B0084}" type="datetimeFigureOut">
              <a:rPr lang="ru-RU" smtClean="0"/>
              <a:t>02.02.2017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5728901-7E61-46BE-8F60-EA9313FA07A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1841376"/>
            <a:ext cx="6840760" cy="864096"/>
          </a:xfrm>
        </p:spPr>
        <p:txBody>
          <a:bodyPr>
            <a:noAutofit/>
          </a:bodyPr>
          <a:lstStyle/>
          <a:p>
            <a:r>
              <a:rPr lang="ru-RU" sz="66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ОГЭ по информатике </a:t>
            </a:r>
            <a:endParaRPr lang="ru-RU" sz="6600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3209528"/>
            <a:ext cx="6172200" cy="13716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Процедура проведения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752362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72" t="21985" r="20662" b="35462"/>
          <a:stretch/>
        </p:blipFill>
        <p:spPr bwMode="auto">
          <a:xfrm>
            <a:off x="611560" y="48638"/>
            <a:ext cx="7512982" cy="6476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0661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3" t="21702" r="51250" b="13617"/>
          <a:stretch/>
        </p:blipFill>
        <p:spPr bwMode="auto">
          <a:xfrm>
            <a:off x="1979712" y="-3381"/>
            <a:ext cx="5112568" cy="6816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5859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83" t="22270" r="21010" b="13333"/>
          <a:stretch/>
        </p:blipFill>
        <p:spPr bwMode="auto">
          <a:xfrm>
            <a:off x="1835696" y="260648"/>
            <a:ext cx="4968552" cy="6519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3767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3" t="21986" r="51489" b="24964"/>
          <a:stretch/>
        </p:blipFill>
        <p:spPr bwMode="auto">
          <a:xfrm>
            <a:off x="1382671" y="116632"/>
            <a:ext cx="6074440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1229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42" t="21844" r="21889" b="17447"/>
          <a:stretch/>
        </p:blipFill>
        <p:spPr bwMode="auto">
          <a:xfrm>
            <a:off x="1331640" y="116631"/>
            <a:ext cx="5112568" cy="6571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9675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2" t="22590" r="51939" b="29731"/>
          <a:stretch/>
        </p:blipFill>
        <p:spPr bwMode="auto">
          <a:xfrm>
            <a:off x="1619672" y="437745"/>
            <a:ext cx="6125105" cy="622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77986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81" t="22888" r="21490" b="26473"/>
          <a:stretch/>
        </p:blipFill>
        <p:spPr bwMode="auto">
          <a:xfrm>
            <a:off x="1691680" y="14592"/>
            <a:ext cx="6264696" cy="6676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41386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2" t="21560" r="21489" b="13617"/>
          <a:stretch/>
        </p:blipFill>
        <p:spPr bwMode="auto">
          <a:xfrm>
            <a:off x="0" y="404664"/>
            <a:ext cx="9160614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7663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11" t="35653" r="50485" b="39149"/>
          <a:stretch/>
        </p:blipFill>
        <p:spPr bwMode="auto">
          <a:xfrm>
            <a:off x="539552" y="836712"/>
            <a:ext cx="7648169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45111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59" t="22837" r="21729" b="34042"/>
          <a:stretch/>
        </p:blipFill>
        <p:spPr bwMode="auto">
          <a:xfrm>
            <a:off x="709487" y="451472"/>
            <a:ext cx="6238777" cy="6001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3725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91264" cy="5832648"/>
          </a:xfrm>
        </p:spPr>
        <p:txBody>
          <a:bodyPr anchor="t" anchorCtr="0"/>
          <a:lstStyle/>
          <a:p>
            <a:r>
              <a:rPr lang="ru-RU" cap="none" dirty="0" smtClean="0"/>
              <a:t>Экзамен охватывает основное содержание курса информатики. </a:t>
            </a:r>
            <a:br>
              <a:rPr lang="ru-RU" cap="none" dirty="0" smtClean="0"/>
            </a:br>
            <a:r>
              <a:rPr lang="ru-RU" cap="none" dirty="0" smtClean="0"/>
              <a:t/>
            </a:r>
            <a:br>
              <a:rPr lang="ru-RU" cap="none" dirty="0" smtClean="0"/>
            </a:br>
            <a:r>
              <a:rPr lang="ru-RU" cap="none" dirty="0" smtClean="0"/>
              <a:t>В работу НЕ входят задания, требующие простого воспроизведения терминов, понятий, правил. </a:t>
            </a:r>
            <a:br>
              <a:rPr lang="ru-RU" cap="none" dirty="0" smtClean="0"/>
            </a:br>
            <a:r>
              <a:rPr lang="ru-RU" cap="none" dirty="0" smtClean="0"/>
              <a:t/>
            </a:r>
            <a:br>
              <a:rPr lang="ru-RU" cap="none" dirty="0" smtClean="0"/>
            </a:br>
            <a:r>
              <a:rPr lang="ru-RU" cap="none" dirty="0" smtClean="0"/>
              <a:t>Требуется решить какую-либо задачу</a:t>
            </a:r>
            <a:endParaRPr lang="ru-RU" cap="none" dirty="0"/>
          </a:p>
        </p:txBody>
      </p:sp>
    </p:spTree>
    <p:extLst>
      <p:ext uri="{BB962C8B-B14F-4D97-AF65-F5344CB8AC3E}">
        <p14:creationId xmlns:p14="http://schemas.microsoft.com/office/powerpoint/2010/main" val="41622173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91264" cy="6151314"/>
          </a:xfrm>
        </p:spPr>
        <p:txBody>
          <a:bodyPr>
            <a:noAutofit/>
          </a:bodyPr>
          <a:lstStyle/>
          <a:p>
            <a:r>
              <a:rPr lang="ru-RU" sz="5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Подготовка к ОГЭ.</a:t>
            </a:r>
            <a:br>
              <a:rPr lang="ru-RU" sz="5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600" b="1" cap="none" dirty="0" smtClean="0">
                <a:latin typeface="+mn-lt"/>
                <a:ea typeface="+mn-ea"/>
                <a:cs typeface="+mn-cs"/>
              </a:rPr>
              <a:t>Начнется с первых чисел октября (смотрите расписание элективных курсов).</a:t>
            </a:r>
            <a:br>
              <a:rPr lang="ru-RU" sz="3600" b="1" cap="none" dirty="0" smtClean="0">
                <a:latin typeface="+mn-lt"/>
                <a:ea typeface="+mn-ea"/>
                <a:cs typeface="+mn-cs"/>
              </a:rPr>
            </a:br>
            <a:r>
              <a:rPr lang="ru-RU" sz="3600" b="1" cap="none" dirty="0">
                <a:latin typeface="+mn-lt"/>
                <a:ea typeface="+mn-ea"/>
                <a:cs typeface="+mn-cs"/>
              </a:rPr>
              <a:t/>
            </a:r>
            <a:br>
              <a:rPr lang="ru-RU" sz="3600" b="1" cap="none" dirty="0">
                <a:latin typeface="+mn-lt"/>
                <a:ea typeface="+mn-ea"/>
                <a:cs typeface="+mn-cs"/>
              </a:rPr>
            </a:br>
            <a:r>
              <a:rPr lang="ru-RU" sz="3600" b="1" cap="none" dirty="0" smtClean="0">
                <a:latin typeface="+mn-lt"/>
                <a:ea typeface="+mn-ea"/>
                <a:cs typeface="+mn-cs"/>
              </a:rPr>
              <a:t>Поставьте в </a:t>
            </a:r>
            <a:r>
              <a:rPr lang="ru-RU" sz="3600" b="1" cap="none" dirty="0">
                <a:latin typeface="+mn-lt"/>
                <a:ea typeface="+mn-ea"/>
                <a:cs typeface="+mn-cs"/>
              </a:rPr>
              <a:t>известность </a:t>
            </a:r>
            <a:r>
              <a:rPr lang="ru-RU" sz="3600" b="1" cap="none" dirty="0" smtClean="0">
                <a:latin typeface="+mn-lt"/>
                <a:ea typeface="+mn-ea"/>
                <a:cs typeface="+mn-cs"/>
              </a:rPr>
              <a:t>преподавателя о своем намерении сдавать экзамен по его предмету (под запись в журнал)</a:t>
            </a:r>
            <a:endParaRPr lang="ru-RU" sz="3600" b="1" cap="none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0571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706090"/>
          </a:xfrm>
        </p:spPr>
        <p:txBody>
          <a:bodyPr>
            <a:noAutofit/>
          </a:bodyPr>
          <a:lstStyle/>
          <a:p>
            <a:r>
              <a:rPr lang="ru-RU" sz="36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Экзамен состоит из двух частей: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51520" y="1124744"/>
            <a:ext cx="3178696" cy="540060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Часть 1 – теоретическая (тест):</a:t>
            </a:r>
          </a:p>
          <a:p>
            <a:pPr marL="0" indent="0">
              <a:buNone/>
            </a:pPr>
            <a:r>
              <a:rPr lang="ru-RU" dirty="0" smtClean="0"/>
              <a:t>18 заданий базового и повышенного уровней сложности: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6 заданий с выбором ответа;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12 заданий самостоятельный ответ</a:t>
            </a:r>
            <a:r>
              <a:rPr lang="ru-RU" dirty="0" smtClean="0"/>
              <a:t>;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Каждый правильный ответ – 1 балл (всего 18 баллов)</a:t>
            </a:r>
            <a:endParaRPr lang="ru-RU" dirty="0"/>
          </a:p>
          <a:p>
            <a:pPr>
              <a:buFontTx/>
              <a:buChar char="-"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3563888" y="1124744"/>
            <a:ext cx="5544616" cy="5472608"/>
          </a:xfrm>
        </p:spPr>
        <p:txBody>
          <a:bodyPr>
            <a:normAutofit fontScale="92500" lnSpcReduction="10000"/>
          </a:bodyPr>
          <a:lstStyle/>
          <a:p>
            <a:pPr marL="273050" indent="-273050"/>
            <a:r>
              <a:rPr lang="ru-RU" b="1" dirty="0"/>
              <a:t>Часть </a:t>
            </a:r>
            <a:r>
              <a:rPr lang="ru-RU" b="1" dirty="0" smtClean="0"/>
              <a:t>2 </a:t>
            </a:r>
            <a:r>
              <a:rPr lang="ru-RU" b="1" dirty="0"/>
              <a:t>– </a:t>
            </a:r>
            <a:r>
              <a:rPr lang="ru-RU" b="1" dirty="0" smtClean="0"/>
              <a:t>практическая (на ПК)</a:t>
            </a:r>
            <a:endParaRPr lang="ru-RU" b="1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2 задания высокого уровня сложности, выполняются с использованием ПК; результатом исполнения является файл:</a:t>
            </a: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19 задание – на обработку электронной таблицы ;</a:t>
            </a:r>
            <a:endParaRPr lang="ru-RU" dirty="0"/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20 задание дается в двух вариантах:</a:t>
            </a:r>
          </a:p>
          <a:p>
            <a:pPr marL="0" indent="0">
              <a:buNone/>
            </a:pPr>
            <a:r>
              <a:rPr lang="ru-RU" dirty="0" smtClean="0"/>
              <a:t>20.1 – написать алгоритм на Кумире;</a:t>
            </a:r>
          </a:p>
          <a:p>
            <a:pPr marL="0" indent="0">
              <a:buNone/>
            </a:pPr>
            <a:r>
              <a:rPr lang="ru-RU" dirty="0" smtClean="0"/>
              <a:t>20.2 – написать программу на Паскале;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Каждое правильно сделанное задание– 2 балла </a:t>
            </a:r>
            <a:r>
              <a:rPr lang="ru-RU" dirty="0"/>
              <a:t>(всего </a:t>
            </a:r>
            <a:r>
              <a:rPr lang="ru-RU" dirty="0" smtClean="0"/>
              <a:t>4 балла)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2604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2506290"/>
          </a:xfrm>
        </p:spPr>
        <p:txBody>
          <a:bodyPr>
            <a:noAutofit/>
          </a:bodyPr>
          <a:lstStyle/>
          <a:p>
            <a:r>
              <a:rPr lang="ru-RU" sz="5400" b="1" cap="none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Система </a:t>
            </a:r>
            <a:r>
              <a:rPr lang="ru-RU" sz="5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оценивания.</a:t>
            </a:r>
            <a:br>
              <a:rPr lang="ru-RU" sz="5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600" b="1" cap="none" dirty="0">
                <a:latin typeface="+mn-lt"/>
                <a:ea typeface="+mn-ea"/>
                <a:cs typeface="+mn-cs"/>
              </a:rPr>
              <a:t>Максимально</a:t>
            </a:r>
            <a:r>
              <a:rPr lang="ru-RU" sz="5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3600" b="1" cap="none" dirty="0">
                <a:latin typeface="+mn-lt"/>
                <a:ea typeface="+mn-ea"/>
                <a:cs typeface="+mn-cs"/>
              </a:rPr>
              <a:t>можно</a:t>
            </a:r>
            <a:r>
              <a:rPr lang="ru-RU" sz="5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3600" b="1" cap="none" dirty="0">
                <a:latin typeface="+mn-lt"/>
                <a:ea typeface="+mn-ea"/>
                <a:cs typeface="+mn-cs"/>
              </a:rPr>
              <a:t>набрать</a:t>
            </a:r>
            <a:r>
              <a:rPr lang="ru-RU" sz="5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3600" b="1" cap="none" dirty="0" smtClean="0">
                <a:latin typeface="+mn-lt"/>
                <a:ea typeface="+mn-ea"/>
                <a:cs typeface="+mn-cs"/>
              </a:rPr>
              <a:t>22балла:</a:t>
            </a:r>
            <a:endParaRPr lang="ru-RU" sz="3600" b="1" cap="none" dirty="0">
              <a:latin typeface="+mn-lt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39552" y="2996952"/>
            <a:ext cx="7385248" cy="347700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 «5» 18-22 баллов;</a:t>
            </a:r>
          </a:p>
          <a:p>
            <a:r>
              <a:rPr lang="ru-RU" sz="4000" dirty="0" smtClean="0"/>
              <a:t> «4» 12-17 баллов;</a:t>
            </a:r>
          </a:p>
          <a:p>
            <a:r>
              <a:rPr lang="ru-RU" sz="4000" dirty="0" smtClean="0"/>
              <a:t> «3»  6-11 баллов;</a:t>
            </a:r>
            <a:endParaRPr lang="ru-RU" sz="4000" dirty="0"/>
          </a:p>
          <a:p>
            <a:r>
              <a:rPr lang="ru-RU" sz="4000" dirty="0" smtClean="0"/>
              <a:t> «2»  0-5 </a:t>
            </a:r>
            <a:r>
              <a:rPr lang="ru-RU" sz="4000" dirty="0"/>
              <a:t>балла</a:t>
            </a:r>
            <a:r>
              <a:rPr lang="ru-RU" sz="4000" dirty="0" smtClean="0"/>
              <a:t>;</a:t>
            </a:r>
          </a:p>
          <a:p>
            <a:pPr marL="0" indent="0">
              <a:buNone/>
            </a:pPr>
            <a:r>
              <a:rPr lang="ru-RU" sz="4000" dirty="0" smtClean="0"/>
              <a:t>Шкала может быть изменена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994645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642194"/>
          </a:xfrm>
        </p:spPr>
        <p:txBody>
          <a:bodyPr>
            <a:noAutofit/>
          </a:bodyPr>
          <a:lstStyle/>
          <a:p>
            <a:r>
              <a:rPr lang="ru-RU" sz="4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Продолжительность ОГЭ.</a:t>
            </a:r>
            <a:r>
              <a:rPr lang="ru-RU" sz="5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5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3600" b="1" cap="none" dirty="0" smtClean="0">
                <a:latin typeface="+mn-lt"/>
                <a:ea typeface="+mn-ea"/>
                <a:cs typeface="+mn-cs"/>
              </a:rPr>
              <a:t>2 часа 30 мин. (150 мин):</a:t>
            </a:r>
            <a:endParaRPr lang="ru-RU" sz="3600" b="1" cap="none" dirty="0">
              <a:latin typeface="+mn-lt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2636912"/>
            <a:ext cx="7457256" cy="3837040"/>
          </a:xfrm>
        </p:spPr>
        <p:txBody>
          <a:bodyPr>
            <a:normAutofit fontScale="85000" lnSpcReduction="20000"/>
          </a:bodyPr>
          <a:lstStyle/>
          <a:p>
            <a:r>
              <a:rPr lang="ru-RU" sz="3900" dirty="0" smtClean="0"/>
              <a:t> </a:t>
            </a:r>
            <a:r>
              <a:rPr lang="ru-RU" sz="3900" dirty="0"/>
              <a:t>Часть 1 – теоретическая (тест</a:t>
            </a:r>
            <a:r>
              <a:rPr lang="ru-RU" sz="3900" dirty="0" smtClean="0"/>
              <a:t>) время не ограничено, но рекомендуется 1час 15 мин.; бланк сдается.</a:t>
            </a:r>
          </a:p>
          <a:p>
            <a:pPr marL="0" indent="0">
              <a:buNone/>
            </a:pPr>
            <a:endParaRPr lang="ru-RU" sz="3900" dirty="0"/>
          </a:p>
          <a:p>
            <a:r>
              <a:rPr lang="ru-RU" sz="4000" dirty="0"/>
              <a:t>Часть </a:t>
            </a:r>
            <a:r>
              <a:rPr lang="ru-RU" sz="4000" dirty="0" smtClean="0"/>
              <a:t>2 </a:t>
            </a:r>
            <a:r>
              <a:rPr lang="ru-RU" sz="4000" dirty="0"/>
              <a:t>– </a:t>
            </a:r>
            <a:r>
              <a:rPr lang="ru-RU" sz="4000" dirty="0" smtClean="0"/>
              <a:t>практическая (на ПК), рекомендуется 1час </a:t>
            </a:r>
            <a:r>
              <a:rPr lang="ru-RU" sz="4000" dirty="0"/>
              <a:t>15 мин.; </a:t>
            </a:r>
            <a:r>
              <a:rPr lang="ru-RU" sz="4000" dirty="0" smtClean="0"/>
              <a:t>файлы сдаются</a:t>
            </a:r>
            <a:r>
              <a:rPr lang="ru-RU" sz="4000" dirty="0"/>
              <a:t>.</a:t>
            </a:r>
          </a:p>
          <a:p>
            <a:pPr marL="0" indent="0">
              <a:buNone/>
            </a:pPr>
            <a:endParaRPr lang="ru-RU" sz="4000" dirty="0" smtClean="0"/>
          </a:p>
        </p:txBody>
      </p:sp>
    </p:spTree>
    <p:extLst>
      <p:ext uri="{BB962C8B-B14F-4D97-AF65-F5344CB8AC3E}">
        <p14:creationId xmlns:p14="http://schemas.microsoft.com/office/powerpoint/2010/main" val="2425786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354758"/>
            <a:ext cx="9036496" cy="1138138"/>
          </a:xfrm>
        </p:spPr>
        <p:txBody>
          <a:bodyPr>
            <a:noAutofit/>
          </a:bodyPr>
          <a:lstStyle/>
          <a:p>
            <a:pPr algn="ctr"/>
            <a:r>
              <a:rPr lang="ru-RU" sz="4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Дополнительные </a:t>
            </a:r>
            <a:br>
              <a:rPr lang="ru-RU" sz="4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sz="4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материалы.</a:t>
            </a:r>
            <a:r>
              <a:rPr lang="ru-RU" sz="5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/>
            </a:r>
            <a:br>
              <a:rPr lang="ru-RU" sz="5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endParaRPr lang="ru-RU" sz="3600" b="1" cap="none" dirty="0">
              <a:latin typeface="+mn-lt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7544" y="2616296"/>
            <a:ext cx="7457256" cy="3837040"/>
          </a:xfrm>
        </p:spPr>
        <p:txBody>
          <a:bodyPr>
            <a:normAutofit fontScale="70000" lnSpcReduction="20000"/>
          </a:bodyPr>
          <a:lstStyle/>
          <a:p>
            <a:r>
              <a:rPr lang="ru-RU" sz="3900" dirty="0" smtClean="0"/>
              <a:t> </a:t>
            </a:r>
            <a:r>
              <a:rPr lang="ru-RU" sz="3900" dirty="0"/>
              <a:t>Часть 1 – </a:t>
            </a:r>
            <a:r>
              <a:rPr lang="ru-RU" sz="3900" dirty="0" smtClean="0"/>
              <a:t>выполняется без использования компьютеров и других технических средств (калькулятор нельзя использовать).</a:t>
            </a:r>
          </a:p>
          <a:p>
            <a:pPr marL="0" indent="0">
              <a:buNone/>
            </a:pPr>
            <a:endParaRPr lang="ru-RU" sz="3900" dirty="0"/>
          </a:p>
          <a:p>
            <a:r>
              <a:rPr lang="ru-RU" sz="4000" dirty="0"/>
              <a:t>Часть </a:t>
            </a:r>
            <a:r>
              <a:rPr lang="ru-RU" sz="4000" dirty="0" smtClean="0"/>
              <a:t>2 </a:t>
            </a:r>
            <a:r>
              <a:rPr lang="ru-RU" sz="4000" dirty="0"/>
              <a:t>– </a:t>
            </a:r>
            <a:r>
              <a:rPr lang="ru-RU" sz="4000" dirty="0" smtClean="0"/>
              <a:t>практическая, выполняется с использованием ПК, на котором должны быть установлены знакомые обучающемуся программы.</a:t>
            </a:r>
            <a:endParaRPr lang="ru-RU" sz="4000" dirty="0"/>
          </a:p>
          <a:p>
            <a:pPr marL="0" indent="0">
              <a:buNone/>
            </a:pPr>
            <a:endParaRPr lang="ru-RU" sz="4000" dirty="0" smtClean="0"/>
          </a:p>
        </p:txBody>
      </p:sp>
    </p:spTree>
    <p:extLst>
      <p:ext uri="{BB962C8B-B14F-4D97-AF65-F5344CB8AC3E}">
        <p14:creationId xmlns:p14="http://schemas.microsoft.com/office/powerpoint/2010/main" val="289743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44824"/>
            <a:ext cx="7920880" cy="1512168"/>
          </a:xfrm>
        </p:spPr>
        <p:txBody>
          <a:bodyPr>
            <a:noAutofit/>
          </a:bodyPr>
          <a:lstStyle/>
          <a:p>
            <a:r>
              <a:rPr lang="ru-RU" sz="54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Демонстрационный вариант ОГЭ.</a:t>
            </a:r>
            <a:endParaRPr lang="ru-RU" sz="4400" b="1" cap="none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8718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22" t="27660" r="20931" b="19004"/>
          <a:stretch/>
        </p:blipFill>
        <p:spPr bwMode="auto">
          <a:xfrm>
            <a:off x="1388246" y="0"/>
            <a:ext cx="6280097" cy="6864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0842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2" t="22695" r="51809" b="30354"/>
          <a:stretch/>
        </p:blipFill>
        <p:spPr bwMode="auto">
          <a:xfrm>
            <a:off x="1183055" y="188640"/>
            <a:ext cx="6413281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58012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88</TotalTime>
  <Words>240</Words>
  <Application>Microsoft Office PowerPoint</Application>
  <PresentationFormat>Экран (4:3)</PresentationFormat>
  <Paragraphs>35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Эркер</vt:lpstr>
      <vt:lpstr>ОГЭ по информатике </vt:lpstr>
      <vt:lpstr>Экзамен охватывает основное содержание курса информатики.   В работу НЕ входят задания, требующие простого воспроизведения терминов, понятий, правил.   Требуется решить какую-либо задачу</vt:lpstr>
      <vt:lpstr>Экзамен состоит из двух частей:</vt:lpstr>
      <vt:lpstr>Система оценивания. Максимально можно набрать 22балла:</vt:lpstr>
      <vt:lpstr>Продолжительность ОГЭ. 2 часа 30 мин. (150 мин):</vt:lpstr>
      <vt:lpstr>Дополнительные  материалы. </vt:lpstr>
      <vt:lpstr>Демонстрационный вариант ОГЭ.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Подготовка к ОГЭ. Начнется с первых чисел октября (смотрите расписание элективных курсов).  Поставьте в известность преподавателя о своем намерении сдавать экзамен по его предмету (под запись в журнал)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ОГЭ по информатике</dc:title>
  <dc:creator>Cab231</dc:creator>
  <cp:lastModifiedBy>Cab231</cp:lastModifiedBy>
  <cp:revision>16</cp:revision>
  <dcterms:created xsi:type="dcterms:W3CDTF">2016-08-16T04:13:41Z</dcterms:created>
  <dcterms:modified xsi:type="dcterms:W3CDTF">2017-02-02T09:54:09Z</dcterms:modified>
</cp:coreProperties>
</file>