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44"/>
  </p:notesMasterIdLst>
  <p:sldIdLst>
    <p:sldId id="299" r:id="rId3"/>
    <p:sldId id="298" r:id="rId4"/>
    <p:sldId id="258" r:id="rId5"/>
    <p:sldId id="259" r:id="rId6"/>
    <p:sldId id="267" r:id="rId7"/>
    <p:sldId id="268" r:id="rId8"/>
    <p:sldId id="269" r:id="rId9"/>
    <p:sldId id="260" r:id="rId10"/>
    <p:sldId id="270" r:id="rId11"/>
    <p:sldId id="263" r:id="rId12"/>
    <p:sldId id="264" r:id="rId13"/>
    <p:sldId id="277" r:id="rId14"/>
    <p:sldId id="276" r:id="rId15"/>
    <p:sldId id="278" r:id="rId16"/>
    <p:sldId id="279" r:id="rId17"/>
    <p:sldId id="265" r:id="rId18"/>
    <p:sldId id="274" r:id="rId19"/>
    <p:sldId id="275" r:id="rId20"/>
    <p:sldId id="271" r:id="rId21"/>
    <p:sldId id="272" r:id="rId22"/>
    <p:sldId id="273" r:id="rId23"/>
    <p:sldId id="300" r:id="rId24"/>
    <p:sldId id="281" r:id="rId25"/>
    <p:sldId id="262" r:id="rId26"/>
    <p:sldId id="282" r:id="rId27"/>
    <p:sldId id="26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87788-5369-4F76-902D-F6090DC20750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6D879-4BF3-4FF2-8FB6-AD9776A29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9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E28991-A196-4DC6-8A83-8A1817F19C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9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53F2B7-DDCC-4942-B5FF-E1603A92DC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40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B27796-61DB-4BD5-95C0-D3464F25172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18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72A351-F9E3-4003-B2C7-853DFF67CB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3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BA3E0D-EBC5-460D-9B9A-7F02556434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1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5B086B-6014-4A3B-8CB1-E89AEE8B0946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71F2E5-1F8B-4065-BF7B-A42142A73A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82616594_gfxtracom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1095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35696" y="476672"/>
            <a:ext cx="1712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ОГЭ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548680"/>
            <a:ext cx="52920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Русский язык-9</a:t>
            </a:r>
          </a:p>
          <a:p>
            <a:r>
              <a:rPr lang="ru-RU" dirty="0" smtClean="0"/>
              <a:t>      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3200" b="1" dirty="0" smtClean="0"/>
              <a:t>     </a:t>
            </a:r>
          </a:p>
          <a:p>
            <a:r>
              <a:rPr lang="ru-RU" sz="3200" b="1" dirty="0" smtClean="0"/>
              <a:t>               1.Изложение </a:t>
            </a:r>
          </a:p>
          <a:p>
            <a:r>
              <a:rPr lang="ru-RU" sz="3200" b="1" dirty="0" smtClean="0"/>
              <a:t>               15.1.Сочинение</a:t>
            </a:r>
            <a:endParaRPr lang="ru-RU" sz="3200" b="1" dirty="0"/>
          </a:p>
          <a:p>
            <a:endParaRPr lang="ru-RU" sz="3200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</a:t>
            </a:r>
            <a:r>
              <a:rPr lang="ru-RU" b="1" dirty="0" err="1" smtClean="0"/>
              <a:t>Стафеевой</a:t>
            </a:r>
            <a:r>
              <a:rPr lang="ru-RU" b="1" dirty="0" smtClean="0"/>
              <a:t> В.Н. </a:t>
            </a:r>
          </a:p>
          <a:p>
            <a:r>
              <a:rPr lang="ru-RU" b="1" dirty="0"/>
              <a:t>МКОУ «Вновь-</a:t>
            </a:r>
            <a:r>
              <a:rPr lang="ru-RU" b="1" dirty="0" err="1"/>
              <a:t>Юрмытская</a:t>
            </a:r>
            <a:r>
              <a:rPr lang="ru-RU" b="1" dirty="0"/>
              <a:t>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Экзамен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/>
              <a:t>Исходный текст для сжатого изложения читается два раза. Прежде всего, прослушанный текст нужно понять.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4000" b="1" dirty="0" smtClean="0"/>
              <a:t>После первого прочтения определяется:</a:t>
            </a:r>
          </a:p>
          <a:p>
            <a:pPr lvl="0">
              <a:buNone/>
            </a:pPr>
            <a:r>
              <a:rPr lang="ru-RU" sz="4000" dirty="0" smtClean="0"/>
              <a:t>  1. тема;                                                            2. основная мысль;</a:t>
            </a:r>
          </a:p>
          <a:p>
            <a:pPr lvl="0">
              <a:buNone/>
            </a:pPr>
            <a:r>
              <a:rPr lang="ru-RU" sz="4000" dirty="0" smtClean="0"/>
              <a:t>  3. структура текста.                                      4.Записываются тезисы, которые запомнили.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b="1" dirty="0"/>
              <a:t>               </a:t>
            </a: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ru-RU" sz="3200" b="1" dirty="0">
                <a:solidFill>
                  <a:schemeClr val="accent2"/>
                </a:solidFill>
              </a:rPr>
              <a:t>О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ru-RU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ru-RU" sz="3200" b="1" dirty="0">
                <a:solidFill>
                  <a:schemeClr val="accent2"/>
                </a:solidFill>
              </a:rPr>
              <a:t>чем</a:t>
            </a:r>
            <a:r>
              <a:rPr lang="en-US" sz="3200" b="1" dirty="0">
                <a:solidFill>
                  <a:schemeClr val="accent2"/>
                </a:solidFill>
              </a:rPr>
              <a:t>    </a:t>
            </a:r>
            <a:r>
              <a:rPr lang="ru-RU" sz="3200" b="1" dirty="0">
                <a:solidFill>
                  <a:schemeClr val="accent2"/>
                </a:solidFill>
              </a:rPr>
              <a:t>текст</a:t>
            </a:r>
            <a:r>
              <a:rPr lang="en-US" sz="3200" b="1" dirty="0">
                <a:solidFill>
                  <a:schemeClr val="accent2"/>
                </a:solidFill>
              </a:rPr>
              <a:t>     ?</a:t>
            </a:r>
            <a:r>
              <a:rPr lang="ru-RU" sz="3200" b="1" dirty="0"/>
              <a:t>                     </a:t>
            </a:r>
          </a:p>
          <a:p>
            <a:pPr>
              <a:buFontTx/>
              <a:buNone/>
            </a:pPr>
            <a:r>
              <a:rPr lang="ru-RU" sz="3200" b="1" dirty="0"/>
              <a:t>              - по началу текста</a:t>
            </a:r>
            <a:r>
              <a:rPr lang="en-US" sz="3200" b="1" dirty="0"/>
              <a:t>;</a:t>
            </a:r>
            <a:endParaRPr lang="ru-RU" sz="3200" b="1" dirty="0"/>
          </a:p>
          <a:p>
            <a:pPr>
              <a:buFontTx/>
              <a:buNone/>
            </a:pPr>
            <a:r>
              <a:rPr lang="ru-RU" sz="3200" b="1" dirty="0"/>
              <a:t>              - по ключевым словам</a:t>
            </a:r>
            <a:r>
              <a:rPr lang="en-US" sz="3200" b="1" dirty="0"/>
              <a:t>;</a:t>
            </a:r>
            <a:endParaRPr lang="ru-RU" sz="3200" b="1" dirty="0"/>
          </a:p>
          <a:p>
            <a:pPr>
              <a:buFontTx/>
              <a:buNone/>
            </a:pPr>
            <a:r>
              <a:rPr lang="ru-RU" sz="3200" b="1" dirty="0"/>
              <a:t>              - по ключевым эпизодам</a:t>
            </a:r>
            <a:r>
              <a:rPr lang="en-US" sz="3200" b="1" dirty="0"/>
              <a:t>;</a:t>
            </a:r>
            <a:endParaRPr lang="ru-RU" sz="3200" b="1" dirty="0"/>
          </a:p>
          <a:p>
            <a:pPr>
              <a:buFontTx/>
              <a:buNone/>
            </a:pPr>
            <a:r>
              <a:rPr lang="ru-RU" sz="3200" b="1" dirty="0"/>
              <a:t>              - по поступкам или</a:t>
            </a:r>
          </a:p>
          <a:p>
            <a:pPr>
              <a:buFontTx/>
              <a:buNone/>
            </a:pPr>
            <a:r>
              <a:rPr lang="ru-RU" sz="3200" b="1" dirty="0"/>
              <a:t>           размышлениям героев</a:t>
            </a:r>
            <a:r>
              <a:rPr lang="en-US" sz="3200" b="1" dirty="0"/>
              <a:t>;</a:t>
            </a:r>
            <a:endParaRPr lang="ru-RU" sz="3200" b="1" dirty="0"/>
          </a:p>
          <a:p>
            <a:pPr>
              <a:buFontTx/>
              <a:buNone/>
            </a:pPr>
            <a:r>
              <a:rPr lang="ru-RU" sz="3200" b="1" dirty="0"/>
              <a:t>              - по заглавию текста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1550" y="260350"/>
            <a:ext cx="7848600" cy="1223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Этап определения ТЕМЫ текста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95536" y="1556792"/>
            <a:ext cx="1296988" cy="4679950"/>
          </a:xfrm>
          <a:prstGeom prst="curvedRightArrow">
            <a:avLst>
              <a:gd name="adj1" fmla="val 72166"/>
              <a:gd name="adj2" fmla="val 144333"/>
              <a:gd name="adj3" fmla="val 33333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380288" y="1628775"/>
            <a:ext cx="1079500" cy="4537075"/>
          </a:xfrm>
          <a:prstGeom prst="curvedLeftArrow">
            <a:avLst>
              <a:gd name="adj1" fmla="val 84059"/>
              <a:gd name="adj2" fmla="val 168118"/>
              <a:gd name="adj3" fmla="val 33333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Этап определения ОСНОВНОЙ МЫСЛИ (ИДЕИ) текста</a:t>
            </a:r>
            <a:endParaRPr lang="ru-RU" sz="3800" b="1" dirty="0">
              <a:solidFill>
                <a:srgbClr val="FF0000"/>
              </a:solidFill>
            </a:endParaRPr>
          </a:p>
        </p:txBody>
      </p:sp>
      <p:sp>
        <p:nvSpPr>
          <p:cNvPr id="1538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67175" y="1557338"/>
            <a:ext cx="4679950" cy="4895850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dirty="0"/>
              <a:t>- общая тональность </a:t>
            </a:r>
          </a:p>
          <a:p>
            <a:r>
              <a:rPr lang="ru-RU" sz="2800" dirty="0"/>
              <a:t>звучания текста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/>
              <a:t>- настроение, которое</a:t>
            </a:r>
          </a:p>
          <a:p>
            <a:r>
              <a:rPr lang="ru-RU" sz="2800" dirty="0"/>
              <a:t>вызывает прочтение</a:t>
            </a:r>
          </a:p>
          <a:p>
            <a:r>
              <a:rPr lang="ru-RU" sz="2800" dirty="0"/>
              <a:t>текста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/>
              <a:t>- отношение автора к </a:t>
            </a:r>
          </a:p>
          <a:p>
            <a:r>
              <a:rPr lang="ru-RU" sz="2800" dirty="0"/>
              <a:t>событиям, героям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наличие в тексте тезиса,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формулирующего прямо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или косвенно основную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мысль</a:t>
            </a:r>
          </a:p>
        </p:txBody>
      </p:sp>
      <p:sp>
        <p:nvSpPr>
          <p:cNvPr id="1538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1557338"/>
            <a:ext cx="2952750" cy="4752975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dirty="0"/>
              <a:t>ТО, ДЛЯ</a:t>
            </a:r>
          </a:p>
          <a:p>
            <a:pPr algn="ctr"/>
            <a:r>
              <a:rPr lang="ru-RU" sz="4000" dirty="0"/>
              <a:t>ЧЕГО</a:t>
            </a:r>
          </a:p>
          <a:p>
            <a:pPr algn="ctr"/>
            <a:r>
              <a:rPr lang="ru-RU" sz="4000" dirty="0"/>
              <a:t>СОЗДАН</a:t>
            </a:r>
          </a:p>
          <a:p>
            <a:pPr algn="ctr"/>
            <a:r>
              <a:rPr lang="ru-RU" sz="4000" dirty="0"/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771775" y="3213100"/>
            <a:ext cx="3313113" cy="13684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ТЕЗИС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1476375" y="2349500"/>
            <a:ext cx="935038" cy="7921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443663" y="2420938"/>
            <a:ext cx="935037" cy="7921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95288" y="1168400"/>
            <a:ext cx="32768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Основная </a:t>
            </a:r>
            <a:r>
              <a:rPr lang="ru-RU" sz="3200" b="1" dirty="0">
                <a:solidFill>
                  <a:srgbClr val="FF0000"/>
                </a:solidFill>
              </a:rPr>
              <a:t>мысль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   </a:t>
            </a:r>
            <a:r>
              <a:rPr lang="ru-RU" sz="3200" b="1" dirty="0" err="1">
                <a:solidFill>
                  <a:srgbClr val="FF0000"/>
                </a:solidFill>
              </a:rPr>
              <a:t>микротемы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654550" y="333375"/>
            <a:ext cx="44894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Одно </a:t>
            </a:r>
            <a:r>
              <a:rPr lang="ru-RU" sz="3200" b="1" dirty="0">
                <a:solidFill>
                  <a:srgbClr val="FF0000"/>
                </a:solidFill>
              </a:rPr>
              <a:t>предложение,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в котором сжато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выражена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основная мысль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1979613" y="4581525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156325" y="4581525"/>
            <a:ext cx="6477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92138" y="5003800"/>
            <a:ext cx="2606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глагольный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292725" y="5013325"/>
            <a:ext cx="2447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   именной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4" grpId="0" animBg="1"/>
      <p:bldP spid="24587" grpId="0" animBg="1"/>
      <p:bldP spid="24589" grpId="0"/>
      <p:bldP spid="24590" grpId="0"/>
      <p:bldP spid="24594" grpId="0" animBg="1"/>
      <p:bldP spid="24596" grpId="0" animBg="1"/>
      <p:bldP spid="24597" grpId="0"/>
      <p:bldP spid="245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Этап определения СТРУКТУРЫ ТЕКСТА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827088" y="1628775"/>
            <a:ext cx="3240087" cy="2016125"/>
          </a:xfrm>
          <a:prstGeom prst="star24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вступление</a:t>
            </a: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2195513" y="3068638"/>
            <a:ext cx="3889375" cy="2016125"/>
          </a:xfrm>
          <a:prstGeom prst="star24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основная</a:t>
            </a:r>
          </a:p>
          <a:p>
            <a:pPr algn="ctr"/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часть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4427538" y="4365625"/>
            <a:ext cx="3671887" cy="2492375"/>
          </a:xfrm>
          <a:prstGeom prst="star24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заключение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nimBg="1"/>
      <p:bldP spid="32776" grpId="0" animBg="1"/>
      <p:bldP spid="327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При повторном чтении исходного текста определите: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ru-RU" sz="3200" dirty="0" err="1" smtClean="0"/>
              <a:t>микротемы</a:t>
            </a:r>
            <a:r>
              <a:rPr lang="ru-RU" sz="3200" dirty="0" smtClean="0"/>
              <a:t> текста;  </a:t>
            </a:r>
          </a:p>
          <a:p>
            <a:pPr marL="742950" lvl="0" indent="-742950">
              <a:buAutoNum type="arabicPeriod"/>
            </a:pPr>
            <a:r>
              <a:rPr lang="ru-RU" sz="3200" dirty="0" smtClean="0"/>
              <a:t> количество </a:t>
            </a:r>
            <a:r>
              <a:rPr lang="ru-RU" sz="3200" dirty="0" err="1" smtClean="0"/>
              <a:t>микротем</a:t>
            </a:r>
            <a:r>
              <a:rPr lang="ru-RU" sz="3200" dirty="0" smtClean="0"/>
              <a:t>;</a:t>
            </a:r>
          </a:p>
          <a:p>
            <a:pPr marL="742950" lvl="0" indent="-742950">
              <a:buNone/>
            </a:pPr>
            <a:r>
              <a:rPr lang="ru-RU" sz="3200" dirty="0" smtClean="0"/>
              <a:t>  </a:t>
            </a:r>
            <a:r>
              <a:rPr lang="ru-RU" b="1" dirty="0" smtClean="0"/>
              <a:t>3. с</a:t>
            </a:r>
            <a:r>
              <a:rPr lang="ru-RU" sz="3200" b="1" dirty="0" smtClean="0"/>
              <a:t>моделируйте текст сжатого изложения, используя средства связи предложений в тексте.</a:t>
            </a:r>
          </a:p>
          <a:p>
            <a:pPr lvl="0"/>
            <a:r>
              <a:rPr lang="ru-RU" b="1" dirty="0" smtClean="0"/>
              <a:t>Помните</a:t>
            </a:r>
            <a:r>
              <a:rPr lang="ru-RU" dirty="0" smtClean="0"/>
              <a:t>: главное не исказить основное содержание текста. </a:t>
            </a:r>
          </a:p>
          <a:p>
            <a:pPr lvl="0"/>
            <a:r>
              <a:rPr lang="ru-RU" b="1" dirty="0" smtClean="0"/>
              <a:t>Сжатое изложение </a:t>
            </a:r>
            <a:r>
              <a:rPr lang="ru-RU" dirty="0" smtClean="0"/>
              <a:t>– это не выборочное изложение.</a:t>
            </a:r>
          </a:p>
          <a:p>
            <a:pPr marL="742950" lvl="0" indent="-742950">
              <a:buNone/>
            </a:pP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Rockwell Condensed" pitchFamily="18" charset="0"/>
              </a:rPr>
              <a:t>             </a:t>
            </a:r>
            <a:r>
              <a:rPr lang="ru-RU" sz="4000" b="1" dirty="0">
                <a:solidFill>
                  <a:srgbClr val="FF0000"/>
                </a:solidFill>
                <a:latin typeface="Rockwell Condensed" pitchFamily="18" charset="0"/>
              </a:rPr>
              <a:t>МИКРОТЕМА</a:t>
            </a:r>
          </a:p>
        </p:txBody>
      </p:sp>
      <p:pic>
        <p:nvPicPr>
          <p:cNvPr id="98307" name="Picture 3" descr="555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468313" y="476250"/>
            <a:ext cx="1511300" cy="1458913"/>
          </a:xfrm>
          <a:noFill/>
          <a:ln/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-4440238" y="3357563"/>
            <a:ext cx="627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35013" y="1809750"/>
            <a:ext cx="82502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Тема каждой смысловой части 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текста, которая отражает часть 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общей темы, единой для всего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Этап АБЗАЦНОГО ЧЛЕНЕНИЯ текста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ru-RU" sz="3200" b="1" dirty="0">
                <a:solidFill>
                  <a:srgbClr val="FF0000"/>
                </a:solidFill>
              </a:rPr>
              <a:t> определение МИКРОТЕМ текста как частей общей темы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320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55650" y="1628775"/>
            <a:ext cx="7704138" cy="1800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33"/>
                </a:solidFill>
              </a:rPr>
              <a:t>Определите на слух количество абзацев </a:t>
            </a:r>
          </a:p>
          <a:p>
            <a:pPr algn="ctr"/>
            <a:r>
              <a:rPr lang="ru-RU" sz="2800" b="1">
                <a:solidFill>
                  <a:srgbClr val="660033"/>
                </a:solidFill>
              </a:rPr>
              <a:t>в тексте по количеству больших </a:t>
            </a:r>
          </a:p>
          <a:p>
            <a:pPr algn="ctr"/>
            <a:r>
              <a:rPr lang="ru-RU" sz="2800" b="1">
                <a:solidFill>
                  <a:srgbClr val="660033"/>
                </a:solidFill>
              </a:rPr>
              <a:t>интонационных пауз читающего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4356100" y="3429000"/>
            <a:ext cx="720725" cy="1008063"/>
          </a:xfrm>
          <a:prstGeom prst="downArrow">
            <a:avLst>
              <a:gd name="adj1" fmla="val 50000"/>
              <a:gd name="adj2" fmla="val 349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2051050" y="4292600"/>
            <a:ext cx="5184775" cy="2565400"/>
          </a:xfrm>
          <a:prstGeom prst="flowChartMultidocumen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CC3300"/>
                </a:solidFill>
              </a:rPr>
              <a:t>Сколько больших </a:t>
            </a:r>
          </a:p>
          <a:p>
            <a:pPr algn="ctr"/>
            <a:r>
              <a:rPr lang="ru-RU" sz="2400" b="1" i="1" dirty="0">
                <a:solidFill>
                  <a:srgbClr val="CC3300"/>
                </a:solidFill>
              </a:rPr>
              <a:t>интонационных </a:t>
            </a:r>
          </a:p>
          <a:p>
            <a:pPr algn="ctr"/>
            <a:r>
              <a:rPr lang="ru-RU" sz="2400" b="1" i="1" dirty="0">
                <a:solidFill>
                  <a:srgbClr val="CC3300"/>
                </a:solidFill>
              </a:rPr>
              <a:t>пауз в тексте – </a:t>
            </a:r>
          </a:p>
          <a:p>
            <a:pPr algn="ctr"/>
            <a:r>
              <a:rPr lang="ru-RU" sz="2400" b="1" i="1" dirty="0">
                <a:solidFill>
                  <a:srgbClr val="CC3300"/>
                </a:solidFill>
              </a:rPr>
              <a:t>столько в тексте</a:t>
            </a:r>
          </a:p>
          <a:p>
            <a:pPr algn="ctr"/>
            <a:r>
              <a:rPr lang="ru-RU" sz="2400" b="1" i="1" dirty="0">
                <a:solidFill>
                  <a:srgbClr val="CC3300"/>
                </a:solidFill>
              </a:rPr>
              <a:t>абзацев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600" decel="100000"/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600" decel="100000"/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600" decel="100000"/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600" decel="100000" fill="hold"/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0" animBg="1"/>
      <p:bldP spid="34828" grpId="0" animBg="1"/>
      <p:bldP spid="34829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Оценивание изложения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Критерий И1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7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4757758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Экзаменуемый передал основное содержание прослушанного текста, отразив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-BoldMT"/>
                        </a:rPr>
                        <a:t>все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важные для его восприятия                                                 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  <a:latin typeface="TimesNewRomanPSMT"/>
                        </a:rPr>
                        <a:t>микротемы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                                                                   = 2 балла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Экзаменуемый передал основное содержание прослушанного текста,</a:t>
                      </a:r>
                    </a:p>
                    <a:p>
                      <a:pPr algn="l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-BoldMT"/>
                        </a:rPr>
                        <a:t>но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упустил или добавил 1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  <a:latin typeface="TimesNewRomanPSMT"/>
                        </a:rPr>
                        <a:t>микротему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.                    =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 балл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Экзаменуемый передал основное содержание прослушанного текста,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-BoldMT"/>
                        </a:rPr>
                        <a:t>но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упустил или добавил более 1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  <a:latin typeface="TimesNewRomanPSMT"/>
                        </a:rPr>
                        <a:t>микротемы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.       =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0 балл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     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82616594_gfxtracom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1095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3768" y="908720"/>
            <a:ext cx="61814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УЧИМСЯ ПИСАТЬ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СЖАТОЕ ИЗЛОЖЕНИЕ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Критерий И2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18676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475775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не менее 2 разных приёмов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сжатия текста (исключение, обобщение, упрощение) и использовал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их для сжатия не менее 3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1 приём сжатия, использовав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 на протяжении всего текста. - 3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не менее 2 разных приёмов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сжатия текста (исключение, обобщение, упрощение) и использовал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их для сжатия 2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1 приём сжатия и использовал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 для сжатия 3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текста. - 2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не менее 2 разных приёмов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сжатия текста (исключение, обобщение, упрощение) и использовал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их для сжатия 1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микротемы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правильно применил 1 приём сжатия и использовал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 для сжатия 2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текста. - 1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Критерий И3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18676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475775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экзаменуемого характеризуется смысловой цельностью,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речевой связностью и последовательностью изложения: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логические ошибки отсутствуют, последовательность изложения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нарушена;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 работе нет нарушений абзацного членения текста.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экзаменуемого характеризуется смысловой цельностью,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связностью и последовательностью изложения,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допущена 1 логическая ошибка,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и/или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работе имеется 1 нарушение абзацного членения текста.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работе экзаменуемого просматривается коммуникативный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замысел,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более 1 логической ошибки,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и/или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2 случая нарушения абзацного членения текста. - 0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82616594_gfxtracom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1095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680" y="908720"/>
            <a:ext cx="700319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Сочинение на лингвистическую тему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15.1.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Сочинение</a:t>
            </a:r>
            <a:b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на лингвистическую тему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42350" cy="4392612"/>
          </a:xfrm>
        </p:spPr>
        <p:txBody>
          <a:bodyPr/>
          <a:lstStyle/>
          <a:p>
            <a:pPr marL="571500" indent="-571500"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Некоторые особенности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лингвистической темы: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800" dirty="0" smtClean="0"/>
              <a:t>1. Тема требует формулирования тезиса, который нужно доказать, подсказывает его.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800" dirty="0" smtClean="0"/>
              <a:t>2. Тема требует владения лингвистическими понятиями, терминами из курса русского языка.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800" dirty="0" smtClean="0"/>
              <a:t>3. Тема требует приведения примеров на основе конкретного текста из задания </a:t>
            </a:r>
            <a:r>
              <a:rPr lang="ru-RU" sz="2800" dirty="0" smtClean="0"/>
              <a:t>ОГЭ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marL="571500" indent="-571500"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1143008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Написание сочинения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на лингвистическую тему</a:t>
            </a:r>
            <a:endParaRPr lang="ru-RU" sz="3000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85720" y="1428736"/>
            <a:ext cx="8643998" cy="52149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73038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Проверяет: </a:t>
            </a:r>
            <a:endParaRPr lang="ru-RU" sz="2800" dirty="0">
              <a:solidFill>
                <a:schemeClr val="tx1"/>
              </a:solidFill>
            </a:endParaRPr>
          </a:p>
          <a:p>
            <a:pPr marL="173038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chemeClr val="tx1"/>
                </a:solidFill>
              </a:rPr>
              <a:t>1. знание функций языковых явлений;</a:t>
            </a:r>
          </a:p>
          <a:p>
            <a:pPr marL="173038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chemeClr val="tx1"/>
                </a:solidFill>
              </a:rPr>
              <a:t>2. умения:</a:t>
            </a:r>
          </a:p>
          <a:p>
            <a:pPr marL="1346200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  <a:defRPr/>
            </a:pPr>
            <a:r>
              <a:rPr lang="ru-RU" sz="2800" i="1" dirty="0">
                <a:solidFill>
                  <a:schemeClr val="tx1"/>
                </a:solidFill>
              </a:rPr>
              <a:t>ранее полученные знания переводить в практическую деятельность;</a:t>
            </a:r>
          </a:p>
          <a:p>
            <a:pPr marL="1346200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  <a:defRPr/>
            </a:pPr>
            <a:r>
              <a:rPr lang="ru-RU" sz="2800" i="1" dirty="0">
                <a:solidFill>
                  <a:schemeClr val="tx1"/>
                </a:solidFill>
              </a:rPr>
              <a:t>строить текст сочинения и в нем:</a:t>
            </a:r>
          </a:p>
          <a:p>
            <a:pPr marL="2957513" indent="-26828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формулировать и предъявлять тезис;</a:t>
            </a:r>
          </a:p>
          <a:p>
            <a:pPr marL="2684463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приводить к нему доводы;</a:t>
            </a:r>
          </a:p>
          <a:p>
            <a:pPr marL="2962275" indent="-260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подбирать соответствующие примеры;</a:t>
            </a:r>
          </a:p>
          <a:p>
            <a:pPr marL="2684463" indent="17463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делать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</a:rPr>
              <a:t>Формулировка задания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353425" cy="5113337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2"/>
                </a:solidFill>
              </a:rPr>
              <a:t>Напишите сочинение-рассуждение, раскрывая смысл высказывания автора. 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</a:rPr>
              <a:t>Аргументируя свой ответ, приведите 2 примера из прочитанного текста. 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</a:rPr>
              <a:t>Приводя примеры, указывайте номера нужных предложений или применяя цитирование.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</a:rPr>
              <a:t>Объем сочинения не менее 70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090" cy="642942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Схема сочинения на лингвистическую тему</a:t>
            </a:r>
            <a:endParaRPr lang="ru-RU" sz="3000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0" y="2571750"/>
            <a:ext cx="3857625" cy="2571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5500688"/>
            <a:ext cx="7858125" cy="1000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Таким образом, языковое явление необходимо.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2571750"/>
            <a:ext cx="4000500" cy="2643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88" y="1000125"/>
            <a:ext cx="7286625" cy="1071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Языковое явление необходимо.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286000" y="2071688"/>
            <a:ext cx="1357313" cy="42862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786438" y="5072063"/>
            <a:ext cx="1071562" cy="357187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9250" y="2071688"/>
            <a:ext cx="1285875" cy="42862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00250" y="5143500"/>
            <a:ext cx="1000125" cy="28575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14375" y="2714625"/>
            <a:ext cx="3071813" cy="1071563"/>
          </a:xfrm>
          <a:prstGeom prst="rect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1-я функция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14375" y="3929063"/>
            <a:ext cx="3071813" cy="1071562"/>
          </a:xfrm>
          <a:prstGeom prst="rect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Пример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86375" y="3929063"/>
            <a:ext cx="3071813" cy="1071562"/>
          </a:xfrm>
          <a:prstGeom prst="rect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Пример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86375" y="2714625"/>
            <a:ext cx="3071813" cy="1071563"/>
          </a:xfrm>
          <a:prstGeom prst="rect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2-я функция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20" grpId="0" animBg="1"/>
      <p:bldP spid="23" grpId="0" animBg="1"/>
      <p:bldP spid="25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</a:rPr>
              <a:t>Пошаговая инструкция по написанию сочинения на лингвистическую тему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924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Шаг 1.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Знакомимся с высказыванием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i="1" dirty="0" smtClean="0"/>
          </a:p>
          <a:p>
            <a:pPr eaLnBrk="1" hangingPunct="1"/>
            <a:r>
              <a:rPr lang="ru-RU" sz="2800" b="1" i="1" dirty="0" smtClean="0"/>
              <a:t>Внимательно прочитайте высказывание о языке.</a:t>
            </a:r>
          </a:p>
          <a:p>
            <a:pPr eaLnBrk="1" hangingPunct="1"/>
            <a:r>
              <a:rPr lang="ru-RU" sz="2800" b="1" i="1" dirty="0" smtClean="0"/>
              <a:t>Осмыслите его.</a:t>
            </a:r>
          </a:p>
          <a:p>
            <a:pPr eaLnBrk="1" hangingPunct="1"/>
            <a:r>
              <a:rPr lang="ru-RU" sz="2800" b="1" i="1" dirty="0" smtClean="0"/>
              <a:t>Выделите ключевые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260350"/>
            <a:ext cx="8447087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Шаг 2</a:t>
            </a:r>
            <a:r>
              <a:rPr lang="ru-RU" sz="4000" b="1" dirty="0" smtClean="0">
                <a:latin typeface="Georgia" pitchFamily="18" charset="0"/>
              </a:rPr>
              <a:t/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Определяем основную мысль высказывания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0645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Выясните, о каких </a:t>
            </a:r>
            <a:r>
              <a:rPr lang="ru-RU" sz="2800" u="sng" smtClean="0"/>
              <a:t>свойствах языка</a:t>
            </a:r>
            <a:r>
              <a:rPr lang="ru-RU" sz="2800" smtClean="0"/>
              <a:t>, о каких </a:t>
            </a:r>
            <a:r>
              <a:rPr lang="ru-RU" sz="2800" u="sng" smtClean="0"/>
              <a:t>явлениях</a:t>
            </a:r>
            <a:r>
              <a:rPr lang="ru-RU" sz="2800" smtClean="0"/>
              <a:t> идет речь в высказывании.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smtClean="0"/>
              <a:t>Примерные ответы:  </a:t>
            </a:r>
          </a:p>
          <a:p>
            <a:pPr eaLnBrk="1" hangingPunct="1"/>
            <a:r>
              <a:rPr lang="ru-RU" sz="2400" b="1" smtClean="0"/>
              <a:t>О богатстве, выразительности, точности речи;</a:t>
            </a:r>
          </a:p>
          <a:p>
            <a:pPr eaLnBrk="1" hangingPunct="1"/>
            <a:r>
              <a:rPr lang="ru-RU" sz="2400" b="1" smtClean="0"/>
              <a:t> О средствах выражения мыслей;</a:t>
            </a:r>
          </a:p>
          <a:p>
            <a:pPr eaLnBrk="1" hangingPunct="1"/>
            <a:r>
              <a:rPr lang="ru-RU" sz="2400" b="1" smtClean="0"/>
              <a:t>О роли эпитетов, метафор, олицетворений, сравнений, синонимов, фразеологизмов;</a:t>
            </a:r>
          </a:p>
          <a:p>
            <a:pPr eaLnBrk="1" hangingPunct="1"/>
            <a:r>
              <a:rPr lang="ru-RU" sz="2400" b="1" smtClean="0"/>
              <a:t>О взаимосвязи лексики и грамматики;</a:t>
            </a:r>
          </a:p>
          <a:p>
            <a:pPr eaLnBrk="1" hangingPunct="1"/>
            <a:r>
              <a:rPr lang="ru-RU" sz="2400" b="1" smtClean="0"/>
              <a:t>О роли синтаксиса в человеческом общении;</a:t>
            </a:r>
          </a:p>
          <a:p>
            <a:pPr eaLnBrk="1" hangingPunct="1"/>
            <a:r>
              <a:rPr lang="ru-RU" sz="2400" b="1" smtClean="0"/>
              <a:t>О функциях знаков препинания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Шаг 3</a:t>
            </a:r>
            <a:r>
              <a:rPr lang="ru-RU" sz="4000" b="1" dirty="0" smtClean="0">
                <a:latin typeface="Georgia" pitchFamily="18" charset="0"/>
              </a:rPr>
              <a:t/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Оформляем вступление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Формулируем позицию автора высказывания: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i="1" dirty="0" smtClean="0"/>
              <a:t>Автор анализирует, характеризует, рассуждает, доказывает, сравнивает, сопоставляет, описывает, подчеркивает, утверждает…</a:t>
            </a:r>
          </a:p>
          <a:p>
            <a:pPr eaLnBrk="1" hangingPunct="1">
              <a:defRPr/>
            </a:pPr>
            <a:r>
              <a:rPr lang="ru-RU" sz="2800" b="1" dirty="0" smtClean="0"/>
              <a:t>Выражаем свое отношение к ней: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i="1" dirty="0" smtClean="0"/>
              <a:t>Не могу не согласиться с автором высказывания, я полностью согласен с автором, я разделяю точку зрения автора, я поддерживаю мнение автора…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643998" cy="650083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900" b="1" u="sng" dirty="0" smtClean="0">
                <a:solidFill>
                  <a:srgbClr val="FF0000"/>
                </a:solidFill>
              </a:rPr>
              <a:t>Сжатое изложение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tx1"/>
                </a:solidFill>
              </a:rPr>
              <a:t>проверяет умения: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понимать информацию текста;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вычленять в тексте </a:t>
            </a:r>
            <a:r>
              <a:rPr lang="ru-RU" sz="4000" dirty="0" err="1" smtClean="0">
                <a:solidFill>
                  <a:schemeClr val="tx1"/>
                </a:solidFill>
              </a:rPr>
              <a:t>микротемы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выделять в предъявленной информации главное;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устанавливать связь между </a:t>
            </a:r>
            <a:r>
              <a:rPr lang="ru-RU" sz="4000" dirty="0" err="1" smtClean="0">
                <a:solidFill>
                  <a:schemeClr val="tx1"/>
                </a:solidFill>
              </a:rPr>
              <a:t>микротемами</a:t>
            </a:r>
            <a:r>
              <a:rPr lang="ru-RU" sz="4000" dirty="0" smtClean="0">
                <a:solidFill>
                  <a:schemeClr val="tx1"/>
                </a:solidFill>
              </a:rPr>
              <a:t> текста;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сохранять основные приметы стиля прослушанного текста.</a:t>
            </a:r>
            <a:endParaRPr lang="ru-RU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Вступление должно состоять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из 2-3 предложений</a:t>
            </a:r>
          </a:p>
        </p:txBody>
      </p:sp>
      <p:sp>
        <p:nvSpPr>
          <p:cNvPr id="13315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000" b="0" smtClean="0"/>
              <a:t>Можно применить </a:t>
            </a:r>
            <a:r>
              <a:rPr lang="ru-RU" smtClean="0"/>
              <a:t>цитирование</a:t>
            </a:r>
          </a:p>
        </p:txBody>
      </p:sp>
      <p:sp>
        <p:nvSpPr>
          <p:cNvPr id="13316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К.Г. Паустовский сказал: </a:t>
            </a:r>
            <a:r>
              <a:rPr lang="ru-RU" b="1" i="1" smtClean="0"/>
              <a:t>«Нет ничего в жизни и в нашем сознании, чего нельзя было бы передать русским словом». </a:t>
            </a:r>
          </a:p>
          <a:p>
            <a:pPr marL="0" indent="0">
              <a:buFont typeface="Wingdings" pitchFamily="2" charset="2"/>
              <a:buNone/>
            </a:pPr>
            <a:r>
              <a:rPr lang="ru-RU" smtClean="0"/>
              <a:t>Действительно, слова наиболее точно, ясно и образно выражают самые сложные мысли  и чувства людей.</a:t>
            </a:r>
          </a:p>
        </p:txBody>
      </p:sp>
      <p:sp>
        <p:nvSpPr>
          <p:cNvPr id="13317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2000" b="0" smtClean="0"/>
              <a:t>Можно обойтись</a:t>
            </a:r>
          </a:p>
          <a:p>
            <a:pPr algn="ctr"/>
            <a:r>
              <a:rPr lang="ru-RU" smtClean="0"/>
              <a:t> без цитирования</a:t>
            </a:r>
          </a:p>
        </p:txBody>
      </p:sp>
      <p:sp>
        <p:nvSpPr>
          <p:cNvPr id="13318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Великий русский писатель К.Г. Паустовский утверждал,</a:t>
            </a:r>
            <a:r>
              <a:rPr lang="ru-RU" b="1" i="1" smtClean="0"/>
              <a:t> что русским словом можно не только назвать предметы, явления и действия, но и выразить идеи, мысли, чувства. </a:t>
            </a:r>
            <a:r>
              <a:rPr lang="ru-RU" smtClean="0"/>
              <a:t>Не могу не согласиться с мнением автора высказывания.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Приемы вступления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В обобщении показать актуальность темы</a:t>
            </a:r>
          </a:p>
        </p:txBody>
      </p:sp>
      <p:sp>
        <p:nvSpPr>
          <p:cNvPr id="14340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В своей речи мы  постоянно используем местоимения. По частоте употребления они занимают третье место после глаголов и имен существительных.</a:t>
            </a:r>
          </a:p>
          <a:p>
            <a:r>
              <a:rPr lang="ru-RU" sz="2000" b="1" dirty="0" smtClean="0"/>
              <a:t>Глагол выражает действия, связанные с жизнью и деятельностью человека. Вот почему он занимает второе место по частоте употребления после имени существительного</a:t>
            </a:r>
            <a:r>
              <a:rPr lang="ru-RU" sz="2000" dirty="0" smtClean="0"/>
              <a:t>.</a:t>
            </a:r>
          </a:p>
        </p:txBody>
      </p:sp>
      <p:sp>
        <p:nvSpPr>
          <p:cNvPr id="14341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Вопросительные предложения зафиксируют ключевые слова </a:t>
            </a:r>
          </a:p>
        </p:txBody>
      </p:sp>
      <p:sp>
        <p:nvSpPr>
          <p:cNvPr id="14342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000" b="1" dirty="0" smtClean="0"/>
              <a:t>Почему мы в речи используем местоимения? Разве нельзя без них обойтись?</a:t>
            </a:r>
          </a:p>
          <a:p>
            <a:r>
              <a:rPr lang="ru-RU" sz="2000" b="1" dirty="0" smtClean="0"/>
              <a:t>Почему «глагол – это самая живая часть речи»? Каково значение глагола в предложении и в тексте? Почему по частоте употребления он занимает второе место после имен существительных?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latin typeface="Georgia" pitchFamily="18" charset="0"/>
              </a:rPr>
              <a:t>Шаг 4</a:t>
            </a:r>
            <a:br>
              <a:rPr lang="ru-RU" sz="4000" b="1" smtClean="0">
                <a:latin typeface="Georgia" pitchFamily="18" charset="0"/>
              </a:rPr>
            </a:br>
            <a:r>
              <a:rPr lang="ru-RU" sz="3600" b="1" i="1" smtClean="0">
                <a:latin typeface="Georgia" pitchFamily="18" charset="0"/>
              </a:rPr>
              <a:t>Пишем основную часть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i="1" dirty="0" smtClean="0"/>
              <a:t>     </a:t>
            </a:r>
            <a:r>
              <a:rPr lang="ru-RU" sz="2400" i="1" dirty="0" smtClean="0"/>
              <a:t>Можно начать так:</a:t>
            </a:r>
          </a:p>
          <a:p>
            <a:pPr eaLnBrk="1" hangingPunct="1">
              <a:defRPr/>
            </a:pPr>
            <a:r>
              <a:rPr lang="ru-RU" b="1" i="1" dirty="0" smtClean="0"/>
              <a:t>  Присмотримся повнимательнее к словам в тексте (Ф.И.О. автора)…</a:t>
            </a:r>
          </a:p>
          <a:p>
            <a:pPr eaLnBrk="1" hangingPunct="1">
              <a:defRPr/>
            </a:pPr>
            <a:r>
              <a:rPr lang="ru-RU" b="1" i="1" dirty="0" smtClean="0"/>
              <a:t>Обратимся к тексту публициста (писателя, ученого…)</a:t>
            </a:r>
          </a:p>
          <a:p>
            <a:pPr eaLnBrk="1" hangingPunct="1">
              <a:defRPr/>
            </a:pPr>
            <a:r>
              <a:rPr lang="ru-RU" b="1" i="1" dirty="0" smtClean="0"/>
              <a:t>Докажем эту мысль на примерах из текста…</a:t>
            </a:r>
          </a:p>
          <a:p>
            <a:pPr eaLnBrk="1" hangingPunct="1">
              <a:defRPr/>
            </a:pPr>
            <a:r>
              <a:rPr lang="ru-RU" b="1" i="1" dirty="0" smtClean="0"/>
              <a:t>Раскроем значение текста на примерах, взятых из текста…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Виды сочинений- рассуждений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 smtClean="0"/>
              <a:t>1.Рассуждение-доказательство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 smtClean="0"/>
              <a:t>Цель: </a:t>
            </a:r>
            <a:r>
              <a:rPr lang="ru-RU" sz="2800" i="1" dirty="0" smtClean="0"/>
              <a:t>Доказать истинность или ложность главного утверждения тезиса.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b="1" dirty="0" smtClean="0"/>
              <a:t>Языковые средства оформления:</a:t>
            </a:r>
          </a:p>
          <a:p>
            <a:pPr>
              <a:defRPr/>
            </a:pPr>
            <a:r>
              <a:rPr lang="ru-RU" sz="2800" i="1" dirty="0" smtClean="0"/>
              <a:t> </a:t>
            </a:r>
            <a:r>
              <a:rPr lang="ru-RU" sz="2400" b="1" dirty="0" smtClean="0"/>
              <a:t>Вводные слова: </a:t>
            </a:r>
            <a:r>
              <a:rPr lang="ru-RU" sz="2400" i="1" dirty="0" smtClean="0"/>
              <a:t>итак, во-первых, например…</a:t>
            </a:r>
          </a:p>
          <a:p>
            <a:pPr>
              <a:defRPr/>
            </a:pPr>
            <a:r>
              <a:rPr lang="ru-RU" sz="2400" b="1" dirty="0" smtClean="0"/>
              <a:t>Союзы: </a:t>
            </a:r>
            <a:r>
              <a:rPr lang="ru-RU" sz="2400" i="1" dirty="0" smtClean="0"/>
              <a:t>так что, поскольку, так как, если…</a:t>
            </a:r>
          </a:p>
          <a:p>
            <a:pPr>
              <a:defRPr/>
            </a:pPr>
            <a:r>
              <a:rPr lang="ru-RU" sz="2400" b="1" dirty="0" smtClean="0"/>
              <a:t>Речевые обороты: </a:t>
            </a:r>
            <a:r>
              <a:rPr lang="ru-RU" sz="2400" i="1" dirty="0" smtClean="0"/>
              <a:t>предположим, что…; допустим, что…; об этом свидетельствует…; это позволяет предположить…</a:t>
            </a:r>
            <a:endParaRPr lang="ru-RU" sz="2400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сочинений-рассуждений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 smtClean="0"/>
              <a:t>2. Рассуждение-объяснение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b="1" dirty="0" smtClean="0"/>
              <a:t>Цель: </a:t>
            </a:r>
            <a:r>
              <a:rPr lang="ru-RU" sz="2800" i="1" dirty="0" smtClean="0"/>
              <a:t>объяснить содержание тезиса. Главное утверждение всегда истинно.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 smtClean="0"/>
              <a:t>Помогут обеспечить логическую связь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 smtClean="0"/>
              <a:t>между предложениями</a:t>
            </a:r>
          </a:p>
          <a:p>
            <a:pPr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    Слова-организаторы</a:t>
            </a:r>
            <a:r>
              <a:rPr lang="ru-RU" sz="2400" b="1" i="1" dirty="0" smtClean="0"/>
              <a:t>: </a:t>
            </a:r>
            <a:r>
              <a:rPr lang="ru-RU" sz="2400" i="1" dirty="0" smtClean="0"/>
              <a:t>потому что, поэтому, вот почему…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Слова-резюме</a:t>
            </a:r>
            <a:r>
              <a:rPr lang="ru-RU" sz="2400" b="1" i="1" dirty="0" smtClean="0"/>
              <a:t>: </a:t>
            </a:r>
            <a:r>
              <a:rPr lang="ru-RU" sz="2400" i="1" dirty="0" smtClean="0"/>
              <a:t>это объясняется тем, что…; это зависит от…, это следствием того, что…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Вводные слова</a:t>
            </a:r>
            <a:r>
              <a:rPr lang="ru-RU" sz="2400" b="1" i="1" dirty="0" smtClean="0"/>
              <a:t>: </a:t>
            </a:r>
            <a:r>
              <a:rPr lang="ru-RU" sz="2400" i="1" dirty="0" smtClean="0"/>
              <a:t>например, таким образом…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сочинений- рассуждений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</a:rPr>
              <a:t>3</a:t>
            </a:r>
            <a:r>
              <a:rPr lang="ru-RU" sz="3200" b="1" dirty="0" smtClean="0">
                <a:solidFill>
                  <a:srgbClr val="C00000"/>
                </a:solidFill>
              </a:rPr>
              <a:t>. Рассуждение-размышление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b="1" dirty="0" smtClean="0"/>
              <a:t>Цель: </a:t>
            </a:r>
            <a:r>
              <a:rPr lang="ru-RU" sz="2800" i="1" dirty="0" smtClean="0"/>
              <a:t>объяснить и доказать с помощью вопросов и ответов правильность предложенного тезиса.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b="1" dirty="0" smtClean="0"/>
              <a:t>Языковые средства оформления: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Вводные слова</a:t>
            </a:r>
            <a:r>
              <a:rPr lang="ru-RU" sz="2400" b="1" i="1" dirty="0" smtClean="0"/>
              <a:t>: </a:t>
            </a:r>
            <a:r>
              <a:rPr lang="ru-RU" sz="2400" i="1" dirty="0" smtClean="0"/>
              <a:t>на мой взгляд, как мне кажется, скорее всего, очевидно…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Речевые обороты</a:t>
            </a:r>
            <a:r>
              <a:rPr lang="ru-RU" sz="2400" b="1" i="1" dirty="0" smtClean="0"/>
              <a:t>: </a:t>
            </a:r>
            <a:r>
              <a:rPr lang="ru-RU" sz="2400" i="1" dirty="0" smtClean="0"/>
              <a:t>я могу с уверенностью сказать, что…, я полагаю, что…; попытаемся разобраться…</a:t>
            </a:r>
            <a:endParaRPr lang="ru-RU" sz="24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6686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Приводим примеры, подтверждающие слова автора высказывания и ваши рассуждения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Для этого изучите критерия оценивания примеров-аргументов: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С1К2</a:t>
            </a:r>
            <a:r>
              <a:rPr lang="ru-RU" sz="2800" b="1" dirty="0" smtClean="0"/>
              <a:t>   </a:t>
            </a:r>
            <a:r>
              <a:rPr lang="ru-RU" sz="2800" i="1" dirty="0" smtClean="0"/>
              <a:t>Экзаменуемый привел 2 примера-аргумента из текста, верно указал их роль в тексте </a:t>
            </a:r>
            <a:r>
              <a:rPr lang="ru-RU" sz="2800" b="1" dirty="0" smtClean="0"/>
              <a:t>– 3 балла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Требования к аргументам:</a:t>
            </a:r>
          </a:p>
          <a:p>
            <a:pPr eaLnBrk="1" hangingPunct="1">
              <a:defRPr/>
            </a:pPr>
            <a:r>
              <a:rPr lang="ru-RU" sz="2400" b="1" dirty="0" smtClean="0"/>
              <a:t>Примеров должно быть</a:t>
            </a:r>
            <a:r>
              <a:rPr lang="ru-RU" sz="2400" b="1" u="sng" dirty="0" smtClean="0"/>
              <a:t>  - 2</a:t>
            </a:r>
            <a:r>
              <a:rPr lang="ru-RU" sz="2400" b="1" dirty="0" smtClean="0"/>
              <a:t>;</a:t>
            </a:r>
          </a:p>
          <a:p>
            <a:pPr eaLnBrk="1" hangingPunct="1">
              <a:defRPr/>
            </a:pPr>
            <a:r>
              <a:rPr lang="ru-RU" sz="2400" b="1" dirty="0" smtClean="0"/>
              <a:t>Примеры должны быть - </a:t>
            </a:r>
            <a:r>
              <a:rPr lang="ru-RU" sz="2400" b="1" u="sng" dirty="0" smtClean="0"/>
              <a:t>из текста</a:t>
            </a:r>
            <a:r>
              <a:rPr lang="ru-RU" sz="2400" b="1" dirty="0" smtClean="0"/>
              <a:t>;</a:t>
            </a:r>
          </a:p>
          <a:p>
            <a:pPr eaLnBrk="1" hangingPunct="1">
              <a:defRPr/>
            </a:pPr>
            <a:r>
              <a:rPr lang="ru-RU" sz="2400" b="1" dirty="0" smtClean="0"/>
              <a:t>Нужно не только </a:t>
            </a:r>
            <a:r>
              <a:rPr lang="ru-RU" sz="2400" b="1" u="sng" dirty="0" smtClean="0"/>
              <a:t>назвать языковое явление</a:t>
            </a:r>
            <a:r>
              <a:rPr lang="ru-RU" sz="2400" b="1" dirty="0" smtClean="0"/>
              <a:t>, но и </a:t>
            </a:r>
            <a:r>
              <a:rPr lang="ru-RU" sz="2400" b="1" u="sng" dirty="0" smtClean="0"/>
              <a:t>объяснить его значение </a:t>
            </a:r>
            <a:r>
              <a:rPr lang="ru-RU" sz="2400" b="1" dirty="0" smtClean="0"/>
              <a:t>и </a:t>
            </a:r>
            <a:r>
              <a:rPr lang="ru-RU" sz="2400" b="1" u="sng" dirty="0" smtClean="0"/>
              <a:t>указать роль в тексте</a:t>
            </a:r>
            <a:r>
              <a:rPr lang="ru-RU" sz="2400" b="1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Аргумент 1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0483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b="1" dirty="0" smtClean="0"/>
              <a:t>Важным источником обогащения речи служит синонимия. Наш язык богат синонимами. </a:t>
            </a:r>
          </a:p>
          <a:p>
            <a:r>
              <a:rPr lang="ru-RU" sz="2000" b="1" dirty="0" smtClean="0"/>
              <a:t>Они имеют общее значение и различаются оттенками или стилистической окраской.</a:t>
            </a:r>
          </a:p>
          <a:p>
            <a:r>
              <a:rPr lang="ru-RU" sz="2000" b="1" dirty="0" smtClean="0"/>
              <a:t>Автор использует синонимы «горечь и обида» (</a:t>
            </a:r>
            <a:r>
              <a:rPr lang="ru-RU" sz="2000" b="1" dirty="0" err="1" smtClean="0"/>
              <a:t>предлож</a:t>
            </a:r>
            <a:r>
              <a:rPr lang="ru-RU" sz="2000" b="1" dirty="0" smtClean="0"/>
              <a:t>. 44),которые помогают писателю полнее раскрыть душевное состояние героини.</a:t>
            </a:r>
          </a:p>
        </p:txBody>
      </p:sp>
      <p:sp>
        <p:nvSpPr>
          <p:cNvPr id="20484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Названо языковое явление.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Объяснение его значения.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Указана роль в тексте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Аргумент 2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smtClean="0"/>
              <a:t>Русский язык обладает и богатейшими словообразовательными возможностями. Способы образования слов разнообразны. Один из них – </a:t>
            </a:r>
            <a:r>
              <a:rPr lang="ru-RU" sz="2400" u="sng" smtClean="0"/>
              <a:t>суффиксальный</a:t>
            </a:r>
            <a:r>
              <a:rPr lang="ru-RU" sz="2400" smtClean="0"/>
              <a:t>. Возьмем, например, слово «Танечка» из предложения 1. </a:t>
            </a:r>
            <a:r>
              <a:rPr lang="ru-RU" sz="2400" u="sng" smtClean="0"/>
              <a:t>Уменьшительно-ласкательный суффикс –ечк- </a:t>
            </a:r>
            <a:r>
              <a:rPr lang="ru-RU" sz="2400" smtClean="0"/>
              <a:t>помогает автору выразить симпатию к героине произведения. </a:t>
            </a:r>
          </a:p>
          <a:p>
            <a:pPr marL="0" indent="0">
              <a:buFont typeface="Wingdings" pitchFamily="2" charset="2"/>
              <a:buNone/>
            </a:pPr>
            <a:endParaRPr lang="ru-RU" sz="2400" smtClean="0"/>
          </a:p>
          <a:p>
            <a:pPr marL="0" indent="0">
              <a:buFont typeface="Wingdings" pitchFamily="2" charset="2"/>
              <a:buNone/>
            </a:pPr>
            <a:r>
              <a:rPr lang="ru-RU" sz="2400" b="1" i="1" smtClean="0"/>
              <a:t>При оформлении примеров можно использовать вводные слова «во-первых», «во-вторых»...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b="1" i="1" smtClean="0"/>
              <a:t>Не забывайте, что они отделяются запятой.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/>
              <a:t>Шаг 5</a:t>
            </a:r>
            <a:br>
              <a:rPr lang="ru-RU" b="1" smtClean="0"/>
            </a:br>
            <a:r>
              <a:rPr lang="ru-RU" sz="4000" b="1" i="1" smtClean="0"/>
              <a:t>Пишем 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800" dirty="0" smtClean="0"/>
              <a:t>Вывод делается из всего текста.</a:t>
            </a:r>
          </a:p>
          <a:p>
            <a:pPr eaLnBrk="1" hangingPunct="1">
              <a:defRPr/>
            </a:pPr>
            <a:r>
              <a:rPr lang="ru-RU" sz="2800" dirty="0" smtClean="0"/>
              <a:t>В заключении говорится о том же, о чем во вступлении, но другими словами.</a:t>
            </a:r>
          </a:p>
          <a:p>
            <a:pPr eaLnBrk="1" hangingPunct="1">
              <a:defRPr/>
            </a:pPr>
            <a:r>
              <a:rPr lang="ru-RU" sz="2800" dirty="0" smtClean="0"/>
              <a:t>Начать можно так: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Таким образом,…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Следовательно,…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В итоге можно прийти к такому выводу:…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В заключение можно сказать, что…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Из этого следует, что…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Обобщая сказанное,…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643998" cy="650083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Приемы сжатия текста: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исключение (повторов, синонимов, уточнений и др.);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обобщение, замена (однородных членов и др.);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упрощение, слияние (придаточных предложений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Заключение</a:t>
            </a:r>
          </a:p>
        </p:txBody>
      </p:sp>
      <p:sp>
        <p:nvSpPr>
          <p:cNvPr id="2355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smtClean="0"/>
              <a:t>Таким образом, приведенные примеры подтверждают мысль К.Г. Паустовского о том, что в русском языке можно найти нужные слова для выражения самых сложных мыслей и различных оттенков чувств.</a:t>
            </a:r>
          </a:p>
        </p:txBody>
      </p:sp>
      <p:sp>
        <p:nvSpPr>
          <p:cNvPr id="2355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smtClean="0"/>
              <a:t>Подводя итог сказанному, хочу отметить, что эпитеты играют важную роль в  художественном тексте. Они способствуют полной, точной, яркой и образной передаче оттенков мыслей, чувств и оценок автора текста.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Образец сочинения </a:t>
            </a:r>
            <a:br>
              <a:rPr lang="ru-RU" sz="1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К.Г. Паустовский сказал: «Нет ничего такого в жизни и в нашем сознании, чего нельзя было бы передать русским словом».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Не могу не согласиться с мнением К.Г. Паустовского. В чем же заключается богатство русского языка?</a:t>
            </a:r>
          </a:p>
          <a:p>
            <a:r>
              <a:rPr lang="ru-RU" sz="1800" b="1" dirty="0" smtClean="0"/>
              <a:t>Прежде всего наш язык обогащается с помощью синонимов. Они имеют общее значение и различаются дополнительными оттенками или стилистической окраской. Так автор использует синонимы «горечь и обида» (предложение 44),которые помогают ему полнее раскрыть душевное состояние героини.</a:t>
            </a:r>
          </a:p>
          <a:p>
            <a:r>
              <a:rPr lang="ru-RU" sz="1800" b="1" dirty="0" smtClean="0"/>
              <a:t> Русский язык обладает и богатейшими словообразовательными возможностями. Они разнообразны. Один из способов – суффиксальный. Например, слово «Танечка» из предложения 1. Уменьшительно-ласкательный суффикс –</a:t>
            </a:r>
            <a:r>
              <a:rPr lang="ru-RU" sz="1800" b="1" dirty="0" err="1" smtClean="0"/>
              <a:t>ечк</a:t>
            </a:r>
            <a:r>
              <a:rPr lang="ru-RU" sz="1800" b="1" dirty="0" smtClean="0"/>
              <a:t>- помогает автору выразить симпатию к героине произведения. </a:t>
            </a:r>
          </a:p>
          <a:p>
            <a:r>
              <a:rPr lang="ru-RU" sz="1800" b="1" dirty="0" smtClean="0"/>
              <a:t>Таким образом, приведенные примеры подтверждают мысль Паустовского о том, что в русском языке можно найти нужные слова для выражения самых сложных мыслей и различных оттенков чувств.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При сжатии любого текста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276600" cy="453072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Опускаются:</a:t>
            </a:r>
          </a:p>
          <a:p>
            <a:r>
              <a:rPr lang="ru-RU" dirty="0" smtClean="0"/>
              <a:t>диалоги,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dirty="0" smtClean="0"/>
              <a:t>пространные описания природы,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описания чувств, настроений.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86200" y="1600200"/>
            <a:ext cx="4800600" cy="45307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Сохраняются:</a:t>
            </a:r>
          </a:p>
          <a:p>
            <a:r>
              <a:rPr lang="ru-RU" dirty="0" smtClean="0"/>
              <a:t>ключевые слова и обороты речи, </a:t>
            </a:r>
          </a:p>
          <a:p>
            <a:r>
              <a:rPr lang="ru-RU" dirty="0" smtClean="0"/>
              <a:t>  наиболее характерные изобразительно-выразительные средства, при помощи которых передается колорит исходного текста.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animBg="1"/>
      <p:bldP spid="1434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Основные языковые приемы компрессии: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Замены: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Char char=""/>
            </a:pPr>
            <a:r>
              <a:rPr lang="ru-RU" sz="2400" dirty="0" smtClean="0"/>
              <a:t>Замена однородных членов обобщающим наименованием;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Char char=""/>
            </a:pPr>
            <a:r>
              <a:rPr lang="ru-RU" sz="2400" dirty="0" smtClean="0"/>
              <a:t>Замена фрагмента предложения синонимичным выражением;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Char char=""/>
            </a:pPr>
            <a:r>
              <a:rPr lang="ru-RU" sz="2400" dirty="0" smtClean="0"/>
              <a:t>Замена предложения или его части указательным местоимением;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Char char=""/>
            </a:pPr>
            <a:r>
              <a:rPr lang="ru-RU" sz="2400" dirty="0" smtClean="0"/>
              <a:t>Замена предложения или его части определительным или отрицательным местоимением с обобщающим значением;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Char char=""/>
            </a:pPr>
            <a:r>
              <a:rPr lang="ru-RU" sz="2400" dirty="0" smtClean="0"/>
              <a:t>Замена сложноподчиненного предложения простым.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533400"/>
            <a:ext cx="7848600" cy="5592763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 startAt="2"/>
            </a:pPr>
            <a:r>
              <a:rPr lang="ru-RU" sz="3200" b="1" dirty="0" smtClean="0">
                <a:solidFill>
                  <a:srgbClr val="FF0000"/>
                </a:solidFill>
              </a:rPr>
              <a:t>Исключения: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2"/>
            </a:pPr>
            <a:endParaRPr lang="ru-RU" sz="3200" b="1" dirty="0" smtClean="0"/>
          </a:p>
          <a:p>
            <a:pPr marL="609600" indent="-609600">
              <a:buClr>
                <a:schemeClr val="tx1"/>
              </a:buClr>
            </a:pPr>
            <a:r>
              <a:rPr lang="ru-RU" sz="3200" dirty="0" smtClean="0"/>
              <a:t>Исключение повторов;</a:t>
            </a:r>
          </a:p>
          <a:p>
            <a:pPr marL="609600" indent="-609600">
              <a:buClr>
                <a:schemeClr val="tx1"/>
              </a:buClr>
            </a:pPr>
            <a:r>
              <a:rPr lang="ru-RU" sz="3200" dirty="0" smtClean="0"/>
              <a:t>Исключение фрагмента предложения;</a:t>
            </a:r>
          </a:p>
          <a:p>
            <a:pPr marL="609600" indent="-609600">
              <a:buClr>
                <a:schemeClr val="tx1"/>
              </a:buClr>
            </a:pPr>
            <a:r>
              <a:rPr lang="ru-RU" sz="3200" dirty="0" smtClean="0"/>
              <a:t>Исключение одного или нескольких из синонимов.</a:t>
            </a:r>
          </a:p>
          <a:p>
            <a:pPr marL="548640" lvl="1" indent="-201168" fontAlgn="auto"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ru-RU" sz="3200" b="1" dirty="0"/>
              <a:t>3. </a:t>
            </a:r>
            <a:r>
              <a:rPr lang="ru-RU" sz="3200" b="1" dirty="0">
                <a:solidFill>
                  <a:srgbClr val="FF0000"/>
                </a:solidFill>
              </a:rPr>
              <a:t>Слияния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  <a:endParaRPr lang="ru-RU" sz="3600" b="1" dirty="0">
              <a:solidFill>
                <a:srgbClr val="FF0000"/>
              </a:solidFill>
            </a:endParaRPr>
          </a:p>
          <a:p>
            <a:pPr marL="609600" indent="-609600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4000" dirty="0"/>
              <a:t>Слияние нескольких предложений в одно.</a:t>
            </a:r>
          </a:p>
          <a:p>
            <a:pPr marL="609600" indent="-609600">
              <a:buClr>
                <a:schemeClr val="tx1"/>
              </a:buClr>
            </a:pPr>
            <a:endParaRPr lang="ru-RU" sz="3200" dirty="0" smtClean="0"/>
          </a:p>
          <a:p>
            <a:pPr marL="609600" indent="-609600">
              <a:buClr>
                <a:schemeClr val="tx1"/>
              </a:buClr>
            </a:pPr>
            <a:endParaRPr lang="ru-RU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643998" cy="1643074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Л</a:t>
            </a:r>
            <a:r>
              <a:rPr lang="ru-RU" sz="3200" b="1" dirty="0" smtClean="0">
                <a:solidFill>
                  <a:srgbClr val="FF0000"/>
                </a:solidFill>
              </a:rPr>
              <a:t>огическая схема текста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(Связь предложений)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785786" y="2571744"/>
            <a:ext cx="2500362" cy="57150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rgbClr val="FF0000"/>
                </a:solidFill>
              </a:rPr>
              <a:t>Веерная связь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86500" y="6143625"/>
            <a:ext cx="1000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86500" y="5286375"/>
            <a:ext cx="1000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6500" y="4500563"/>
            <a:ext cx="100012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86500" y="3714750"/>
            <a:ext cx="1000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14625" y="4500563"/>
            <a:ext cx="100012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750" y="4500563"/>
            <a:ext cx="100012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4313" y="4500563"/>
            <a:ext cx="100012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28750" y="3429000"/>
            <a:ext cx="1000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5643570" y="2643182"/>
            <a:ext cx="2500362" cy="57150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rgbClr val="FF0000"/>
                </a:solidFill>
              </a:rPr>
              <a:t>Цепная связь</a:t>
            </a:r>
          </a:p>
        </p:txBody>
      </p:sp>
      <p:cxnSp>
        <p:nvCxnSpPr>
          <p:cNvPr id="23" name="Прямая со стрелкой 22"/>
          <p:cNvCxnSpPr>
            <a:endCxn id="19" idx="0"/>
          </p:cNvCxnSpPr>
          <p:nvPr/>
        </p:nvCxnSpPr>
        <p:spPr>
          <a:xfrm rot="10800000" flipV="1">
            <a:off x="714375" y="3929063"/>
            <a:ext cx="928688" cy="571500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0" idx="2"/>
            <a:endCxn id="18" idx="0"/>
          </p:cNvCxnSpPr>
          <p:nvPr/>
        </p:nvCxnSpPr>
        <p:spPr>
          <a:xfrm rot="5400000">
            <a:off x="1642269" y="4215606"/>
            <a:ext cx="571500" cy="1588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608763" y="4392613"/>
            <a:ext cx="357187" cy="1587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643688" y="5143500"/>
            <a:ext cx="287338" cy="1587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286000" y="3929063"/>
            <a:ext cx="928688" cy="571500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6607969" y="5965032"/>
            <a:ext cx="358775" cy="1587"/>
          </a:xfrm>
          <a:prstGeom prst="straightConnector1">
            <a:avLst/>
          </a:prstGeom>
          <a:ln w="539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Последовательность операций при сжатии текста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Определение стиля исходного текста;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Уточнение темы и основной мысли; при этом особое внимание обращается на заглавие текста и на подтекст;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Определение типа текста;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Анализ содержания текста (выявление </a:t>
            </a:r>
            <a:r>
              <a:rPr lang="ru-RU" dirty="0" err="1" smtClean="0"/>
              <a:t>микротем</a:t>
            </a:r>
            <a:r>
              <a:rPr lang="ru-RU" dirty="0" smtClean="0"/>
              <a:t>, составление плана, уточнение центральной части);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Выполнение чернового варианта;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Проверка собственного текста на сохранение связности и наличие ключевых языковых средств.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1939</Words>
  <Application>Microsoft Office PowerPoint</Application>
  <PresentationFormat>Экран (4:3)</PresentationFormat>
  <Paragraphs>309</Paragraphs>
  <Slides>41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52" baseType="lpstr">
      <vt:lpstr>Arial</vt:lpstr>
      <vt:lpstr>Calibri</vt:lpstr>
      <vt:lpstr>Georgia</vt:lpstr>
      <vt:lpstr>Rockwell Condensed</vt:lpstr>
      <vt:lpstr>TimesNewRomanPS-BoldMT</vt:lpstr>
      <vt:lpstr>TimesNewRomanPSMT</vt:lpstr>
      <vt:lpstr>Trebuchet MS</vt:lpstr>
      <vt:lpstr>Wingdings</vt:lpstr>
      <vt:lpstr>Wingdings 2</vt:lpstr>
      <vt:lpstr>Тема Office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При сжатии любого текста</vt:lpstr>
      <vt:lpstr>Основные языковые приемы компрессии:</vt:lpstr>
      <vt:lpstr>Презентация PowerPoint</vt:lpstr>
      <vt:lpstr>Презентация PowerPoint</vt:lpstr>
      <vt:lpstr>Последовательность операций при сжатии текста</vt:lpstr>
      <vt:lpstr>Экзамен</vt:lpstr>
      <vt:lpstr>Этапы работы</vt:lpstr>
      <vt:lpstr>Презентация PowerPoint</vt:lpstr>
      <vt:lpstr>Этап определения ОСНОВНОЙ МЫСЛИ (ИДЕИ) текста</vt:lpstr>
      <vt:lpstr>Презентация PowerPoint</vt:lpstr>
      <vt:lpstr>Этап определения СТРУКТУРЫ ТЕКСТА</vt:lpstr>
      <vt:lpstr>При повторном чтении исходного текста определите:</vt:lpstr>
      <vt:lpstr>             МИКРОТЕМА</vt:lpstr>
      <vt:lpstr>Этап АБЗАЦНОГО ЧЛЕНЕНИЯ текста: определение МИКРОТЕМ текста как частей общей темы</vt:lpstr>
      <vt:lpstr>Оценивание изложения Критерий И1</vt:lpstr>
      <vt:lpstr> Критерий И2</vt:lpstr>
      <vt:lpstr> Критерий И3</vt:lpstr>
      <vt:lpstr>Презентация PowerPoint</vt:lpstr>
      <vt:lpstr>Сочинение на лингвистическую тему </vt:lpstr>
      <vt:lpstr>Презентация PowerPoint</vt:lpstr>
      <vt:lpstr>Формулировка задания </vt:lpstr>
      <vt:lpstr>Презентация PowerPoint</vt:lpstr>
      <vt:lpstr>Пошаговая инструкция по написанию сочинения на лингвистическую тему </vt:lpstr>
      <vt:lpstr>Шаг 2 Определяем основную мысль высказывания</vt:lpstr>
      <vt:lpstr>Шаг 3 Оформляем вступление</vt:lpstr>
      <vt:lpstr>Вступление должно состоять  из 2-3 предложений</vt:lpstr>
      <vt:lpstr>Приемы вступления</vt:lpstr>
      <vt:lpstr>Шаг 4 Пишем основную часть</vt:lpstr>
      <vt:lpstr>Виды сочинений- рассуждений</vt:lpstr>
      <vt:lpstr>Виды сочинений-рассуждений</vt:lpstr>
      <vt:lpstr>Виды сочинений- рассуждений</vt:lpstr>
      <vt:lpstr>Приводим примеры, подтверждающие слова автора высказывания и ваши рассуждения</vt:lpstr>
      <vt:lpstr>Аргумент 1</vt:lpstr>
      <vt:lpstr>Аргумент 2</vt:lpstr>
      <vt:lpstr>Шаг 5 Пишем заключение</vt:lpstr>
      <vt:lpstr>Заключение</vt:lpstr>
      <vt:lpstr>Образец сочинения  К.Г. Паустовский сказал: «Нет ничего такого в жизни и в нашем сознании, чего нельзя было бы передать русским словом». </vt:lpstr>
    </vt:vector>
  </TitlesOfParts>
  <Manager>Мурашкина Н.П.</Manager>
  <Company>МКОУ "Вновь-Юрмытская СОШ"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Стафеева В.Н</dc:creator>
  <cp:lastModifiedBy>Рус Яз</cp:lastModifiedBy>
  <cp:revision>4</cp:revision>
  <dcterms:created xsi:type="dcterms:W3CDTF">2014-04-28T13:46:45Z</dcterms:created>
  <dcterms:modified xsi:type="dcterms:W3CDTF">2016-02-20T15:58:18Z</dcterms:modified>
</cp:coreProperties>
</file>