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2" r:id="rId2"/>
    <p:sldId id="266" r:id="rId3"/>
    <p:sldId id="273" r:id="rId4"/>
    <p:sldId id="274" r:id="rId5"/>
    <p:sldId id="265" r:id="rId6"/>
    <p:sldId id="267" r:id="rId7"/>
    <p:sldId id="268" r:id="rId8"/>
    <p:sldId id="269" r:id="rId9"/>
    <p:sldId id="270" r:id="rId10"/>
    <p:sldId id="272" r:id="rId11"/>
    <p:sldId id="264" r:id="rId12"/>
    <p:sldId id="257" r:id="rId13"/>
    <p:sldId id="258" r:id="rId14"/>
    <p:sldId id="260" r:id="rId15"/>
    <p:sldId id="261" r:id="rId16"/>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6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850DCF03-52C8-44B4-92E0-CB166C8DAFCD}"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50DCF03-52C8-44B4-92E0-CB166C8DAFC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50DCF03-52C8-44B4-92E0-CB166C8DAFC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50DCF03-52C8-44B4-92E0-CB166C8DAFC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50DCF03-52C8-44B4-92E0-CB166C8DAFCD}"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50DCF03-52C8-44B4-92E0-CB166C8DAFC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50DCF03-52C8-44B4-92E0-CB166C8DAFC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50DCF03-52C8-44B4-92E0-CB166C8DAFC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50DCF03-52C8-44B4-92E0-CB166C8DAFCD}"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50DCF03-52C8-44B4-92E0-CB166C8DAFC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39F4380-5B2F-479F-B27A-1E4E29703C74}" type="datetimeFigureOut">
              <a:rPr lang="ru-RU" smtClean="0"/>
              <a:t>24.01.2019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50DCF03-52C8-44B4-92E0-CB166C8DAFCD}"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39F4380-5B2F-479F-B27A-1E4E29703C74}" type="datetimeFigureOut">
              <a:rPr lang="ru-RU" smtClean="0"/>
              <a:t>24.01.2019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50DCF03-52C8-44B4-92E0-CB166C8DAFCD}"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elimde.com/azamatti-i-jalpi-bolim-peni-bojinsha-5v030100--itanu-mamandifi.html" TargetMode="External"/><Relationship Id="rId2" Type="http://schemas.openxmlformats.org/officeDocument/2006/relationships/hyperlink" Target="http://melimde.com/sabati-tairibi-metindi-mazmndau-m-asati-oushilardi-metindi-maz.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908720"/>
            <a:ext cx="7530040" cy="508918"/>
          </a:xfrm>
        </p:spPr>
        <p:txBody>
          <a:bodyPr>
            <a:normAutofit fontScale="90000"/>
          </a:bodyPr>
          <a:lstStyle/>
          <a:p>
            <a:r>
              <a:rPr lang="kk-KZ" dirty="0">
                <a:latin typeface="Times New Roman" panose="02020603050405020304" pitchFamily="18" charset="0"/>
                <a:cs typeface="Times New Roman" panose="02020603050405020304" pitchFamily="18" charset="0"/>
              </a:rPr>
              <a:t>Тақырыбы: </a:t>
            </a: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«Ойлы болсаң,озып көр»</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kk-KZ" dirty="0" smtClean="0"/>
          </a:p>
          <a:p>
            <a:r>
              <a:rPr lang="kk-KZ" dirty="0" smtClean="0">
                <a:latin typeface="Times New Roman" panose="02020603050405020304" pitchFamily="18" charset="0"/>
                <a:cs typeface="Times New Roman" panose="02020603050405020304" pitchFamily="18" charset="0"/>
              </a:rPr>
              <a:t>Мақсаты</a:t>
            </a:r>
            <a:r>
              <a:rPr lang="kk-KZ" dirty="0">
                <a:latin typeface="Times New Roman" panose="02020603050405020304" pitchFamily="18" charset="0"/>
                <a:cs typeface="Times New Roman" panose="02020603050405020304" pitchFamily="18" charset="0"/>
              </a:rPr>
              <a:t>: </a:t>
            </a:r>
            <a:endParaRPr lang="kk-KZ"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Математика,әдебиеттік оқу  </a:t>
            </a:r>
            <a:r>
              <a:rPr lang="kk-KZ" dirty="0">
                <a:latin typeface="Times New Roman" panose="02020603050405020304" pitchFamily="18" charset="0"/>
                <a:cs typeface="Times New Roman" panose="02020603050405020304" pitchFamily="18" charset="0"/>
              </a:rPr>
              <a:t>сабақтарында оқушылардың ойлау қабілетін дамыту</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99809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1" y="332656"/>
            <a:ext cx="7344817"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1259631" y="3573016"/>
            <a:ext cx="7344817" cy="2901307"/>
          </a:xfrm>
          <a:prstGeom prst="rect">
            <a:avLst/>
          </a:prstGeom>
        </p:spPr>
        <p:txBody>
          <a:bodyPr wrap="square">
            <a:spAutoFit/>
          </a:bodyPr>
          <a:lstStyle/>
          <a:p>
            <a:pPr marL="814070" marR="638175" indent="2540">
              <a:lnSpc>
                <a:spcPct val="112000"/>
              </a:lnSpc>
              <a:spcAft>
                <a:spcPts val="55"/>
              </a:spcAft>
            </a:pPr>
            <a:r>
              <a:rPr lang="ru-RU" sz="2000" b="1" dirty="0">
                <a:solidFill>
                  <a:srgbClr val="000000"/>
                </a:solidFill>
                <a:latin typeface="Times New Roman"/>
                <a:ea typeface="Times New Roman"/>
              </a:rPr>
              <a:t>1.</a:t>
            </a:r>
            <a:r>
              <a:rPr lang="ru-RU" sz="2000" b="1" dirty="0">
                <a:solidFill>
                  <a:srgbClr val="000000"/>
                </a:solidFill>
                <a:latin typeface="Arial"/>
                <a:ea typeface="Arial"/>
              </a:rPr>
              <a:t> </a:t>
            </a:r>
            <a:r>
              <a:rPr lang="ru-RU" sz="2000" dirty="0" err="1">
                <a:solidFill>
                  <a:srgbClr val="000000"/>
                </a:solidFill>
                <a:latin typeface="Times New Roman"/>
                <a:ea typeface="Times New Roman"/>
              </a:rPr>
              <a:t>Мәтінге</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қай</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тақырып</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сәйкес</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келеді</a:t>
            </a:r>
            <a:r>
              <a:rPr lang="ru-RU" sz="2000" dirty="0">
                <a:solidFill>
                  <a:srgbClr val="000000"/>
                </a:solidFill>
                <a:latin typeface="Times New Roman"/>
                <a:ea typeface="Times New Roman"/>
              </a:rPr>
              <a:t>? </a:t>
            </a:r>
          </a:p>
          <a:p>
            <a:pPr marL="905510" marR="2035810" indent="2540">
              <a:lnSpc>
                <a:spcPct val="112000"/>
              </a:lnSpc>
              <a:spcAft>
                <a:spcPts val="55"/>
              </a:spcAft>
            </a:pPr>
            <a:r>
              <a:rPr lang="ru-RU" sz="2000" dirty="0">
                <a:solidFill>
                  <a:srgbClr val="000000"/>
                </a:solidFill>
                <a:latin typeface="Times New Roman"/>
                <a:ea typeface="Times New Roman"/>
              </a:rPr>
              <a:t>А) </a:t>
            </a:r>
            <a:r>
              <a:rPr lang="ru-RU" sz="2000" dirty="0" err="1">
                <a:solidFill>
                  <a:srgbClr val="000000"/>
                </a:solidFill>
                <a:latin typeface="Times New Roman"/>
                <a:ea typeface="Times New Roman"/>
              </a:rPr>
              <a:t>Музыканың</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адамға</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және</a:t>
            </a:r>
            <a:r>
              <a:rPr lang="ru-RU" sz="2000" dirty="0">
                <a:solidFill>
                  <a:srgbClr val="000000"/>
                </a:solidFill>
                <a:latin typeface="Times New Roman"/>
                <a:ea typeface="Times New Roman"/>
              </a:rPr>
              <a:t> </a:t>
            </a:r>
            <a:r>
              <a:rPr lang="ru-RU" sz="2000" dirty="0" err="1" smtClean="0">
                <a:solidFill>
                  <a:srgbClr val="000000"/>
                </a:solidFill>
                <a:latin typeface="Times New Roman"/>
                <a:ea typeface="Times New Roman"/>
              </a:rPr>
              <a:t>оның</a:t>
            </a:r>
            <a:r>
              <a:rPr lang="ru-RU" sz="2000" dirty="0">
                <a:solidFill>
                  <a:srgbClr val="000000"/>
                </a:solidFill>
                <a:latin typeface="Times New Roman"/>
                <a:ea typeface="Times New Roman"/>
              </a:rPr>
              <a:t> </a:t>
            </a:r>
            <a:r>
              <a:rPr lang="ru-RU" sz="2000" dirty="0" err="1" smtClean="0">
                <a:solidFill>
                  <a:srgbClr val="000000"/>
                </a:solidFill>
                <a:latin typeface="Times New Roman"/>
                <a:ea typeface="Times New Roman"/>
              </a:rPr>
              <a:t>денсаулығына</a:t>
            </a:r>
            <a:r>
              <a:rPr lang="ru-RU" sz="2000" dirty="0" smtClean="0">
                <a:solidFill>
                  <a:srgbClr val="000000"/>
                </a:solidFill>
                <a:latin typeface="Times New Roman"/>
                <a:ea typeface="Times New Roman"/>
              </a:rPr>
              <a:t> </a:t>
            </a:r>
            <a:r>
              <a:rPr lang="ru-RU" sz="2000" dirty="0" err="1">
                <a:solidFill>
                  <a:srgbClr val="000000"/>
                </a:solidFill>
                <a:latin typeface="Times New Roman"/>
                <a:ea typeface="Times New Roman"/>
              </a:rPr>
              <a:t>әсері</a:t>
            </a:r>
            <a:r>
              <a:rPr lang="ru-RU" sz="2000" dirty="0">
                <a:solidFill>
                  <a:srgbClr val="000000"/>
                </a:solidFill>
                <a:latin typeface="Times New Roman"/>
                <a:ea typeface="Times New Roman"/>
              </a:rPr>
              <a:t>. </a:t>
            </a:r>
            <a:endParaRPr lang="ru-RU" sz="2000" dirty="0" smtClean="0">
              <a:solidFill>
                <a:srgbClr val="000000"/>
              </a:solidFill>
              <a:latin typeface="Times New Roman"/>
              <a:ea typeface="Times New Roman"/>
            </a:endParaRPr>
          </a:p>
          <a:p>
            <a:pPr marL="905510" marR="2035810" indent="2540">
              <a:lnSpc>
                <a:spcPct val="112000"/>
              </a:lnSpc>
              <a:spcAft>
                <a:spcPts val="55"/>
              </a:spcAft>
            </a:pPr>
            <a:r>
              <a:rPr lang="ru-RU" sz="2000" dirty="0" smtClean="0">
                <a:solidFill>
                  <a:srgbClr val="000000"/>
                </a:solidFill>
                <a:latin typeface="Times New Roman"/>
                <a:ea typeface="Times New Roman"/>
              </a:rPr>
              <a:t>В</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Европадан</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шыққан</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емдік</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музыкалық</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терапиялар</a:t>
            </a:r>
            <a:r>
              <a:rPr lang="ru-RU" sz="2000" dirty="0">
                <a:solidFill>
                  <a:srgbClr val="000000"/>
                </a:solidFill>
                <a:latin typeface="Times New Roman"/>
                <a:ea typeface="Times New Roman"/>
              </a:rPr>
              <a:t>.  </a:t>
            </a:r>
          </a:p>
          <a:p>
            <a:pPr marL="905510" marR="638175" indent="2540">
              <a:lnSpc>
                <a:spcPct val="112000"/>
              </a:lnSpc>
              <a:spcAft>
                <a:spcPts val="55"/>
              </a:spcAft>
            </a:pPr>
            <a:r>
              <a:rPr lang="ru-RU" sz="2000" dirty="0">
                <a:solidFill>
                  <a:srgbClr val="000000"/>
                </a:solidFill>
                <a:latin typeface="Times New Roman"/>
                <a:ea typeface="Times New Roman"/>
              </a:rPr>
              <a:t>С) </a:t>
            </a:r>
            <a:r>
              <a:rPr lang="ru-RU" sz="2000" dirty="0" err="1">
                <a:solidFill>
                  <a:srgbClr val="000000"/>
                </a:solidFill>
                <a:latin typeface="Times New Roman"/>
                <a:ea typeface="Times New Roman"/>
              </a:rPr>
              <a:t>Композиторлар</a:t>
            </a:r>
            <a:r>
              <a:rPr lang="ru-RU" sz="2000" dirty="0">
                <a:solidFill>
                  <a:srgbClr val="000000"/>
                </a:solidFill>
                <a:latin typeface="Times New Roman"/>
                <a:ea typeface="Times New Roman"/>
              </a:rPr>
              <a:t> мен </a:t>
            </a:r>
            <a:r>
              <a:rPr lang="ru-RU" sz="2000" dirty="0" err="1">
                <a:solidFill>
                  <a:srgbClr val="000000"/>
                </a:solidFill>
                <a:latin typeface="Times New Roman"/>
                <a:ea typeface="Times New Roman"/>
              </a:rPr>
              <a:t>олардың</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денсаулық</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мәселелері</a:t>
            </a:r>
            <a:r>
              <a:rPr lang="ru-RU" sz="2000" dirty="0">
                <a:solidFill>
                  <a:srgbClr val="000000"/>
                </a:solidFill>
                <a:latin typeface="Times New Roman"/>
                <a:ea typeface="Times New Roman"/>
              </a:rPr>
              <a:t>. </a:t>
            </a:r>
          </a:p>
          <a:p>
            <a:pPr marL="905510" marR="638175" indent="2540">
              <a:lnSpc>
                <a:spcPct val="112000"/>
              </a:lnSpc>
              <a:spcAft>
                <a:spcPts val="55"/>
              </a:spcAft>
            </a:pPr>
            <a:r>
              <a:rPr lang="ru-RU" sz="2000" dirty="0">
                <a:solidFill>
                  <a:srgbClr val="000000"/>
                </a:solidFill>
                <a:latin typeface="Times New Roman"/>
                <a:ea typeface="Times New Roman"/>
              </a:rPr>
              <a:t>D) </a:t>
            </a:r>
            <a:r>
              <a:rPr lang="ru-RU" sz="2000" dirty="0" err="1">
                <a:solidFill>
                  <a:srgbClr val="000000"/>
                </a:solidFill>
                <a:latin typeface="Times New Roman"/>
                <a:ea typeface="Times New Roman"/>
              </a:rPr>
              <a:t>Қазіргі</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музыканың</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күтпеген</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озық</a:t>
            </a:r>
            <a:r>
              <a:rPr lang="ru-RU" sz="2000" dirty="0">
                <a:solidFill>
                  <a:srgbClr val="000000"/>
                </a:solidFill>
                <a:latin typeface="Times New Roman"/>
                <a:ea typeface="Times New Roman"/>
              </a:rPr>
              <a:t> </a:t>
            </a:r>
            <a:r>
              <a:rPr lang="ru-RU" sz="2000" dirty="0" err="1">
                <a:solidFill>
                  <a:srgbClr val="000000"/>
                </a:solidFill>
                <a:latin typeface="Times New Roman"/>
                <a:ea typeface="Times New Roman"/>
              </a:rPr>
              <a:t>тұстары</a:t>
            </a:r>
            <a:r>
              <a:rPr lang="ru-RU" sz="2000" dirty="0">
                <a:solidFill>
                  <a:srgbClr val="000000"/>
                </a:solidFill>
                <a:latin typeface="Times New Roman"/>
                <a:ea typeface="Times New Roman"/>
              </a:rPr>
              <a:t>. </a:t>
            </a:r>
            <a:endParaRPr lang="ru-RU" sz="2000" dirty="0">
              <a:solidFill>
                <a:srgbClr val="000000"/>
              </a:solidFill>
              <a:effectLst/>
              <a:latin typeface="Times New Roman"/>
              <a:ea typeface="Times New Roman"/>
            </a:endParaRPr>
          </a:p>
        </p:txBody>
      </p:sp>
    </p:spTree>
    <p:extLst>
      <p:ext uri="{BB962C8B-B14F-4D97-AF65-F5344CB8AC3E}">
        <p14:creationId xmlns:p14="http://schemas.microsoft.com/office/powerpoint/2010/main" val="299196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1556792"/>
            <a:ext cx="7531928" cy="4032448"/>
          </a:xfrm>
        </p:spPr>
        <p:txBody>
          <a:bodyPr>
            <a:normAutofit fontScale="90000"/>
          </a:bodyPr>
          <a:lstStyle/>
          <a:p>
            <a:r>
              <a:rPr lang="ru-RU" sz="2000" b="1" dirty="0" smtClean="0">
                <a:effectLst/>
                <a:latin typeface="Times New Roman" panose="02020603050405020304" pitchFamily="18" charset="0"/>
                <a:cs typeface="Times New Roman" panose="02020603050405020304" pitchFamily="18" charset="0"/>
              </a:rPr>
              <a:t/>
            </a:r>
            <a:br>
              <a:rPr lang="ru-RU" sz="2000" b="1" dirty="0" smtClean="0">
                <a:effectLst/>
                <a:latin typeface="Times New Roman" panose="02020603050405020304" pitchFamily="18" charset="0"/>
                <a:cs typeface="Times New Roman" panose="02020603050405020304" pitchFamily="18" charset="0"/>
              </a:rPr>
            </a:br>
            <a:r>
              <a:rPr lang="ru-RU" sz="2000" b="1" dirty="0">
                <a:effectLst/>
                <a:latin typeface="Times New Roman" panose="02020603050405020304" pitchFamily="18" charset="0"/>
                <a:cs typeface="Times New Roman" panose="02020603050405020304" pitchFamily="18" charset="0"/>
              </a:rPr>
              <a:t/>
            </a:r>
            <a:br>
              <a:rPr lang="ru-RU" sz="2000" b="1" dirty="0">
                <a:effectLst/>
                <a:latin typeface="Times New Roman" panose="02020603050405020304" pitchFamily="18" charset="0"/>
                <a:cs typeface="Times New Roman" panose="02020603050405020304" pitchFamily="18" charset="0"/>
              </a:rPr>
            </a:br>
            <a:r>
              <a:rPr lang="ru-RU" sz="2000" b="1" dirty="0" smtClean="0">
                <a:effectLst/>
                <a:latin typeface="Times New Roman" panose="02020603050405020304" pitchFamily="18" charset="0"/>
                <a:cs typeface="Times New Roman" panose="02020603050405020304" pitchFamily="18" charset="0"/>
              </a:rPr>
              <a:t/>
            </a:r>
            <a:br>
              <a:rPr lang="ru-RU" sz="2000" b="1" dirty="0" smtClean="0">
                <a:effectLst/>
                <a:latin typeface="Times New Roman" panose="02020603050405020304" pitchFamily="18" charset="0"/>
                <a:cs typeface="Times New Roman" panose="02020603050405020304" pitchFamily="18" charset="0"/>
              </a:rPr>
            </a:br>
            <a:r>
              <a:rPr lang="ru-RU" sz="2000" b="1" dirty="0">
                <a:effectLst/>
                <a:latin typeface="Times New Roman" panose="02020603050405020304" pitchFamily="18" charset="0"/>
                <a:cs typeface="Times New Roman" panose="02020603050405020304" pitchFamily="18" charset="0"/>
              </a:rPr>
              <a:t/>
            </a:r>
            <a:br>
              <a:rPr lang="ru-RU" sz="2000" b="1" dirty="0">
                <a:effectLst/>
                <a:latin typeface="Times New Roman" panose="02020603050405020304" pitchFamily="18" charset="0"/>
                <a:cs typeface="Times New Roman" panose="02020603050405020304" pitchFamily="18" charset="0"/>
              </a:rPr>
            </a:br>
            <a:r>
              <a:rPr lang="ru-RU" sz="2000" b="1" dirty="0" smtClean="0">
                <a:effectLst/>
                <a:latin typeface="Times New Roman" panose="02020603050405020304" pitchFamily="18" charset="0"/>
                <a:cs typeface="Times New Roman" panose="02020603050405020304" pitchFamily="18" charset="0"/>
              </a:rPr>
              <a:t>                                  </a:t>
            </a:r>
            <a:r>
              <a:rPr lang="ru-RU" sz="2000" b="1" dirty="0" err="1" smtClean="0">
                <a:effectLst/>
                <a:latin typeface="Times New Roman" panose="02020603050405020304" pitchFamily="18" charset="0"/>
                <a:cs typeface="Times New Roman" panose="02020603050405020304" pitchFamily="18" charset="0"/>
              </a:rPr>
              <a:t>Оқу</a:t>
            </a:r>
            <a:r>
              <a:rPr lang="ru-RU" sz="2000" b="1" dirty="0" smtClean="0">
                <a:effectLst/>
                <a:latin typeface="Times New Roman" panose="02020603050405020304" pitchFamily="18" charset="0"/>
                <a:cs typeface="Times New Roman" panose="02020603050405020304" pitchFamily="18" charset="0"/>
              </a:rPr>
              <a:t> </a:t>
            </a:r>
            <a:r>
              <a:rPr lang="ru-RU" sz="2000" b="1" dirty="0" err="1" smtClean="0">
                <a:effectLst/>
                <a:latin typeface="Times New Roman" panose="02020603050405020304" pitchFamily="18" charset="0"/>
                <a:cs typeface="Times New Roman" panose="02020603050405020304" pitchFamily="18" charset="0"/>
              </a:rPr>
              <a:t>сауаттылығы</a:t>
            </a:r>
            <a:r>
              <a:rPr lang="ru-RU" sz="2000" b="1" dirty="0" smtClean="0">
                <a:effectLst/>
                <a:latin typeface="Times New Roman" panose="02020603050405020304" pitchFamily="18" charset="0"/>
                <a:cs typeface="Times New Roman" panose="02020603050405020304" pitchFamily="18" charset="0"/>
              </a:rPr>
              <a:t/>
            </a:r>
            <a:br>
              <a:rPr lang="ru-RU" sz="2000" b="1" dirty="0" smtClean="0">
                <a:effectLst/>
                <a:latin typeface="Times New Roman" panose="02020603050405020304" pitchFamily="18" charset="0"/>
                <a:cs typeface="Times New Roman" panose="02020603050405020304" pitchFamily="18" charset="0"/>
              </a:rPr>
            </a:br>
            <a:r>
              <a:rPr lang="ru-RU" sz="2000" dirty="0">
                <a:effectLst/>
                <a:latin typeface="Times New Roman" panose="02020603050405020304" pitchFamily="18" charset="0"/>
                <a:cs typeface="Times New Roman" panose="02020603050405020304" pitchFamily="18" charset="0"/>
              </a:rPr>
              <a:t/>
            </a:r>
            <a:br>
              <a:rPr lang="ru-RU" sz="2000" dirty="0">
                <a:effectLst/>
                <a:latin typeface="Times New Roman" panose="02020603050405020304" pitchFamily="18" charset="0"/>
                <a:cs typeface="Times New Roman" panose="02020603050405020304" pitchFamily="18" charset="0"/>
              </a:rPr>
            </a:br>
            <a:r>
              <a:rPr lang="ru-RU" sz="2200" dirty="0">
                <a:effectLst/>
                <a:latin typeface="Times New Roman" panose="02020603050405020304" pitchFamily="18" charset="0"/>
                <a:cs typeface="Times New Roman" panose="02020603050405020304" pitchFamily="18" charset="0"/>
              </a:rPr>
              <a:t>1.Айдостың </a:t>
            </a:r>
            <a:r>
              <a:rPr lang="ru-RU" sz="2200" dirty="0" err="1">
                <a:effectLst/>
                <a:latin typeface="Times New Roman" panose="02020603050405020304" pitchFamily="18" charset="0"/>
                <a:cs typeface="Times New Roman" panose="02020603050405020304" pitchFamily="18" charset="0"/>
              </a:rPr>
              <a:t>туфлиі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жыртылып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қалды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Ертесі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сабаққа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киіп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баратын</a:t>
            </a:r>
            <a:r>
              <a:rPr lang="ru-RU" sz="2200" dirty="0">
                <a:effectLst/>
                <a:latin typeface="Times New Roman" panose="02020603050405020304" pitchFamily="18" charset="0"/>
                <a:cs typeface="Times New Roman" panose="02020603050405020304" pitchFamily="18" charset="0"/>
              </a:rPr>
              <a:t> туфли </a:t>
            </a:r>
            <a:r>
              <a:rPr lang="ru-RU" sz="2200" dirty="0" err="1">
                <a:effectLst/>
                <a:latin typeface="Times New Roman" panose="02020603050405020304" pitchFamily="18" charset="0"/>
                <a:cs typeface="Times New Roman" panose="02020603050405020304" pitchFamily="18" charset="0"/>
              </a:rPr>
              <a:t>табыла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қоймады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Ауылдағылар</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ауданға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себепсіз</a:t>
            </a:r>
            <a:r>
              <a:rPr lang="ru-RU" sz="2200" dirty="0">
                <a:effectLst/>
                <a:latin typeface="Times New Roman" panose="02020603050405020304" pitchFamily="18" charset="0"/>
                <a:cs typeface="Times New Roman" panose="02020603050405020304" pitchFamily="18" charset="0"/>
              </a:rPr>
              <a:t> бара </a:t>
            </a:r>
            <a:r>
              <a:rPr lang="ru-RU" sz="2200" dirty="0" err="1">
                <a:effectLst/>
                <a:latin typeface="Times New Roman" panose="02020603050405020304" pitchFamily="18" charset="0"/>
                <a:cs typeface="Times New Roman" panose="02020603050405020304" pitchFamily="18" charset="0"/>
              </a:rPr>
              <a:t>бермейді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Әкесі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жыртылған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туфлиінің</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табанын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алып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басқа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табаны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тозған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аяқ</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киімге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тігіп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берді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Көзге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қораш</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көрінеді</a:t>
            </a:r>
            <a:r>
              <a:rPr lang="ru-RU" sz="2200" dirty="0">
                <a:effectLst/>
                <a:latin typeface="Times New Roman" panose="02020603050405020304" pitchFamily="18" charset="0"/>
                <a:cs typeface="Times New Roman" panose="02020603050405020304" pitchFamily="18" charset="0"/>
              </a:rPr>
              <a:t>. Оны </a:t>
            </a:r>
            <a:r>
              <a:rPr lang="ru-RU" sz="2200" dirty="0" err="1">
                <a:effectLst/>
                <a:latin typeface="Times New Roman" panose="02020603050405020304" pitchFamily="18" charset="0"/>
                <a:cs typeface="Times New Roman" panose="02020603050405020304" pitchFamily="18" charset="0"/>
              </a:rPr>
              <a:t>қарап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тұрған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әкесі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жоқ</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Тамаша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емес</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пе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деп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қояды</a:t>
            </a:r>
            <a:r>
              <a:rPr lang="ru-RU" sz="2200" dirty="0">
                <a:effectLst/>
                <a:latin typeface="Times New Roman" panose="02020603050405020304" pitchFamily="18" charset="0"/>
                <a:cs typeface="Times New Roman" panose="02020603050405020304" pitchFamily="18" charset="0"/>
              </a:rPr>
              <a:t>.</a:t>
            </a:r>
            <a:br>
              <a:rPr lang="ru-RU" sz="2200" dirty="0">
                <a:effectLst/>
                <a:latin typeface="Times New Roman" panose="02020603050405020304" pitchFamily="18" charset="0"/>
                <a:cs typeface="Times New Roman" panose="02020603050405020304" pitchFamily="18" charset="0"/>
              </a:rPr>
            </a:br>
            <a:r>
              <a:rPr lang="ru-RU" sz="2200" dirty="0">
                <a:effectLst/>
                <a:latin typeface="Times New Roman" panose="02020603050405020304" pitchFamily="18" charset="0"/>
                <a:cs typeface="Times New Roman" panose="02020603050405020304" pitchFamily="18" charset="0"/>
              </a:rPr>
              <a:t>2.Ертесіне </a:t>
            </a:r>
            <a:r>
              <a:rPr lang="ru-RU" sz="2200" dirty="0" err="1">
                <a:effectLst/>
                <a:latin typeface="Times New Roman" panose="02020603050405020304" pitchFamily="18" charset="0"/>
                <a:cs typeface="Times New Roman" panose="02020603050405020304" pitchFamily="18" charset="0"/>
              </a:rPr>
              <a:t>еріксіз</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әлгі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аяқ</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киіммен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мектепке</a:t>
            </a:r>
            <a:r>
              <a:rPr lang="ru-RU" sz="2200" dirty="0">
                <a:effectLst/>
                <a:latin typeface="Times New Roman" panose="02020603050405020304" pitchFamily="18" charset="0"/>
                <a:cs typeface="Times New Roman" panose="02020603050405020304" pitchFamily="18" charset="0"/>
              </a:rPr>
              <a:t> барды. Галош </a:t>
            </a:r>
            <a:r>
              <a:rPr lang="ru-RU" sz="2200" dirty="0" err="1">
                <a:effectLst/>
                <a:latin typeface="Times New Roman" panose="02020603050405020304" pitchFamily="18" charset="0"/>
                <a:cs typeface="Times New Roman" panose="02020603050405020304" pitchFamily="18" charset="0"/>
              </a:rPr>
              <a:t>секілді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бірдеме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өзі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Әшейінде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партаның</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үстімен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жүгіріп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жүретін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Айдос</a:t>
            </a:r>
            <a:r>
              <a:rPr lang="ru-RU" sz="2200" dirty="0">
                <a:effectLst/>
                <a:latin typeface="Times New Roman" panose="02020603050405020304" pitchFamily="18" charset="0"/>
                <a:cs typeface="Times New Roman" panose="02020603050405020304" pitchFamily="18" charset="0"/>
              </a:rPr>
              <a:t> осы </a:t>
            </a:r>
            <a:r>
              <a:rPr lang="ru-RU" sz="2200" dirty="0" err="1">
                <a:effectLst/>
                <a:latin typeface="Times New Roman" panose="02020603050405020304" pitchFamily="18" charset="0"/>
                <a:cs typeface="Times New Roman" panose="02020603050405020304" pitchFamily="18" charset="0"/>
              </a:rPr>
              <a:t>жолы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тыныш</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отырды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Сұрағандарға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ауырып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отырмын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дей</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салды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Аяғына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бәрі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қарап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отырғандай</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Партаның</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астына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тығып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әлектенді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Мұғалімдер</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сабақ</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сұрайды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бұл</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дайын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емеспін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дей</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салады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Олар</a:t>
            </a:r>
            <a:r>
              <a:rPr lang="ru-RU" sz="2200" dirty="0">
                <a:effectLst/>
                <a:latin typeface="Times New Roman" panose="02020603050405020304" pitchFamily="18" charset="0"/>
                <a:cs typeface="Times New Roman" panose="02020603050405020304" pitchFamily="18" charset="0"/>
              </a:rPr>
              <a:t> да </a:t>
            </a:r>
            <a:r>
              <a:rPr lang="ru-RU" sz="2200" dirty="0" err="1">
                <a:effectLst/>
                <a:latin typeface="Times New Roman" panose="02020603050405020304" pitchFamily="18" charset="0"/>
                <a:cs typeface="Times New Roman" panose="02020603050405020304" pitchFamily="18" charset="0"/>
              </a:rPr>
              <a:t>журналға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тиісті</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бағаларын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қонжитып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жатыр.Тақтаға</a:t>
            </a:r>
            <a:r>
              <a:rPr lang="ru-RU" sz="2200" dirty="0">
                <a:effectLst/>
                <a:latin typeface="Times New Roman" panose="02020603050405020304" pitchFamily="18" charset="0"/>
                <a:cs typeface="Times New Roman" panose="02020603050405020304" pitchFamily="18" charset="0"/>
              </a:rPr>
              <a:t> да </a:t>
            </a:r>
            <a:r>
              <a:rPr lang="ru-RU" sz="2200" dirty="0" err="1">
                <a:effectLst/>
                <a:latin typeface="Times New Roman" panose="02020603050405020304" pitchFamily="18" charset="0"/>
                <a:cs typeface="Times New Roman" panose="02020603050405020304" pitchFamily="18" charset="0"/>
              </a:rPr>
              <a:t>шықпады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Өзін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қор</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санады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Тамағына</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өксік</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тығылды</a:t>
            </a:r>
            <a:r>
              <a:rPr lang="ru-RU" sz="2200" dirty="0">
                <a:effectLst/>
                <a:latin typeface="Times New Roman" panose="02020603050405020304" pitchFamily="18" charset="0"/>
                <a:cs typeface="Times New Roman" panose="02020603050405020304" pitchFamily="18" charset="0"/>
              </a:rPr>
              <a:t>. 4 </a:t>
            </a:r>
            <a:r>
              <a:rPr lang="ru-RU" sz="2200" dirty="0" err="1">
                <a:effectLst/>
                <a:latin typeface="Times New Roman" panose="02020603050405020304" pitchFamily="18" charset="0"/>
                <a:cs typeface="Times New Roman" panose="02020603050405020304" pitchFamily="18" charset="0"/>
              </a:rPr>
              <a:t>сабақ</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біткенше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орнынан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тапжылмай</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отырды</a:t>
            </a:r>
            <a:r>
              <a:rPr lang="ru-RU" sz="2200" dirty="0">
                <a:effectLst/>
                <a:latin typeface="Times New Roman" panose="02020603050405020304" pitchFamily="18" charset="0"/>
                <a:cs typeface="Times New Roman" panose="02020603050405020304" pitchFamily="18" charset="0"/>
              </a:rPr>
              <a:t>.</a:t>
            </a:r>
            <a:br>
              <a:rPr lang="ru-RU" sz="2200" dirty="0">
                <a:effectLst/>
                <a:latin typeface="Times New Roman" panose="02020603050405020304" pitchFamily="18" charset="0"/>
                <a:cs typeface="Times New Roman" panose="02020603050405020304" pitchFamily="18" charset="0"/>
              </a:rPr>
            </a:br>
            <a:r>
              <a:rPr lang="ru-RU" sz="2200" dirty="0">
                <a:effectLst/>
                <a:latin typeface="Times New Roman" panose="02020603050405020304" pitchFamily="18" charset="0"/>
                <a:cs typeface="Times New Roman" panose="02020603050405020304" pitchFamily="18" charset="0"/>
              </a:rPr>
              <a:t>3.Сабақ </a:t>
            </a:r>
            <a:r>
              <a:rPr lang="ru-RU" sz="2200" dirty="0" err="1">
                <a:effectLst/>
                <a:latin typeface="Times New Roman" panose="02020603050405020304" pitchFamily="18" charset="0"/>
                <a:cs typeface="Times New Roman" panose="02020603050405020304" pitchFamily="18" charset="0"/>
              </a:rPr>
              <a:t>аяқталысымен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мектептен</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жүгіре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шықты</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Еңіреп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жылап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үйге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келді.Үйге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кірсе</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жаңа</a:t>
            </a:r>
            <a:r>
              <a:rPr lang="ru-RU" sz="2200" dirty="0">
                <a:effectLst/>
                <a:latin typeface="Times New Roman" panose="02020603050405020304" pitchFamily="18" charset="0"/>
                <a:cs typeface="Times New Roman" panose="02020603050405020304" pitchFamily="18" charset="0"/>
              </a:rPr>
              <a:t> туфли </a:t>
            </a:r>
            <a:r>
              <a:rPr lang="ru-RU" sz="2200" dirty="0" err="1">
                <a:effectLst/>
                <a:latin typeface="Times New Roman" panose="02020603050405020304" pitchFamily="18" charset="0"/>
                <a:cs typeface="Times New Roman" panose="02020603050405020304" pitchFamily="18" charset="0"/>
              </a:rPr>
              <a:t>әкеліп</a:t>
            </a:r>
            <a:r>
              <a:rPr lang="ru-RU" sz="2200" dirty="0">
                <a:effectLst/>
                <a:latin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cs typeface="Times New Roman" panose="02020603050405020304" pitchFamily="18" charset="0"/>
              </a:rPr>
              <a:t>қойыпты</a:t>
            </a:r>
            <a:r>
              <a:rPr lang="ru-RU" sz="2200" dirty="0">
                <a:effectLst/>
                <a:latin typeface="Times New Roman" panose="02020603050405020304" pitchFamily="18" charset="0"/>
                <a:cs typeface="Times New Roman" panose="02020603050405020304" pitchFamily="18" charset="0"/>
              </a:rPr>
              <a:t>. (113 </a:t>
            </a:r>
            <a:r>
              <a:rPr lang="ru-RU" sz="2200" dirty="0" err="1">
                <a:effectLst/>
                <a:latin typeface="Times New Roman" panose="02020603050405020304" pitchFamily="18" charset="0"/>
                <a:cs typeface="Times New Roman" panose="02020603050405020304" pitchFamily="18" charset="0"/>
              </a:rPr>
              <a:t>сөз</a:t>
            </a:r>
            <a:r>
              <a:rPr lang="ru-RU" sz="2200" dirty="0">
                <a:effectLst/>
                <a:latin typeface="Times New Roman" panose="02020603050405020304" pitchFamily="18" charset="0"/>
                <a:cs typeface="Times New Roman" panose="02020603050405020304" pitchFamily="18" charset="0"/>
              </a:rPr>
              <a:t>)</a:t>
            </a:r>
            <a:br>
              <a:rPr lang="ru-RU" sz="2200" dirty="0">
                <a:effectLst/>
                <a:latin typeface="Times New Roman" panose="02020603050405020304" pitchFamily="18" charset="0"/>
                <a:cs typeface="Times New Roman" panose="02020603050405020304" pitchFamily="18" charset="0"/>
              </a:rPr>
            </a:b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202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764704"/>
            <a:ext cx="7818072" cy="5483696"/>
          </a:xfrm>
        </p:spPr>
        <p:txBody>
          <a:bodyPr>
            <a:normAutofit fontScale="25000" lnSpcReduction="20000"/>
          </a:bodyPr>
          <a:lstStyle/>
          <a:p>
            <a:r>
              <a:rPr lang="ru-RU" sz="5600" dirty="0">
                <a:latin typeface="Times New Roman" panose="02020603050405020304" pitchFamily="18" charset="0"/>
                <a:cs typeface="Times New Roman" panose="02020603050405020304" pitchFamily="18" charset="0"/>
              </a:rPr>
              <a:t>1. </a:t>
            </a:r>
            <a:r>
              <a:rPr lang="ru-RU" sz="5600" dirty="0" err="1">
                <a:latin typeface="Times New Roman" panose="02020603050405020304" pitchFamily="18" charset="0"/>
                <a:cs typeface="Times New Roman" panose="02020603050405020304" pitchFamily="18" charset="0"/>
              </a:rPr>
              <a:t>Жағдаяттық</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тапсырма</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2-бөлімде </a:t>
            </a:r>
            <a:r>
              <a:rPr lang="ru-RU" sz="5600" dirty="0" err="1">
                <a:latin typeface="Times New Roman" panose="02020603050405020304" pitchFamily="18" charset="0"/>
                <a:cs typeface="Times New Roman" panose="02020603050405020304" pitchFamily="18" charset="0"/>
              </a:rPr>
              <a:t>қандай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жағдай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туралы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айтылды</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1. </a:t>
            </a:r>
            <a:r>
              <a:rPr lang="ru-RU" sz="5600" dirty="0" err="1">
                <a:latin typeface="Times New Roman" panose="02020603050405020304" pitchFamily="18" charset="0"/>
                <a:cs typeface="Times New Roman" panose="02020603050405020304" pitchFamily="18" charset="0"/>
              </a:rPr>
              <a:t>Айдос</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келеңсіз</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жағдайға</a:t>
            </a:r>
            <a:r>
              <a:rPr lang="ru-RU" sz="5600" dirty="0">
                <a:latin typeface="Times New Roman" panose="02020603050405020304" pitchFamily="18" charset="0"/>
                <a:cs typeface="Times New Roman" panose="02020603050405020304" pitchFamily="18" charset="0"/>
              </a:rPr>
              <a:t> тап </a:t>
            </a:r>
            <a:r>
              <a:rPr lang="ru-RU" sz="5600" dirty="0" err="1">
                <a:latin typeface="Times New Roman" panose="02020603050405020304" pitchFamily="18" charset="0"/>
                <a:cs typeface="Times New Roman" panose="02020603050405020304" pitchFamily="18" charset="0"/>
              </a:rPr>
              <a:t>болды</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2. </a:t>
            </a:r>
            <a:r>
              <a:rPr lang="ru-RU" sz="5600" dirty="0" err="1">
                <a:latin typeface="Times New Roman" panose="02020603050405020304" pitchFamily="18" charset="0"/>
                <a:cs typeface="Times New Roman" panose="02020603050405020304" pitchFamily="18" charset="0"/>
              </a:rPr>
              <a:t>Сыныптастарының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барлығы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Айдостың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аяқ</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киіміне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күлді</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3. </a:t>
            </a:r>
            <a:r>
              <a:rPr lang="ru-RU" sz="5600" dirty="0" err="1">
                <a:latin typeface="Times New Roman" panose="02020603050405020304" pitchFamily="18" charset="0"/>
                <a:cs typeface="Times New Roman" panose="02020603050405020304" pitchFamily="18" charset="0"/>
              </a:rPr>
              <a:t>Айдос</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бүгінгі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сабағын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әдеттегідей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оқыды</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A)</a:t>
            </a:r>
            <a:r>
              <a:rPr lang="ru-RU" sz="5600" dirty="0" err="1">
                <a:latin typeface="Times New Roman" panose="02020603050405020304" pitchFamily="18" charset="0"/>
                <a:cs typeface="Times New Roman" panose="02020603050405020304" pitchFamily="18" charset="0"/>
              </a:rPr>
              <a:t>Үшінші</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B)</a:t>
            </a:r>
            <a:r>
              <a:rPr lang="ru-RU" sz="5600" dirty="0" err="1">
                <a:latin typeface="Times New Roman" panose="02020603050405020304" pitchFamily="18" charset="0"/>
                <a:cs typeface="Times New Roman" panose="02020603050405020304" pitchFamily="18" charset="0"/>
              </a:rPr>
              <a:t>Бірінші</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C)</a:t>
            </a:r>
            <a:r>
              <a:rPr lang="ru-RU" sz="5600" dirty="0" err="1">
                <a:latin typeface="Times New Roman" panose="02020603050405020304" pitchFamily="18" charset="0"/>
                <a:cs typeface="Times New Roman" panose="02020603050405020304" pitchFamily="18" charset="0"/>
              </a:rPr>
              <a:t>Екінші</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D)</a:t>
            </a:r>
            <a:r>
              <a:rPr lang="ru-RU" sz="5600" dirty="0" err="1">
                <a:latin typeface="Times New Roman" panose="02020603050405020304" pitchFamily="18" charset="0"/>
                <a:cs typeface="Times New Roman" panose="02020603050405020304" pitchFamily="18" charset="0"/>
              </a:rPr>
              <a:t>Барлығы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теріс</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E)</a:t>
            </a:r>
            <a:r>
              <a:rPr lang="ru-RU" sz="5600" dirty="0" err="1">
                <a:latin typeface="Times New Roman" panose="02020603050405020304" pitchFamily="18" charset="0"/>
                <a:cs typeface="Times New Roman" panose="02020603050405020304" pitchFamily="18" charset="0"/>
              </a:rPr>
              <a:t>Барлығы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дұрыс</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2. </a:t>
            </a:r>
            <a:r>
              <a:rPr lang="ru-RU" sz="5600" dirty="0" err="1">
                <a:latin typeface="Times New Roman" panose="02020603050405020304" pitchFamily="18" charset="0"/>
                <a:cs typeface="Times New Roman" panose="02020603050405020304" pitchFamily="18" charset="0"/>
              </a:rPr>
              <a:t>Жағдаяттық</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тапсырма</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1-бөлім </a:t>
            </a:r>
            <a:r>
              <a:rPr lang="ru-RU" sz="5600" dirty="0" err="1">
                <a:latin typeface="Times New Roman" panose="02020603050405020304" pitchFamily="18" charset="0"/>
                <a:cs typeface="Times New Roman" panose="02020603050405020304" pitchFamily="18" charset="0"/>
              </a:rPr>
              <a:t>бойынша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Айдос</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қандай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әрекетке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ыза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болды</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A)</a:t>
            </a:r>
            <a:r>
              <a:rPr lang="ru-RU" sz="5600" dirty="0" err="1">
                <a:latin typeface="Times New Roman" panose="02020603050405020304" pitchFamily="18" charset="0"/>
                <a:cs typeface="Times New Roman" panose="02020603050405020304" pitchFamily="18" charset="0"/>
              </a:rPr>
              <a:t>Әкесі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Айдостың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пікірін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сұрамағанына</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B)</a:t>
            </a:r>
            <a:r>
              <a:rPr lang="ru-RU" sz="5600" dirty="0" err="1">
                <a:latin typeface="Times New Roman" panose="02020603050405020304" pitchFamily="18" charset="0"/>
                <a:cs typeface="Times New Roman" panose="02020603050405020304" pitchFamily="18" charset="0"/>
              </a:rPr>
              <a:t>Ертең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сабаққа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баратынына</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C)</a:t>
            </a:r>
            <a:r>
              <a:rPr lang="ru-RU" sz="5600" dirty="0" err="1">
                <a:latin typeface="Times New Roman" panose="02020603050405020304" pitchFamily="18" charset="0"/>
                <a:cs typeface="Times New Roman" panose="02020603050405020304" pitchFamily="18" charset="0"/>
              </a:rPr>
              <a:t>Ауданға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баратын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адамның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болмағанына</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D)</a:t>
            </a:r>
            <a:r>
              <a:rPr lang="ru-RU" sz="5600" dirty="0" err="1">
                <a:latin typeface="Times New Roman" panose="02020603050405020304" pitchFamily="18" charset="0"/>
                <a:cs typeface="Times New Roman" panose="02020603050405020304" pitchFamily="18" charset="0"/>
              </a:rPr>
              <a:t>Әкесінің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басқа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табан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тігіп</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бергеніне</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E)</a:t>
            </a:r>
            <a:r>
              <a:rPr lang="ru-RU" sz="5600" dirty="0" err="1">
                <a:latin typeface="Times New Roman" panose="02020603050405020304" pitchFamily="18" charset="0"/>
                <a:cs typeface="Times New Roman" panose="02020603050405020304" pitchFamily="18" charset="0"/>
              </a:rPr>
              <a:t>Туфлиінің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жыртылғанына</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3. </a:t>
            </a:r>
            <a:r>
              <a:rPr lang="ru-RU" sz="5600" dirty="0" err="1">
                <a:latin typeface="Times New Roman" panose="02020603050405020304" pitchFamily="18" charset="0"/>
                <a:cs typeface="Times New Roman" panose="02020603050405020304" pitchFamily="18" charset="0"/>
              </a:rPr>
              <a:t>Жағдаяттық</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тапсырма</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err="1">
                <a:latin typeface="Times New Roman" panose="02020603050405020304" pitchFamily="18" charset="0"/>
                <a:cs typeface="Times New Roman" panose="02020603050405020304" pitchFamily="18" charset="0"/>
              </a:rPr>
              <a:t>Қандай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мақал-мәтел</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Айдостың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қылығына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сәйкес</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келеді</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A) </a:t>
            </a:r>
            <a:r>
              <a:rPr lang="ru-RU" sz="5600" dirty="0" err="1">
                <a:latin typeface="Times New Roman" panose="02020603050405020304" pitchFamily="18" charset="0"/>
                <a:cs typeface="Times New Roman" panose="02020603050405020304" pitchFamily="18" charset="0"/>
              </a:rPr>
              <a:t>Базарда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бәрі</a:t>
            </a:r>
            <a:r>
              <a:rPr lang="ru-RU" sz="5600" dirty="0">
                <a:latin typeface="Times New Roman" panose="02020603050405020304" pitchFamily="18" charset="0"/>
                <a:cs typeface="Times New Roman" panose="02020603050405020304" pitchFamily="18" charset="0"/>
              </a:rPr>
              <a:t> бар, </a:t>
            </a:r>
            <a:r>
              <a:rPr lang="ru-RU" sz="5600" dirty="0" err="1">
                <a:latin typeface="Times New Roman" panose="02020603050405020304" pitchFamily="18" charset="0"/>
                <a:cs typeface="Times New Roman" panose="02020603050405020304" pitchFamily="18" charset="0"/>
              </a:rPr>
              <a:t>ақшасыз</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ешкім</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бермейді</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B) </a:t>
            </a:r>
            <a:r>
              <a:rPr lang="ru-RU" sz="5600" dirty="0" err="1">
                <a:latin typeface="Times New Roman" panose="02020603050405020304" pitchFamily="18" charset="0"/>
                <a:cs typeface="Times New Roman" panose="02020603050405020304" pitchFamily="18" charset="0"/>
              </a:rPr>
              <a:t>Қалауын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тапса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қар</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жанар</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C) </a:t>
            </a:r>
            <a:r>
              <a:rPr lang="ru-RU" sz="5600" dirty="0" err="1">
                <a:latin typeface="Times New Roman" panose="02020603050405020304" pitchFamily="18" charset="0"/>
                <a:cs typeface="Times New Roman" panose="02020603050405020304" pitchFamily="18" charset="0"/>
              </a:rPr>
              <a:t>Қырсыққан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жігіт</a:t>
            </a:r>
            <a:r>
              <a:rPr lang="ru-RU" sz="5600" dirty="0">
                <a:latin typeface="Times New Roman" panose="02020603050405020304" pitchFamily="18" charset="0"/>
                <a:cs typeface="Times New Roman" panose="02020603050405020304" pitchFamily="18" charset="0"/>
              </a:rPr>
              <a:t> мал </a:t>
            </a:r>
            <a:r>
              <a:rPr lang="ru-RU" sz="5600" dirty="0" err="1">
                <a:latin typeface="Times New Roman" panose="02020603050405020304" pitchFamily="18" charset="0"/>
                <a:cs typeface="Times New Roman" panose="02020603050405020304" pitchFamily="18" charset="0"/>
              </a:rPr>
              <a:t>таппас</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D) </a:t>
            </a:r>
            <a:r>
              <a:rPr lang="ru-RU" sz="5600" dirty="0" err="1">
                <a:latin typeface="Times New Roman" panose="02020603050405020304" pitchFamily="18" charset="0"/>
                <a:cs typeface="Times New Roman" panose="02020603050405020304" pitchFamily="18" charset="0"/>
              </a:rPr>
              <a:t>Өтірік</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айтқаннан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өлген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артық</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E) </a:t>
            </a:r>
            <a:r>
              <a:rPr lang="ru-RU" sz="5600" dirty="0" err="1">
                <a:latin typeface="Times New Roman" panose="02020603050405020304" pitchFamily="18" charset="0"/>
                <a:cs typeface="Times New Roman" panose="02020603050405020304" pitchFamily="18" charset="0"/>
              </a:rPr>
              <a:t>Жылай-жылай</a:t>
            </a:r>
            <a:r>
              <a:rPr lang="ru-RU" sz="5600" dirty="0">
                <a:latin typeface="Times New Roman" panose="02020603050405020304" pitchFamily="18" charset="0"/>
                <a:cs typeface="Times New Roman" panose="02020603050405020304" pitchFamily="18" charset="0"/>
              </a:rPr>
              <a:t> жар </a:t>
            </a:r>
            <a:r>
              <a:rPr lang="ru-RU" sz="5600" dirty="0" err="1">
                <a:latin typeface="Times New Roman" panose="02020603050405020304" pitchFamily="18" charset="0"/>
                <a:cs typeface="Times New Roman" panose="02020603050405020304" pitchFamily="18" charset="0"/>
              </a:rPr>
              <a:t>қазсаң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күле-күле</a:t>
            </a:r>
            <a:r>
              <a:rPr lang="ru-RU" sz="5600" dirty="0">
                <a:latin typeface="Times New Roman" panose="02020603050405020304" pitchFamily="18" charset="0"/>
                <a:cs typeface="Times New Roman" panose="02020603050405020304" pitchFamily="18" charset="0"/>
              </a:rPr>
              <a:t> су </a:t>
            </a:r>
            <a:r>
              <a:rPr lang="ru-RU" sz="5600" dirty="0" err="1">
                <a:latin typeface="Times New Roman" panose="02020603050405020304" pitchFamily="18" charset="0"/>
                <a:cs typeface="Times New Roman" panose="02020603050405020304" pitchFamily="18" charset="0"/>
              </a:rPr>
              <a:t>ішерсің</a:t>
            </a:r>
            <a:r>
              <a:rPr lang="ru-RU" sz="5600" dirty="0">
                <a:latin typeface="Times New Roman" panose="02020603050405020304" pitchFamily="18" charset="0"/>
                <a:cs typeface="Times New Roman" panose="02020603050405020304" pitchFamily="18" charset="0"/>
              </a:rPr>
              <a:t>.</a:t>
            </a:r>
          </a:p>
          <a:p>
            <a:r>
              <a:rPr lang="ru-RU" sz="5600" dirty="0">
                <a:latin typeface="Times New Roman" panose="02020603050405020304" pitchFamily="18" charset="0"/>
                <a:cs typeface="Times New Roman" panose="02020603050405020304" pitchFamily="18" charset="0"/>
              </a:rPr>
              <a:t>4. </a:t>
            </a:r>
            <a:r>
              <a:rPr lang="ru-RU" sz="5600" dirty="0" err="1">
                <a:latin typeface="Times New Roman" panose="02020603050405020304" pitchFamily="18" charset="0"/>
                <a:cs typeface="Times New Roman" panose="02020603050405020304" pitchFamily="18" charset="0"/>
              </a:rPr>
              <a:t>Жағдаяттық</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тапсырма</a:t>
            </a:r>
            <a:r>
              <a:rPr lang="ru-RU" sz="5600" dirty="0">
                <a:latin typeface="Times New Roman" panose="02020603050405020304" pitchFamily="18" charset="0"/>
                <a:cs typeface="Times New Roman" panose="02020603050405020304" pitchFamily="18" charset="0"/>
              </a:rPr>
              <a:t/>
            </a:r>
            <a:br>
              <a:rPr lang="ru-RU" sz="5600" dirty="0">
                <a:latin typeface="Times New Roman" panose="02020603050405020304" pitchFamily="18" charset="0"/>
                <a:cs typeface="Times New Roman" panose="02020603050405020304" pitchFamily="18" charset="0"/>
              </a:rPr>
            </a:br>
            <a:r>
              <a:rPr lang="ru-RU" sz="5600" dirty="0" err="1">
                <a:latin typeface="Times New Roman" panose="02020603050405020304" pitchFamily="18" charset="0"/>
                <a:cs typeface="Times New Roman" panose="02020603050405020304" pitchFamily="18" charset="0"/>
              </a:rPr>
              <a:t>Айдос</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неліктен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жылап</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жіберді</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A) </a:t>
            </a:r>
            <a:r>
              <a:rPr lang="ru-RU" sz="5600" dirty="0" err="1">
                <a:latin typeface="Times New Roman" panose="02020603050405020304" pitchFamily="18" charset="0"/>
                <a:cs typeface="Times New Roman" panose="02020603050405020304" pitchFamily="18" charset="0"/>
              </a:rPr>
              <a:t>Туфлисіз</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қалғанына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ренжіп</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B) </a:t>
            </a:r>
            <a:r>
              <a:rPr lang="ru-RU" sz="5600" dirty="0" err="1">
                <a:latin typeface="Times New Roman" panose="02020603050405020304" pitchFamily="18" charset="0"/>
                <a:cs typeface="Times New Roman" panose="02020603050405020304" pitchFamily="18" charset="0"/>
              </a:rPr>
              <a:t>Бүгін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басынан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өткен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жағдайға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төзгеніне</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C) </a:t>
            </a:r>
            <a:r>
              <a:rPr lang="ru-RU" sz="5600" dirty="0" err="1">
                <a:latin typeface="Times New Roman" panose="02020603050405020304" pitchFamily="18" charset="0"/>
                <a:cs typeface="Times New Roman" panose="02020603050405020304" pitchFamily="18" charset="0"/>
              </a:rPr>
              <a:t>Жаңа</a:t>
            </a:r>
            <a:r>
              <a:rPr lang="ru-RU" sz="5600" dirty="0">
                <a:latin typeface="Times New Roman" panose="02020603050405020304" pitchFamily="18" charset="0"/>
                <a:cs typeface="Times New Roman" panose="02020603050405020304" pitchFamily="18" charset="0"/>
              </a:rPr>
              <a:t> туфли </a:t>
            </a:r>
            <a:r>
              <a:rPr lang="ru-RU" sz="5600" dirty="0" err="1">
                <a:latin typeface="Times New Roman" panose="02020603050405020304" pitchFamily="18" charset="0"/>
                <a:cs typeface="Times New Roman" panose="02020603050405020304" pitchFamily="18" charset="0"/>
              </a:rPr>
              <a:t>әпергеніне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қуанып</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D) </a:t>
            </a:r>
            <a:r>
              <a:rPr lang="ru-RU" sz="5600" dirty="0" err="1">
                <a:latin typeface="Times New Roman" panose="02020603050405020304" pitchFamily="18" charset="0"/>
                <a:cs typeface="Times New Roman" panose="02020603050405020304" pitchFamily="18" charset="0"/>
              </a:rPr>
              <a:t>Ата-анасына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сенбегеніне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ренжіп</a:t>
            </a:r>
            <a:r>
              <a:rPr lang="ru-RU" sz="5600" dirty="0">
                <a:latin typeface="Times New Roman" panose="02020603050405020304" pitchFamily="18" charset="0"/>
                <a:cs typeface="Times New Roman" panose="02020603050405020304" pitchFamily="18" charset="0"/>
              </a:rPr>
              <a:t>.</a:t>
            </a:r>
            <a:br>
              <a:rPr lang="ru-RU" sz="5600" dirty="0">
                <a:latin typeface="Times New Roman" panose="02020603050405020304" pitchFamily="18" charset="0"/>
                <a:cs typeface="Times New Roman" panose="02020603050405020304" pitchFamily="18" charset="0"/>
              </a:rPr>
            </a:br>
            <a:r>
              <a:rPr lang="ru-RU" sz="5600" dirty="0">
                <a:latin typeface="Times New Roman" panose="02020603050405020304" pitchFamily="18" charset="0"/>
                <a:cs typeface="Times New Roman" panose="02020603050405020304" pitchFamily="18" charset="0"/>
              </a:rPr>
              <a:t>E) </a:t>
            </a:r>
            <a:r>
              <a:rPr lang="ru-RU" sz="5600" dirty="0" err="1">
                <a:latin typeface="Times New Roman" panose="02020603050405020304" pitchFamily="18" charset="0"/>
                <a:cs typeface="Times New Roman" panose="02020603050405020304" pitchFamily="18" charset="0"/>
              </a:rPr>
              <a:t>Сабақты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айтпай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тисті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баға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алғанына</a:t>
            </a:r>
            <a:r>
              <a:rPr lang="ru-RU" sz="5600" dirty="0">
                <a:latin typeface="Times New Roman" panose="02020603050405020304" pitchFamily="18" charset="0"/>
                <a:cs typeface="Times New Roman" panose="02020603050405020304" pitchFamily="18" charset="0"/>
              </a:rPr>
              <a:t>.</a:t>
            </a:r>
          </a:p>
          <a:p>
            <a:r>
              <a:rPr lang="ru-RU" sz="56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1356035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31640" y="612845"/>
            <a:ext cx="7200800" cy="5016758"/>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                         ОҚУ </a:t>
            </a:r>
            <a:r>
              <a:rPr lang="ru-RU" sz="2000" b="1" dirty="0">
                <a:latin typeface="Times New Roman" panose="02020603050405020304" pitchFamily="18" charset="0"/>
                <a:cs typeface="Times New Roman" panose="02020603050405020304" pitchFamily="18" charset="0"/>
              </a:rPr>
              <a:t>САУАТТЫЛЫҒЫ</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b="1" i="1" dirty="0" err="1">
                <a:latin typeface="Times New Roman" panose="02020603050405020304" pitchFamily="18" charset="0"/>
                <a:cs typeface="Times New Roman" panose="02020603050405020304" pitchFamily="18" charset="0"/>
              </a:rPr>
              <a:t>Нұсқау</a:t>
            </a:r>
            <a:r>
              <a:rPr lang="ru-RU" sz="2000" b="1" i="1" dirty="0">
                <a:latin typeface="Times New Roman" panose="02020603050405020304" pitchFamily="18" charset="0"/>
                <a:cs typeface="Times New Roman" panose="02020603050405020304" pitchFamily="18" charset="0"/>
              </a:rPr>
              <a:t>:</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hlinkClick r:id="rId2"/>
              </a:rPr>
              <a:t>Мәтінді</a:t>
            </a:r>
            <a:r>
              <a:rPr lang="ru-RU" sz="2000" i="1" dirty="0">
                <a:latin typeface="Times New Roman" panose="02020603050405020304" pitchFamily="18" charset="0"/>
                <a:cs typeface="Times New Roman" panose="02020603050405020304" pitchFamily="18" charset="0"/>
                <a:hlinkClick r:id="rId2"/>
              </a:rPr>
              <a:t> </a:t>
            </a:r>
            <a:r>
              <a:rPr lang="ru-RU" sz="2000" i="1" dirty="0" err="1">
                <a:latin typeface="Times New Roman" panose="02020603050405020304" pitchFamily="18" charset="0"/>
                <a:cs typeface="Times New Roman" panose="02020603050405020304" pitchFamily="18" charset="0"/>
                <a:hlinkClick r:id="rId2"/>
              </a:rPr>
              <a:t>мұқият</a:t>
            </a:r>
            <a:r>
              <a:rPr lang="ru-RU" sz="2000" i="1" dirty="0">
                <a:latin typeface="Times New Roman" panose="02020603050405020304" pitchFamily="18" charset="0"/>
                <a:cs typeface="Times New Roman" panose="02020603050405020304" pitchFamily="18" charset="0"/>
                <a:hlinkClick r:id="rId2"/>
              </a:rPr>
              <a:t> </a:t>
            </a:r>
            <a:r>
              <a:rPr lang="ru-RU" sz="2000" i="1" dirty="0" err="1">
                <a:latin typeface="Times New Roman" panose="02020603050405020304" pitchFamily="18" charset="0"/>
                <a:cs typeface="Times New Roman" panose="02020603050405020304" pitchFamily="18" charset="0"/>
                <a:hlinkClick r:id="rId2"/>
              </a:rPr>
              <a:t>оқып</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мәтінге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берілген</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тапсырмаларға</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дұрыс</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жауап</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беріңіз</a:t>
            </a:r>
            <a:r>
              <a:rPr lang="ru-RU" sz="2000" i="1" dirty="0" smtClean="0">
                <a:latin typeface="Times New Roman" panose="02020603050405020304" pitchFamily="18" charset="0"/>
                <a:cs typeface="Times New Roman" panose="02020603050405020304" pitchFamily="18" charset="0"/>
              </a:rPr>
              <a:t>».</a:t>
            </a:r>
          </a:p>
          <a:p>
            <a:endParaRPr lang="ru-RU" sz="2000"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Айнабұлақ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Мыңбұлақ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Өмірге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тұңғыш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келгенімде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дүниеде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теңдесі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нәрлі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шомылдырған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жуындырған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бұлақ</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алғаш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ішкен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әлдилеп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сүйген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сенген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Мыңбұлақ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Біз</a:t>
            </a:r>
            <a:r>
              <a:rPr lang="ru-RU" sz="2000" dirty="0">
                <a:latin typeface="Times New Roman" panose="02020603050405020304" pitchFamily="18" charset="0"/>
                <a:cs typeface="Times New Roman" panose="02020603050405020304" pitchFamily="18" charset="0"/>
              </a:rPr>
              <a:t> де </a:t>
            </a:r>
            <a:r>
              <a:rPr lang="ru-RU" sz="2000" dirty="0" err="1">
                <a:latin typeface="Times New Roman" panose="02020603050405020304" pitchFamily="18" charset="0"/>
                <a:cs typeface="Times New Roman" panose="02020603050405020304" pitchFamily="18" charset="0"/>
              </a:rPr>
              <a:t>сүйек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еттен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жанбыз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Біздің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жанымызды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тебіренте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соққан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hlinkClick r:id="rId3"/>
              </a:rPr>
              <a:t>болаттан</a:t>
            </a:r>
            <a:r>
              <a:rPr lang="ru-RU" sz="2000" dirty="0">
                <a:latin typeface="Times New Roman" panose="02020603050405020304" pitchFamily="18" charset="0"/>
                <a:cs typeface="Times New Roman" panose="02020603050405020304" pitchFamily="18" charset="0"/>
                <a:hlinkClick r:id="rId3"/>
              </a:rPr>
              <a:t> </a:t>
            </a:r>
            <a:r>
              <a:rPr lang="ru-RU" sz="2000" dirty="0" err="1">
                <a:latin typeface="Times New Roman" panose="02020603050405020304" pitchFamily="18" charset="0"/>
                <a:cs typeface="Times New Roman" panose="02020603050405020304" pitchFamily="18" charset="0"/>
                <a:hlinkClick r:id="rId3"/>
              </a:rPr>
              <a:t>құралған</a:t>
            </a:r>
            <a:r>
              <a:rPr lang="ru-RU" sz="2000" dirty="0">
                <a:latin typeface="Times New Roman" panose="02020603050405020304" pitchFamily="18" charset="0"/>
                <a:cs typeface="Times New Roman" panose="02020603050405020304" pitchFamily="18" charset="0"/>
                <a:hlinkClick r:id="rId3"/>
              </a:rPr>
              <a:t> </a:t>
            </a:r>
            <a:r>
              <a:rPr lang="ru-RU" sz="2000" dirty="0" err="1">
                <a:latin typeface="Times New Roman" panose="02020603050405020304" pitchFamily="18" charset="0"/>
                <a:cs typeface="Times New Roman" panose="02020603050405020304" pitchFamily="18" charset="0"/>
                <a:hlinkClick r:id="rId3"/>
              </a:rPr>
              <a:t>емес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біздің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жүрек</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отты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ерітіп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жаңқадай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жандыратын</a:t>
            </a:r>
            <a:r>
              <a:rPr lang="ru-RU" sz="2000" dirty="0">
                <a:latin typeface="Times New Roman" panose="02020603050405020304" pitchFamily="18" charset="0"/>
                <a:cs typeface="Times New Roman" panose="02020603050405020304" pitchFamily="18" charset="0"/>
              </a:rPr>
              <a:t> от. </a:t>
            </a:r>
            <a:r>
              <a:rPr lang="ru-RU" sz="2000" dirty="0" err="1">
                <a:latin typeface="Times New Roman" panose="02020603050405020304" pitchFamily="18" charset="0"/>
                <a:cs typeface="Times New Roman" panose="02020603050405020304" pitchFamily="18" charset="0"/>
              </a:rPr>
              <a:t>Біздің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жүрегімізде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қауіп-қатерді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өлімді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жеңетін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ана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сүтін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ақтап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Отанымызды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сүю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сезімі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Бізде</a:t>
            </a:r>
            <a:r>
              <a:rPr lang="ru-RU" sz="2000" dirty="0">
                <a:latin typeface="Times New Roman" panose="02020603050405020304" pitchFamily="18" charset="0"/>
                <a:cs typeface="Times New Roman" panose="02020603050405020304" pitchFamily="18" charset="0"/>
              </a:rPr>
              <a:t> ер </a:t>
            </a:r>
            <a:r>
              <a:rPr lang="ru-RU" sz="2000" dirty="0" err="1">
                <a:latin typeface="Times New Roman" panose="02020603050405020304" pitchFamily="18" charset="0"/>
                <a:cs typeface="Times New Roman" panose="02020603050405020304" pitchFamily="18" charset="0"/>
              </a:rPr>
              <a:t>атасы</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махаббат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өмір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тасы</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халық</a:t>
            </a:r>
            <a:r>
              <a:rPr lang="ru-RU" sz="2000" dirty="0">
                <a:latin typeface="Times New Roman" panose="02020603050405020304" pitchFamily="18" charset="0"/>
                <a:cs typeface="Times New Roman" panose="02020603050405020304" pitchFamily="18" charset="0"/>
              </a:rPr>
              <a:t>, ел </a:t>
            </a:r>
            <a:r>
              <a:rPr lang="ru-RU" sz="2000" dirty="0" err="1">
                <a:latin typeface="Times New Roman" panose="02020603050405020304" pitchFamily="18" charset="0"/>
                <a:cs typeface="Times New Roman" panose="02020603050405020304" pitchFamily="18" charset="0"/>
              </a:rPr>
              <a:t>намысы</a:t>
            </a:r>
            <a:r>
              <a:rPr lang="ru-RU" sz="2000" dirty="0">
                <a:latin typeface="Times New Roman" panose="02020603050405020304" pitchFamily="18" charset="0"/>
                <a:cs typeface="Times New Roman" panose="02020603050405020304" pitchFamily="18" charset="0"/>
              </a:rPr>
              <a:t> – ер </a:t>
            </a:r>
            <a:r>
              <a:rPr lang="ru-RU" sz="2000" dirty="0" err="1">
                <a:latin typeface="Times New Roman" panose="02020603050405020304" pitchFamily="18" charset="0"/>
                <a:cs typeface="Times New Roman" panose="02020603050405020304" pitchFamily="18" charset="0"/>
              </a:rPr>
              <a:t>қолында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намысты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ұлымыз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Жеңілмес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күшіміз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сонда</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42995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19672" y="764704"/>
            <a:ext cx="6336704" cy="2677656"/>
          </a:xfrm>
          <a:prstGeom prst="rect">
            <a:avLst/>
          </a:prstGeom>
        </p:spPr>
        <p:txBody>
          <a:bodyPr wrap="square">
            <a:spAutoFit/>
          </a:bodyPr>
          <a:lstStyle/>
          <a:p>
            <a:r>
              <a:rPr lang="ru-RU" sz="2400" dirty="0" smtClean="0">
                <a:latin typeface="Times New Roman" panose="02020603050405020304" pitchFamily="18" charset="0"/>
                <a:cs typeface="Times New Roman" panose="02020603050405020304" pitchFamily="18" charset="0"/>
              </a:rPr>
              <a:t>1</a:t>
            </a:r>
            <a:r>
              <a:rPr lang="kk-KZ"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Мәтінде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жаңқадай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жандыратын</a:t>
            </a:r>
            <a:r>
              <a:rPr lang="ru-RU" sz="2400" dirty="0">
                <a:latin typeface="Times New Roman" panose="02020603050405020304" pitchFamily="18" charset="0"/>
                <a:cs typeface="Times New Roman" panose="02020603050405020304" pitchFamily="18" charset="0"/>
              </a:rPr>
              <a:t> от» </a:t>
            </a:r>
            <a:r>
              <a:rPr lang="ru-RU" sz="2400" dirty="0" err="1">
                <a:latin typeface="Times New Roman" panose="02020603050405020304" pitchFamily="18" charset="0"/>
                <a:cs typeface="Times New Roman" panose="02020603050405020304" pitchFamily="18" charset="0"/>
              </a:rPr>
              <a:t>дегені</a:t>
            </a:r>
            <a:r>
              <a:rPr lang="ru-RU" sz="2400" dirty="0">
                <a:latin typeface="Times New Roman" panose="02020603050405020304" pitchFamily="18" charset="0"/>
                <a:cs typeface="Times New Roman" panose="02020603050405020304" pitchFamily="18" charset="0"/>
              </a:rPr>
              <a:t> не?</a:t>
            </a:r>
          </a:p>
          <a:p>
            <a:r>
              <a:rPr lang="ru-RU" sz="2400" dirty="0">
                <a:latin typeface="Times New Roman" panose="02020603050405020304" pitchFamily="18" charset="0"/>
                <a:cs typeface="Times New Roman" panose="02020603050405020304" pitchFamily="18" charset="0"/>
              </a:rPr>
              <a:t>A) </a:t>
            </a:r>
            <a:r>
              <a:rPr lang="ru-RU" sz="2400" dirty="0" err="1">
                <a:latin typeface="Times New Roman" panose="02020603050405020304" pitchFamily="18" charset="0"/>
                <a:cs typeface="Times New Roman" panose="02020603050405020304" pitchFamily="18" charset="0"/>
              </a:rPr>
              <a:t>Намыс</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B) </a:t>
            </a:r>
            <a:r>
              <a:rPr lang="ru-RU" sz="2400" dirty="0" err="1">
                <a:latin typeface="Times New Roman" panose="02020603050405020304" pitchFamily="18" charset="0"/>
                <a:cs typeface="Times New Roman" panose="02020603050405020304" pitchFamily="18" charset="0"/>
              </a:rPr>
              <a:t>Жүрек</a:t>
            </a:r>
            <a:r>
              <a:rPr lang="ru-RU" sz="2400" dirty="0">
                <a:latin typeface="Times New Roman" panose="02020603050405020304" pitchFamily="18" charset="0"/>
                <a:cs typeface="Times New Roman" panose="02020603050405020304" pitchFamily="18" charset="0"/>
              </a:rPr>
              <a:t> </a:t>
            </a:r>
          </a:p>
          <a:p>
            <a:r>
              <a:rPr lang="ru-RU" sz="2400" dirty="0">
                <a:latin typeface="Times New Roman" panose="02020603050405020304" pitchFamily="18" charset="0"/>
                <a:cs typeface="Times New Roman" panose="02020603050405020304" pitchFamily="18" charset="0"/>
              </a:rPr>
              <a:t>C) </a:t>
            </a:r>
            <a:r>
              <a:rPr lang="ru-RU" sz="2400" dirty="0" err="1">
                <a:latin typeface="Times New Roman" panose="02020603050405020304" pitchFamily="18" charset="0"/>
                <a:cs typeface="Times New Roman" panose="02020603050405020304" pitchFamily="18" charset="0"/>
              </a:rPr>
              <a:t>Айнабұлақ</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D) </a:t>
            </a:r>
            <a:r>
              <a:rPr lang="ru-RU" sz="2400" dirty="0" err="1" smtClean="0">
                <a:latin typeface="Times New Roman" panose="02020603050405020304" pitchFamily="18" charset="0"/>
                <a:cs typeface="Times New Roman" panose="02020603050405020304" pitchFamily="18" charset="0"/>
              </a:rPr>
              <a:t>Махаббат</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E) </a:t>
            </a:r>
            <a:r>
              <a:rPr lang="ru-RU" sz="2400" dirty="0" err="1">
                <a:latin typeface="Times New Roman" panose="02020603050405020304" pitchFamily="18" charset="0"/>
                <a:cs typeface="Times New Roman" panose="02020603050405020304" pitchFamily="18" charset="0"/>
              </a:rPr>
              <a:t>Мыңбұлақ</a:t>
            </a:r>
            <a:r>
              <a:rPr lang="ru-RU" sz="2400"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1475656" y="3356992"/>
            <a:ext cx="6696744" cy="3046988"/>
          </a:xfrm>
          <a:prstGeom prst="rect">
            <a:avLst/>
          </a:prstGeom>
        </p:spPr>
        <p:txBody>
          <a:bodyPr wrap="square">
            <a:spAutoFit/>
          </a:bodyPr>
          <a:lstStyle/>
          <a:p>
            <a:r>
              <a:rPr lang="ru-RU" sz="2400" dirty="0">
                <a:latin typeface="Times New Roman" panose="02020603050405020304" pitchFamily="18" charset="0"/>
                <a:cs typeface="Times New Roman" panose="02020603050405020304" pitchFamily="18" charset="0"/>
              </a:rPr>
              <a:t>2. </a:t>
            </a:r>
            <a:r>
              <a:rPr lang="ru-RU" sz="2400" dirty="0" err="1">
                <a:latin typeface="Times New Roman" panose="02020603050405020304" pitchFamily="18" charset="0"/>
                <a:cs typeface="Times New Roman" panose="02020603050405020304" pitchFamily="18" charset="0"/>
              </a:rPr>
              <a:t>Берілген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мақалдардың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қайсысы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мәтіннің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түйінін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ашып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тұр</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A) </a:t>
            </a:r>
            <a:r>
              <a:rPr lang="ru-RU" sz="2400" dirty="0" err="1">
                <a:latin typeface="Times New Roman" panose="02020603050405020304" pitchFamily="18" charset="0"/>
                <a:cs typeface="Times New Roman" panose="02020603050405020304" pitchFamily="18" charset="0"/>
              </a:rPr>
              <a:t>Талапты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нұр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жауар</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B) </a:t>
            </a:r>
            <a:r>
              <a:rPr lang="ru-RU" sz="2400" dirty="0" err="1">
                <a:latin typeface="Times New Roman" panose="02020603050405020304" pitchFamily="18" charset="0"/>
                <a:cs typeface="Times New Roman" panose="02020603050405020304" pitchFamily="18" charset="0"/>
              </a:rPr>
              <a:t>Ерлік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тәрбиеден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туады</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C) </a:t>
            </a:r>
            <a:r>
              <a:rPr lang="ru-RU" sz="2400" dirty="0" err="1">
                <a:latin typeface="Times New Roman" panose="02020603050405020304" pitchFamily="18" charset="0"/>
                <a:cs typeface="Times New Roman" panose="02020603050405020304" pitchFamily="18" charset="0"/>
              </a:rPr>
              <a:t>Ерлік</a:t>
            </a:r>
            <a:r>
              <a:rPr lang="ru-RU" sz="2400" dirty="0">
                <a:latin typeface="Times New Roman" panose="02020603050405020304" pitchFamily="18" charset="0"/>
                <a:cs typeface="Times New Roman" panose="02020603050405020304" pitchFamily="18" charset="0"/>
              </a:rPr>
              <a:t> пен </a:t>
            </a:r>
            <a:r>
              <a:rPr lang="ru-RU" sz="2400" dirty="0" err="1">
                <a:latin typeface="Times New Roman" panose="02020603050405020304" pitchFamily="18" charset="0"/>
                <a:cs typeface="Times New Roman" panose="02020603050405020304" pitchFamily="18" charset="0"/>
              </a:rPr>
              <a:t>еңбек</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егіз</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D) </a:t>
            </a:r>
            <a:r>
              <a:rPr lang="ru-RU" sz="2400" dirty="0" err="1">
                <a:latin typeface="Times New Roman" panose="02020603050405020304" pitchFamily="18" charset="0"/>
                <a:cs typeface="Times New Roman" panose="02020603050405020304" pitchFamily="18" charset="0"/>
              </a:rPr>
              <a:t>Атадан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жолын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қуса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игі</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E) </a:t>
            </a:r>
            <a:r>
              <a:rPr lang="ru-RU" sz="2400" dirty="0" err="1">
                <a:latin typeface="Times New Roman" panose="02020603050405020304" pitchFamily="18" charset="0"/>
                <a:cs typeface="Times New Roman" panose="02020603050405020304" pitchFamily="18" charset="0"/>
              </a:rPr>
              <a:t>Туған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елдей</a:t>
            </a:r>
            <a:r>
              <a:rPr lang="ru-RU" sz="2400" dirty="0">
                <a:latin typeface="Times New Roman" panose="02020603050405020304" pitchFamily="18" charset="0"/>
                <a:cs typeface="Times New Roman" panose="02020603050405020304" pitchFamily="18" charset="0"/>
              </a:rPr>
              <a:t> ел </a:t>
            </a:r>
            <a:r>
              <a:rPr lang="ru-RU" sz="2400" dirty="0" err="1">
                <a:latin typeface="Times New Roman" panose="02020603050405020304" pitchFamily="18" charset="0"/>
                <a:cs typeface="Times New Roman" panose="02020603050405020304" pitchFamily="18" charset="0"/>
              </a:rPr>
              <a:t>болмас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туған</a:t>
            </a:r>
            <a:r>
              <a:rPr lang="ru-RU" sz="2400" dirty="0">
                <a:latin typeface="Times New Roman" panose="02020603050405020304" pitchFamily="18" charset="0"/>
                <a:cs typeface="Times New Roman" panose="02020603050405020304" pitchFamily="18" charset="0"/>
              </a:rPr>
              <a:t> жердей </a:t>
            </a:r>
            <a:r>
              <a:rPr lang="ru-RU" sz="2400" dirty="0" err="1">
                <a:latin typeface="Times New Roman" panose="02020603050405020304" pitchFamily="18" charset="0"/>
                <a:cs typeface="Times New Roman" panose="02020603050405020304" pitchFamily="18" charset="0"/>
              </a:rPr>
              <a:t>жер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болмас</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913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804994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836712"/>
            <a:ext cx="6592776" cy="580926"/>
          </a:xfrm>
        </p:spPr>
        <p:txBody>
          <a:bodyPr>
            <a:normAutofit fontScale="90000"/>
          </a:bodyPr>
          <a:lstStyle/>
          <a:p>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t>
            </a:r>
            <a:br>
              <a:rPr lang="kk-KZ" dirty="0" smtClean="0"/>
            </a:br>
            <a:r>
              <a:rPr lang="kk-KZ" dirty="0"/>
              <a:t/>
            </a:r>
            <a:br>
              <a:rPr lang="kk-KZ" dirty="0"/>
            </a:br>
            <a:r>
              <a:rPr lang="kk-KZ" dirty="0" smtClean="0"/>
              <a:t>         </a:t>
            </a:r>
            <a:r>
              <a:rPr lang="kk-KZ" sz="3600" dirty="0" smtClean="0">
                <a:latin typeface="Times New Roman" panose="02020603050405020304" pitchFamily="18" charset="0"/>
                <a:cs typeface="Times New Roman" panose="02020603050405020304" pitchFamily="18" charset="0"/>
              </a:rPr>
              <a:t>Топқа бірігу</a:t>
            </a:r>
            <a:br>
              <a:rPr lang="kk-KZ" sz="3600" dirty="0" smtClean="0">
                <a:latin typeface="Times New Roman" panose="02020603050405020304" pitchFamily="18" charset="0"/>
                <a:cs typeface="Times New Roman" panose="02020603050405020304" pitchFamily="18" charset="0"/>
              </a:rPr>
            </a:br>
            <a:r>
              <a:rPr lang="kk-KZ" sz="3600" dirty="0" smtClean="0">
                <a:latin typeface="Times New Roman" panose="02020603050405020304" pitchFamily="18" charset="0"/>
                <a:cs typeface="Times New Roman" panose="02020603050405020304" pitchFamily="18" charset="0"/>
              </a:rPr>
              <a:t/>
            </a:r>
            <a:br>
              <a:rPr lang="kk-KZ" sz="3600" dirty="0" smtClean="0">
                <a:latin typeface="Times New Roman" panose="02020603050405020304" pitchFamily="18" charset="0"/>
                <a:cs typeface="Times New Roman" panose="02020603050405020304" pitchFamily="18" charset="0"/>
              </a:rPr>
            </a:br>
            <a:r>
              <a:rPr lang="kk-KZ" sz="3600" dirty="0" smtClean="0">
                <a:latin typeface="Times New Roman" panose="02020603050405020304" pitchFamily="18" charset="0"/>
                <a:cs typeface="Times New Roman" panose="02020603050405020304" pitchFamily="18" charset="0"/>
              </a:rPr>
              <a:t>1-топ Алтын адам </a:t>
            </a: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r>
              <a:rPr lang="kk-KZ" sz="3600" dirty="0" smtClean="0">
                <a:latin typeface="Times New Roman" panose="02020603050405020304" pitchFamily="18" charset="0"/>
                <a:cs typeface="Times New Roman" panose="02020603050405020304" pitchFamily="18" charset="0"/>
              </a:rPr>
              <a:t>2-топ Киіз үй</a:t>
            </a:r>
            <a:br>
              <a:rPr lang="kk-KZ" sz="3600" dirty="0" smtClean="0">
                <a:latin typeface="Times New Roman" panose="02020603050405020304" pitchFamily="18" charset="0"/>
                <a:cs typeface="Times New Roman" panose="02020603050405020304" pitchFamily="18" charset="0"/>
              </a:rPr>
            </a:br>
            <a:r>
              <a:rPr lang="kk-KZ" sz="3600" dirty="0" smtClean="0">
                <a:latin typeface="Times New Roman" panose="02020603050405020304" pitchFamily="18" charset="0"/>
                <a:cs typeface="Times New Roman" panose="02020603050405020304" pitchFamily="18" charset="0"/>
              </a:rPr>
              <a:t/>
            </a:r>
            <a:br>
              <a:rPr lang="kk-KZ" sz="3600" dirty="0" smtClean="0">
                <a:latin typeface="Times New Roman" panose="02020603050405020304" pitchFamily="18" charset="0"/>
                <a:cs typeface="Times New Roman" panose="02020603050405020304" pitchFamily="18" charset="0"/>
              </a:rPr>
            </a:br>
            <a:r>
              <a:rPr lang="kk-KZ" sz="3600" dirty="0" smtClean="0">
                <a:latin typeface="Times New Roman" panose="02020603050405020304" pitchFamily="18" charset="0"/>
                <a:cs typeface="Times New Roman" panose="02020603050405020304" pitchFamily="18" charset="0"/>
              </a:rPr>
              <a:t>3-топ Домбыра  </a:t>
            </a:r>
            <a:br>
              <a:rPr lang="kk-KZ" sz="3600" dirty="0" smtClean="0">
                <a:latin typeface="Times New Roman" panose="02020603050405020304" pitchFamily="18" charset="0"/>
                <a:cs typeface="Times New Roman" panose="02020603050405020304" pitchFamily="18" charset="0"/>
              </a:rPr>
            </a:br>
            <a:r>
              <a:rPr lang="kk-KZ" sz="3600" dirty="0" smtClean="0">
                <a:latin typeface="Times New Roman" panose="02020603050405020304" pitchFamily="18" charset="0"/>
                <a:cs typeface="Times New Roman" panose="02020603050405020304" pitchFamily="18" charset="0"/>
              </a:rPr>
              <a:t/>
            </a:r>
            <a:br>
              <a:rPr lang="kk-KZ" sz="3600" dirty="0" smtClean="0">
                <a:latin typeface="Times New Roman" panose="02020603050405020304" pitchFamily="18" charset="0"/>
                <a:cs typeface="Times New Roman" panose="02020603050405020304" pitchFamily="18" charset="0"/>
              </a:rPr>
            </a:br>
            <a:r>
              <a:rPr lang="kk-KZ" sz="3600" dirty="0" smtClean="0">
                <a:latin typeface="Times New Roman" panose="02020603050405020304" pitchFamily="18" charset="0"/>
                <a:cs typeface="Times New Roman" panose="02020603050405020304" pitchFamily="18" charset="0"/>
              </a:rPr>
              <a:t>4-топ Яссауи кесенесі </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pic>
        <p:nvPicPr>
          <p:cNvPr id="2050" name="Picture 2" descr="ÐÐ°ÑÑÐ¸Ð½ÐºÐ¸ Ð¿Ð¾ Ð·Ð°Ð¿ÑÐ¾ÑÑ ÒÐÐÐÒÐ¡Ð¢ÐÐÐÐ«Ò¢ 7 ÐÐÐ ÐÐ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5553" y="1628799"/>
            <a:ext cx="2274014" cy="153229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4" name="Picture 6" descr="ÐÐ°ÑÑÐ¸Ð½ÐºÐ¸ Ð¿Ð¾ Ð·Ð°Ð¿ÑÐ¾ÑÑ ÒÐÐÐÒÐ¡Ð¢ÐÐÐÐ«Ò¢ 7 ÐÐÐ ÐÐÐÐ¢Ð"/>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7315" y="188640"/>
            <a:ext cx="1528941" cy="171090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6" name="Picture 8" descr="ÐÐ°ÑÑÐ¸Ð½ÐºÐ¸ Ð¿Ð¾ Ð·Ð°Ð¿ÑÐ¾ÑÑ ÒÐÐÐÒÐ¡Ð¢ÐÐÐÐ«Ò¢ 7 ÐÐÐ ÐÐÐÐ¢Ð"/>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0419" y="4088508"/>
            <a:ext cx="2184008" cy="157274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60" name="Picture 12" descr="ÐÐ°ÑÑÐ¸Ð½ÐºÐ¸ Ð¿Ð¾ Ð·Ð°Ð¿ÑÐ¾ÑÑ Ð´Ð¾Ð¼Ð±ÑÑÐ°"/>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4997" y="2636911"/>
            <a:ext cx="2250556" cy="148094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166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340768"/>
            <a:ext cx="7704856" cy="864096"/>
          </a:xfrm>
        </p:spPr>
        <p:txBody>
          <a:bodyPr>
            <a:normAutofit fontScale="90000"/>
          </a:bodyPr>
          <a:lstStyle/>
          <a:p>
            <a:pPr lvl="0"/>
            <a:r>
              <a:rPr lang="kk-KZ" b="1" dirty="0" smtClean="0">
                <a:effectLst/>
                <a:latin typeface="Times New Roman" panose="02020603050405020304" pitchFamily="18" charset="0"/>
                <a:cs typeface="Times New Roman" panose="02020603050405020304" pitchFamily="18" charset="0"/>
              </a:rPr>
              <a:t/>
            </a:r>
            <a:br>
              <a:rPr lang="kk-KZ" b="1" dirty="0" smtClean="0">
                <a:effectLst/>
                <a:latin typeface="Times New Roman" panose="02020603050405020304" pitchFamily="18" charset="0"/>
                <a:cs typeface="Times New Roman" panose="02020603050405020304" pitchFamily="18" charset="0"/>
              </a:rPr>
            </a:br>
            <a:r>
              <a:rPr lang="kk-KZ" b="1" dirty="0">
                <a:effectLst/>
                <a:latin typeface="Times New Roman" panose="02020603050405020304" pitchFamily="18" charset="0"/>
                <a:cs typeface="Times New Roman" panose="02020603050405020304" pitchFamily="18" charset="0"/>
              </a:rPr>
              <a:t/>
            </a:r>
            <a:br>
              <a:rPr lang="kk-KZ" b="1" dirty="0">
                <a:effectLst/>
                <a:latin typeface="Times New Roman" panose="02020603050405020304" pitchFamily="18" charset="0"/>
                <a:cs typeface="Times New Roman" panose="02020603050405020304" pitchFamily="18" charset="0"/>
              </a:rPr>
            </a:br>
            <a:r>
              <a:rPr lang="kk-KZ" b="1" dirty="0" smtClean="0">
                <a:effectLst/>
                <a:latin typeface="Times New Roman" panose="02020603050405020304" pitchFamily="18" charset="0"/>
                <a:cs typeface="Times New Roman" panose="02020603050405020304" pitchFamily="18" charset="0"/>
              </a:rPr>
              <a:t/>
            </a:r>
            <a:br>
              <a:rPr lang="kk-KZ" b="1" dirty="0" smtClean="0">
                <a:effectLst/>
                <a:latin typeface="Times New Roman" panose="02020603050405020304" pitchFamily="18" charset="0"/>
                <a:cs typeface="Times New Roman" panose="02020603050405020304" pitchFamily="18" charset="0"/>
              </a:rPr>
            </a:br>
            <a:r>
              <a:rPr lang="kk-KZ" b="1" dirty="0" smtClean="0">
                <a:effectLst/>
                <a:latin typeface="Times New Roman" panose="02020603050405020304" pitchFamily="18" charset="0"/>
                <a:cs typeface="Times New Roman" panose="02020603050405020304" pitchFamily="18" charset="0"/>
              </a:rPr>
              <a:t/>
            </a:r>
            <a:br>
              <a:rPr lang="kk-KZ" b="1" dirty="0" smtClean="0">
                <a:effectLst/>
                <a:latin typeface="Times New Roman" panose="02020603050405020304" pitchFamily="18" charset="0"/>
                <a:cs typeface="Times New Roman" panose="02020603050405020304" pitchFamily="18" charset="0"/>
              </a:rPr>
            </a:br>
            <a:r>
              <a:rPr lang="kk-KZ" b="1" dirty="0" smtClean="0">
                <a:effectLst/>
                <a:latin typeface="Times New Roman" panose="02020603050405020304" pitchFamily="18" charset="0"/>
                <a:cs typeface="Times New Roman" panose="02020603050405020304" pitchFamily="18" charset="0"/>
              </a:rPr>
              <a:t/>
            </a:r>
            <a:br>
              <a:rPr lang="kk-KZ" b="1" dirty="0" smtClean="0">
                <a:effectLst/>
                <a:latin typeface="Times New Roman" panose="02020603050405020304" pitchFamily="18" charset="0"/>
                <a:cs typeface="Times New Roman" panose="02020603050405020304" pitchFamily="18" charset="0"/>
              </a:rPr>
            </a:br>
            <a:r>
              <a:rPr lang="kk-KZ" b="1" dirty="0">
                <a:effectLst/>
                <a:latin typeface="Times New Roman" panose="02020603050405020304" pitchFamily="18" charset="0"/>
                <a:cs typeface="Times New Roman" panose="02020603050405020304" pitchFamily="18" charset="0"/>
              </a:rPr>
              <a:t/>
            </a:r>
            <a:br>
              <a:rPr lang="kk-KZ" b="1" dirty="0">
                <a:effectLst/>
                <a:latin typeface="Times New Roman" panose="02020603050405020304" pitchFamily="18" charset="0"/>
                <a:cs typeface="Times New Roman" panose="02020603050405020304" pitchFamily="18" charset="0"/>
              </a:rPr>
            </a:br>
            <a:r>
              <a:rPr lang="kk-KZ" b="1" dirty="0" smtClean="0">
                <a:effectLst/>
                <a:latin typeface="Times New Roman" panose="02020603050405020304" pitchFamily="18" charset="0"/>
                <a:cs typeface="Times New Roman" panose="02020603050405020304" pitchFamily="18" charset="0"/>
              </a:rPr>
              <a:t/>
            </a:r>
            <a:br>
              <a:rPr lang="kk-KZ" b="1" dirty="0" smtClean="0">
                <a:effectLst/>
                <a:latin typeface="Times New Roman" panose="02020603050405020304" pitchFamily="18" charset="0"/>
                <a:cs typeface="Times New Roman" panose="02020603050405020304" pitchFamily="18" charset="0"/>
              </a:rPr>
            </a:br>
            <a:r>
              <a:rPr lang="kk-KZ" dirty="0" smtClean="0">
                <a:effectLst/>
                <a:latin typeface="Times New Roman" panose="02020603050405020304" pitchFamily="18" charset="0"/>
                <a:cs typeface="Times New Roman" panose="02020603050405020304" pitchFamily="18" charset="0"/>
              </a:rPr>
              <a:t>Барысы</a:t>
            </a:r>
            <a:r>
              <a:rPr lang="ru-RU" dirty="0" smtClean="0">
                <a:effectLst/>
                <a:latin typeface="Times New Roman" panose="02020603050405020304" pitchFamily="18" charset="0"/>
                <a:cs typeface="Times New Roman" panose="02020603050405020304" pitchFamily="18" charset="0"/>
              </a:rPr>
              <a:t>:</a:t>
            </a:r>
            <a:r>
              <a:rPr lang="kk-KZ" dirty="0" smtClean="0">
                <a:effectLst/>
                <a:latin typeface="Times New Roman" panose="02020603050405020304" pitchFamily="18" charset="0"/>
                <a:cs typeface="Times New Roman" panose="02020603050405020304" pitchFamily="18" charset="0"/>
              </a:rPr>
              <a:t/>
            </a:r>
            <a:br>
              <a:rPr lang="kk-KZ" dirty="0" smtClean="0">
                <a:effectLst/>
                <a:latin typeface="Times New Roman" panose="02020603050405020304" pitchFamily="18" charset="0"/>
                <a:cs typeface="Times New Roman" panose="02020603050405020304" pitchFamily="18" charset="0"/>
              </a:rPr>
            </a:br>
            <a:r>
              <a:rPr lang="kk-KZ" dirty="0" smtClean="0">
                <a:effectLst/>
                <a:latin typeface="Times New Roman" panose="02020603050405020304" pitchFamily="18" charset="0"/>
                <a:cs typeface="Times New Roman" panose="02020603050405020304" pitchFamily="18" charset="0"/>
              </a:rPr>
              <a:t/>
            </a:r>
            <a:br>
              <a:rPr lang="kk-KZ" dirty="0" smtClean="0">
                <a:effectLst/>
                <a:latin typeface="Times New Roman" panose="02020603050405020304" pitchFamily="18" charset="0"/>
                <a:cs typeface="Times New Roman" panose="02020603050405020304" pitchFamily="18" charset="0"/>
              </a:rPr>
            </a:br>
            <a:r>
              <a:rPr lang="kk-KZ" dirty="0" smtClean="0">
                <a:effectLst/>
                <a:latin typeface="Times New Roman" panose="02020603050405020304" pitchFamily="18" charset="0"/>
                <a:cs typeface="Times New Roman" panose="02020603050405020304" pitchFamily="18" charset="0"/>
              </a:rPr>
              <a:t>1-кезең </a:t>
            </a:r>
            <a:r>
              <a:rPr lang="kk-KZ" dirty="0">
                <a:effectLst/>
                <a:latin typeface="Times New Roman" panose="02020603050405020304" pitchFamily="18" charset="0"/>
                <a:cs typeface="Times New Roman" panose="02020603050405020304" pitchFamily="18" charset="0"/>
              </a:rPr>
              <a:t>« </a:t>
            </a:r>
            <a:r>
              <a:rPr lang="kk-KZ" dirty="0" smtClean="0">
                <a:effectLst/>
                <a:latin typeface="Times New Roman" panose="02020603050405020304" pitchFamily="18" charset="0"/>
                <a:cs typeface="Times New Roman" panose="02020603050405020304" pitchFamily="18" charset="0"/>
              </a:rPr>
              <a:t>Кім көп біледі?</a:t>
            </a:r>
            <a:r>
              <a:rPr lang="kk-KZ" dirty="0">
                <a:effectLst/>
                <a:latin typeface="Times New Roman" panose="02020603050405020304" pitchFamily="18" charset="0"/>
                <a:cs typeface="Times New Roman" panose="02020603050405020304" pitchFamily="18" charset="0"/>
              </a:rPr>
              <a:t> »</a:t>
            </a:r>
            <a:r>
              <a:rPr lang="kk-KZ" dirty="0" smtClean="0">
                <a:effectLst/>
                <a:latin typeface="Times New Roman" panose="02020603050405020304" pitchFamily="18" charset="0"/>
                <a:cs typeface="Times New Roman" panose="02020603050405020304" pitchFamily="18" charset="0"/>
              </a:rPr>
              <a:t> /топ басшылары/</a:t>
            </a:r>
            <a:br>
              <a:rPr lang="kk-KZ" dirty="0" smtClean="0">
                <a:effectLst/>
                <a:latin typeface="Times New Roman" panose="02020603050405020304" pitchFamily="18" charset="0"/>
                <a:cs typeface="Times New Roman" panose="02020603050405020304" pitchFamily="18" charset="0"/>
              </a:rPr>
            </a:br>
            <a:r>
              <a:rPr lang="kk-KZ" dirty="0" smtClean="0">
                <a:effectLst/>
                <a:latin typeface="Times New Roman" panose="02020603050405020304" pitchFamily="18" charset="0"/>
                <a:cs typeface="Times New Roman" panose="02020603050405020304" pitchFamily="18" charset="0"/>
              </a:rPr>
              <a:t>2-кезең </a:t>
            </a:r>
            <a:r>
              <a:rPr lang="kk-KZ" dirty="0">
                <a:effectLst/>
                <a:latin typeface="Times New Roman" panose="02020603050405020304" pitchFamily="18" charset="0"/>
                <a:cs typeface="Times New Roman" panose="02020603050405020304" pitchFamily="18" charset="0"/>
              </a:rPr>
              <a:t>«Блиц -турнир</a:t>
            </a:r>
            <a:r>
              <a:rPr lang="kk-KZ" dirty="0" smtClean="0">
                <a:effectLst/>
                <a:latin typeface="Times New Roman" panose="02020603050405020304" pitchFamily="18" charset="0"/>
                <a:cs typeface="Times New Roman" panose="02020603050405020304" pitchFamily="18" charset="0"/>
              </a:rPr>
              <a:t>»</a:t>
            </a:r>
            <a:br>
              <a:rPr lang="kk-KZ" dirty="0" smtClean="0">
                <a:effectLst/>
                <a:latin typeface="Times New Roman" panose="02020603050405020304" pitchFamily="18" charset="0"/>
                <a:cs typeface="Times New Roman" panose="02020603050405020304" pitchFamily="18" charset="0"/>
              </a:rPr>
            </a:br>
            <a:r>
              <a:rPr lang="kk-KZ" dirty="0" smtClean="0">
                <a:effectLst/>
                <a:latin typeface="Times New Roman" panose="02020603050405020304" pitchFamily="18" charset="0"/>
                <a:cs typeface="Times New Roman" panose="02020603050405020304" pitchFamily="18" charset="0"/>
              </a:rPr>
              <a:t>3-кезең </a:t>
            </a:r>
            <a:r>
              <a:rPr lang="kk-KZ" sz="4400" dirty="0" smtClean="0">
                <a:effectLst/>
                <a:latin typeface="Times New Roman" panose="02020603050405020304" pitchFamily="18" charset="0"/>
                <a:cs typeface="Times New Roman" panose="02020603050405020304" pitchFamily="18" charset="0"/>
              </a:rPr>
              <a:t>«Конкурстық тапсырма» </a:t>
            </a:r>
            <a:br>
              <a:rPr lang="kk-KZ" sz="4400" dirty="0" smtClean="0">
                <a:effectLst/>
                <a:latin typeface="Times New Roman" panose="02020603050405020304" pitchFamily="18" charset="0"/>
                <a:cs typeface="Times New Roman" panose="02020603050405020304" pitchFamily="18" charset="0"/>
              </a:rPr>
            </a:br>
            <a:r>
              <a:rPr lang="kk-KZ" sz="4400" dirty="0" smtClean="0">
                <a:effectLst/>
                <a:latin typeface="Times New Roman" panose="02020603050405020304" pitchFamily="18" charset="0"/>
                <a:cs typeface="Times New Roman" panose="02020603050405020304" pitchFamily="18" charset="0"/>
              </a:rPr>
              <a:t>4-кезең </a:t>
            </a:r>
            <a:r>
              <a:rPr lang="kk-KZ" sz="4400" dirty="0">
                <a:effectLst/>
                <a:latin typeface="Times New Roman" panose="02020603050405020304" pitchFamily="18" charset="0"/>
                <a:cs typeface="Times New Roman" panose="02020603050405020304" pitchFamily="18" charset="0"/>
              </a:rPr>
              <a:t>«</a:t>
            </a:r>
            <a:r>
              <a:rPr lang="ru-RU" altLang="ru-RU" sz="4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sz="4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Оқу</a:t>
            </a:r>
            <a:r>
              <a:rPr lang="ru-RU" altLang="ru-RU" sz="4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sz="4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сауаттылығы</a:t>
            </a:r>
            <a:r>
              <a:rPr lang="kk-KZ" sz="4400" dirty="0">
                <a:effectLst/>
                <a:latin typeface="Times New Roman" panose="02020603050405020304" pitchFamily="18" charset="0"/>
                <a:cs typeface="Times New Roman" panose="02020603050405020304" pitchFamily="18" charset="0"/>
              </a:rPr>
              <a:t> » </a:t>
            </a:r>
            <a:r>
              <a:rPr lang="ru-RU" altLang="ru-RU" sz="4400" dirty="0">
                <a:solidFill>
                  <a:srgbClr val="000000"/>
                </a:solidFill>
                <a:ea typeface="Times New Roman" pitchFamily="18" charset="0"/>
              </a:rPr>
              <a:t/>
            </a:r>
            <a:br>
              <a:rPr lang="ru-RU" altLang="ru-RU" sz="4400" dirty="0">
                <a:solidFill>
                  <a:srgbClr val="000000"/>
                </a:solidFill>
                <a:ea typeface="Times New Roman" pitchFamily="18" charset="0"/>
              </a:rPr>
            </a:br>
            <a:r>
              <a:rPr lang="ru-RU" sz="4400" dirty="0">
                <a:effectLst/>
                <a:latin typeface="Times New Roman" panose="02020603050405020304" pitchFamily="18" charset="0"/>
                <a:cs typeface="Times New Roman" panose="02020603050405020304" pitchFamily="18" charset="0"/>
              </a:rPr>
              <a:t/>
            </a:r>
            <a:br>
              <a:rPr lang="ru-RU" sz="4400" dirty="0">
                <a:effectLst/>
                <a:latin typeface="Times New Roman" panose="02020603050405020304" pitchFamily="18" charset="0"/>
                <a:cs typeface="Times New Roman" panose="02020603050405020304" pitchFamily="18" charset="0"/>
              </a:rPr>
            </a:br>
            <a:r>
              <a:rPr lang="ru-RU" dirty="0">
                <a:effectLst/>
                <a:latin typeface="Times New Roman" panose="02020603050405020304" pitchFamily="18" charset="0"/>
                <a:cs typeface="Times New Roman" panose="02020603050405020304" pitchFamily="18" charset="0"/>
              </a:rPr>
              <a:t/>
            </a:r>
            <a:br>
              <a:rPr lang="ru-RU" dirty="0">
                <a:effectLst/>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169830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47664" y="404664"/>
            <a:ext cx="7416824" cy="6155531"/>
          </a:xfrm>
          <a:prstGeom prst="rect">
            <a:avLst/>
          </a:prstGeom>
        </p:spPr>
        <p:txBody>
          <a:bodyPr wrap="square">
            <a:spAutoFit/>
          </a:bodyPr>
          <a:lstStyle/>
          <a:p>
            <a:r>
              <a:rPr lang="kk-KZ" sz="1400" b="1" dirty="0">
                <a:latin typeface="Times New Roman" panose="02020603050405020304" pitchFamily="18" charset="0"/>
                <a:cs typeface="Times New Roman" panose="02020603050405020304" pitchFamily="18" charset="0"/>
              </a:rPr>
              <a:t>І кезең «Кім көп біледі</a:t>
            </a:r>
            <a:r>
              <a:rPr lang="kk-KZ" sz="1400" dirty="0">
                <a:latin typeface="Times New Roman" panose="02020603050405020304" pitchFamily="18" charset="0"/>
                <a:cs typeface="Times New Roman" panose="02020603050405020304" pitchFamily="18" charset="0"/>
              </a:rPr>
              <a:t>?» </a:t>
            </a:r>
            <a:r>
              <a:rPr lang="kk-KZ" sz="1400" dirty="0" smtClean="0">
                <a:latin typeface="Times New Roman" panose="02020603050405020304" pitchFamily="18" charset="0"/>
                <a:cs typeface="Times New Roman" panose="02020603050405020304" pitchFamily="18" charset="0"/>
              </a:rPr>
              <a:t>топ  басшыларына</a:t>
            </a:r>
            <a:endParaRPr lang="ru-RU" sz="1400" dirty="0">
              <a:latin typeface="Times New Roman" panose="02020603050405020304" pitchFamily="18" charset="0"/>
              <a:cs typeface="Times New Roman" panose="02020603050405020304" pitchFamily="18" charset="0"/>
            </a:endParaRPr>
          </a:p>
          <a:p>
            <a:pPr lvl="0"/>
            <a:r>
              <a:rPr lang="kk-KZ" sz="1400" dirty="0" smtClean="0">
                <a:latin typeface="Times New Roman" panose="02020603050405020304" pitchFamily="18" charset="0"/>
                <a:cs typeface="Times New Roman" panose="02020603050405020304" pitchFamily="18" charset="0"/>
              </a:rPr>
              <a:t> 1топ </a:t>
            </a:r>
          </a:p>
          <a:p>
            <a:pPr lvl="0"/>
            <a:r>
              <a:rPr lang="kk-KZ" sz="1400" dirty="0" smtClean="0">
                <a:latin typeface="Times New Roman" panose="02020603050405020304" pitchFamily="18" charset="0"/>
                <a:cs typeface="Times New Roman" panose="02020603050405020304" pitchFamily="18" charset="0"/>
              </a:rPr>
              <a:t>Қыс </a:t>
            </a:r>
            <a:r>
              <a:rPr lang="kk-KZ" sz="1400" dirty="0">
                <a:latin typeface="Times New Roman" panose="02020603050405020304" pitchFamily="18" charset="0"/>
                <a:cs typeface="Times New Roman" panose="02020603050405020304" pitchFamily="18" charset="0"/>
              </a:rPr>
              <a:t>айларын ата</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Дыбыстар неше түрге бөлінеді?</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Зат есім дегеніміз не?</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Көкжиектің неше тұсы бар?</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Алғаш мектеп ашқан атамызды ата.</a:t>
            </a:r>
            <a:endParaRPr lang="ru-RU" sz="1400" dirty="0">
              <a:latin typeface="Times New Roman" panose="02020603050405020304" pitchFamily="18" charset="0"/>
              <a:cs typeface="Times New Roman" panose="02020603050405020304" pitchFamily="18" charset="0"/>
            </a:endParaRPr>
          </a:p>
          <a:p>
            <a:pPr lvl="0"/>
            <a:endParaRPr lang="kk-KZ" sz="1400" dirty="0" smtClean="0">
              <a:latin typeface="Times New Roman" panose="02020603050405020304" pitchFamily="18" charset="0"/>
              <a:cs typeface="Times New Roman" panose="02020603050405020304" pitchFamily="18" charset="0"/>
            </a:endParaRPr>
          </a:p>
          <a:p>
            <a:pPr lvl="0"/>
            <a:r>
              <a:rPr lang="kk-KZ" sz="1400" dirty="0" smtClean="0">
                <a:latin typeface="Times New Roman" panose="02020603050405020304" pitchFamily="18" charset="0"/>
                <a:cs typeface="Times New Roman" panose="02020603050405020304" pitchFamily="18" charset="0"/>
              </a:rPr>
              <a:t>2 топ </a:t>
            </a:r>
          </a:p>
          <a:p>
            <a:pPr lvl="0"/>
            <a:r>
              <a:rPr lang="kk-KZ" sz="1400" dirty="0" smtClean="0">
                <a:latin typeface="Times New Roman" panose="02020603050405020304" pitchFamily="18" charset="0"/>
                <a:cs typeface="Times New Roman" panose="02020603050405020304" pitchFamily="18" charset="0"/>
              </a:rPr>
              <a:t>Өлі </a:t>
            </a:r>
            <a:r>
              <a:rPr lang="kk-KZ" sz="1400" dirty="0">
                <a:latin typeface="Times New Roman" panose="02020603050405020304" pitchFamily="18" charset="0"/>
                <a:cs typeface="Times New Roman" panose="02020603050405020304" pitchFamily="18" charset="0"/>
              </a:rPr>
              <a:t>табиғатқа не жатады?</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Шаршы дегеніміз не?</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Қосындының компоненттерін ата.</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Әріп дегеніміз не?</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Иіс сезу мүшесін ата.</a:t>
            </a:r>
            <a:endParaRPr lang="ru-RU" sz="1400" dirty="0">
              <a:latin typeface="Times New Roman" panose="02020603050405020304" pitchFamily="18" charset="0"/>
              <a:cs typeface="Times New Roman" panose="02020603050405020304" pitchFamily="18" charset="0"/>
            </a:endParaRPr>
          </a:p>
          <a:p>
            <a:pPr lvl="0"/>
            <a:endParaRPr lang="kk-KZ" sz="1400" dirty="0" smtClean="0">
              <a:latin typeface="Times New Roman" panose="02020603050405020304" pitchFamily="18" charset="0"/>
              <a:cs typeface="Times New Roman" panose="02020603050405020304" pitchFamily="18" charset="0"/>
            </a:endParaRPr>
          </a:p>
          <a:p>
            <a:pPr lvl="0"/>
            <a:r>
              <a:rPr lang="kk-KZ" sz="1400" dirty="0" smtClean="0">
                <a:latin typeface="Times New Roman" panose="02020603050405020304" pitchFamily="18" charset="0"/>
                <a:cs typeface="Times New Roman" panose="02020603050405020304" pitchFamily="18" charset="0"/>
              </a:rPr>
              <a:t>3топ</a:t>
            </a:r>
          </a:p>
          <a:p>
            <a:pPr lvl="0"/>
            <a:r>
              <a:rPr lang="kk-KZ" sz="1400" dirty="0" smtClean="0">
                <a:latin typeface="Times New Roman" panose="02020603050405020304" pitchFamily="18" charset="0"/>
                <a:cs typeface="Times New Roman" panose="02020603050405020304" pitchFamily="18" charset="0"/>
              </a:rPr>
              <a:t>Көктем </a:t>
            </a:r>
            <a:r>
              <a:rPr lang="kk-KZ" sz="1400" dirty="0">
                <a:latin typeface="Times New Roman" panose="02020603050405020304" pitchFamily="18" charset="0"/>
                <a:cs typeface="Times New Roman" panose="02020603050405020304" pitchFamily="18" charset="0"/>
              </a:rPr>
              <a:t>айларын ата?</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Әліпби неше әріп бар?</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Сан есім дегеніміз не ?</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Табиғат деген не?</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Абай Құнанбаев кім?</a:t>
            </a:r>
            <a:endParaRPr lang="ru-RU" sz="1400" dirty="0">
              <a:latin typeface="Times New Roman" panose="02020603050405020304" pitchFamily="18" charset="0"/>
              <a:cs typeface="Times New Roman" panose="02020603050405020304" pitchFamily="18" charset="0"/>
            </a:endParaRPr>
          </a:p>
          <a:p>
            <a:pPr lvl="0"/>
            <a:endParaRPr lang="kk-KZ" sz="1400" dirty="0" smtClean="0">
              <a:latin typeface="Times New Roman" panose="02020603050405020304" pitchFamily="18" charset="0"/>
              <a:cs typeface="Times New Roman" panose="02020603050405020304" pitchFamily="18" charset="0"/>
            </a:endParaRPr>
          </a:p>
          <a:p>
            <a:pPr lvl="0"/>
            <a:r>
              <a:rPr lang="kk-KZ" sz="1400" dirty="0" smtClean="0">
                <a:latin typeface="Times New Roman" panose="02020603050405020304" pitchFamily="18" charset="0"/>
                <a:cs typeface="Times New Roman" panose="02020603050405020304" pitchFamily="18" charset="0"/>
              </a:rPr>
              <a:t> 4 топ</a:t>
            </a:r>
          </a:p>
          <a:p>
            <a:pPr lvl="0"/>
            <a:r>
              <a:rPr lang="kk-KZ" sz="1400" dirty="0" smtClean="0">
                <a:latin typeface="Times New Roman" panose="02020603050405020304" pitchFamily="18" charset="0"/>
                <a:cs typeface="Times New Roman" panose="02020603050405020304" pitchFamily="18" charset="0"/>
              </a:rPr>
              <a:t>Тірі </a:t>
            </a:r>
            <a:r>
              <a:rPr lang="kk-KZ" sz="1400" dirty="0">
                <a:latin typeface="Times New Roman" panose="02020603050405020304" pitchFamily="18" charset="0"/>
                <a:cs typeface="Times New Roman" panose="02020603050405020304" pitchFamily="18" charset="0"/>
              </a:rPr>
              <a:t>табиғатқа не жатады?</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Ұшбұрыш дегеніміз не?</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Айырманың компоненттерін ата.</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Дыбыс дегеніміз не?</a:t>
            </a:r>
            <a:endParaRPr lang="ru-RU" sz="1400" dirty="0">
              <a:latin typeface="Times New Roman" panose="02020603050405020304" pitchFamily="18" charset="0"/>
              <a:cs typeface="Times New Roman" panose="02020603050405020304" pitchFamily="18" charset="0"/>
            </a:endParaRPr>
          </a:p>
          <a:p>
            <a:pPr lvl="0"/>
            <a:r>
              <a:rPr lang="kk-KZ" sz="1400" dirty="0">
                <a:latin typeface="Times New Roman" panose="02020603050405020304" pitchFamily="18" charset="0"/>
                <a:cs typeface="Times New Roman" panose="02020603050405020304" pitchFamily="18" charset="0"/>
              </a:rPr>
              <a:t>Есту мүшесін ата</a:t>
            </a:r>
            <a:r>
              <a:rPr lang="kk-KZ"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60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effectLst/>
                <a:latin typeface="Times New Roman" panose="02020603050405020304" pitchFamily="18" charset="0"/>
                <a:cs typeface="Times New Roman" panose="02020603050405020304" pitchFamily="18" charset="0"/>
              </a:rPr>
              <a:t>2</a:t>
            </a:r>
            <a:r>
              <a:rPr lang="kk-KZ" b="1" dirty="0" smtClean="0">
                <a:effectLst/>
                <a:latin typeface="Times New Roman" panose="02020603050405020304" pitchFamily="18" charset="0"/>
                <a:cs typeface="Times New Roman" panose="02020603050405020304" pitchFamily="18" charset="0"/>
              </a:rPr>
              <a:t>-кезең «Блиц -турнир» </a:t>
            </a:r>
            <a:r>
              <a:rPr lang="ru-RU" dirty="0">
                <a:effectLst/>
                <a:latin typeface="Times New Roman" panose="02020603050405020304" pitchFamily="18" charset="0"/>
                <a:cs typeface="Times New Roman" panose="02020603050405020304" pitchFamily="18" charset="0"/>
              </a:rPr>
              <a:t/>
            </a:r>
            <a:br>
              <a:rPr lang="ru-RU" dirty="0">
                <a:effectLst/>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43608" y="980728"/>
            <a:ext cx="7890080" cy="5267672"/>
          </a:xfrm>
        </p:spPr>
        <p:txBody>
          <a:bodyPr>
            <a:noAutofit/>
          </a:bodyPr>
          <a:lstStyle/>
          <a:p>
            <a:r>
              <a:rPr lang="kk-KZ" sz="1800" b="1" dirty="0">
                <a:latin typeface="Times New Roman" panose="02020603050405020304" pitchFamily="18" charset="0"/>
                <a:cs typeface="Times New Roman" panose="02020603050405020304" pitchFamily="18" charset="0"/>
              </a:rPr>
              <a:t>1-топ</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1.Арбадағы үш ат 12 км/сағ жылдамдықпен жүрсе,әр аттың жылдамдығы қанша? </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2.Біз күніне үш рет тамақтанамыз. Аптасына неше рет тамақтанамыз? </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3.Ең үлкен төрт таңбалы санды ата? </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4) Барлық қабырғалары тең тіктөртбұрыш шаршы деп аталады. </a:t>
            </a:r>
            <a:br>
              <a:rPr lang="kk-KZ"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5) 1 сағатта 90 минут бар ? </a:t>
            </a:r>
            <a:br>
              <a:rPr lang="kk-KZ" sz="1800" dirty="0">
                <a:latin typeface="Times New Roman" panose="02020603050405020304" pitchFamily="18" charset="0"/>
                <a:cs typeface="Times New Roman" panose="02020603050405020304" pitchFamily="18" charset="0"/>
              </a:rPr>
            </a:br>
            <a:endParaRPr lang="kk-KZ" sz="1800" dirty="0" smtClean="0">
              <a:latin typeface="Times New Roman" panose="02020603050405020304" pitchFamily="18" charset="0"/>
              <a:cs typeface="Times New Roman" panose="02020603050405020304" pitchFamily="18" charset="0"/>
            </a:endParaRPr>
          </a:p>
          <a:p>
            <a:r>
              <a:rPr lang="kk-KZ" sz="1800" b="1" dirty="0" smtClean="0">
                <a:latin typeface="Times New Roman" panose="02020603050405020304" pitchFamily="18" charset="0"/>
                <a:cs typeface="Times New Roman" panose="02020603050405020304" pitchFamily="18" charset="0"/>
              </a:rPr>
              <a:t>2-топ</a:t>
            </a:r>
            <a:endParaRPr lang="kk-KZ" sz="1800" dirty="0">
              <a:latin typeface="Times New Roman" panose="02020603050405020304" pitchFamily="18" charset="0"/>
              <a:cs typeface="Times New Roman" panose="02020603050405020304" pitchFamily="18" charset="0"/>
            </a:endParaRPr>
          </a:p>
          <a:p>
            <a:r>
              <a:rPr lang="kk-KZ" sz="1800" dirty="0" smtClean="0">
                <a:latin typeface="Times New Roman" panose="02020603050405020304" pitchFamily="18" charset="0"/>
                <a:cs typeface="Times New Roman" panose="02020603050405020304" pitchFamily="18" charset="0"/>
              </a:rPr>
              <a:t>6</a:t>
            </a:r>
            <a:r>
              <a:rPr lang="kk-KZ" sz="1800" dirty="0">
                <a:latin typeface="Times New Roman" panose="02020603050405020304" pitchFamily="18" charset="0"/>
                <a:cs typeface="Times New Roman" panose="02020603050405020304" pitchFamily="18" charset="0"/>
              </a:rPr>
              <a:t>) 14 тақ сан ? </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7) 1аптада 6 күн бар?  </a:t>
            </a:r>
            <a:br>
              <a:rPr lang="kk-KZ"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8. Үстелдің 4 бұрышы бар. Егер бір бұрышын кесіп тастаса, неше бұрыш қалады? </a:t>
            </a:r>
            <a:br>
              <a:rPr lang="kk-KZ"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9. Төртеуі 4 сағат шахмат ойынын ойнады. Әрқайсысы қанша сағат шахмат ойнады? </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10.Жанұяда 3 ұл бар. Әр ұлдың 1 әкесі бар. Жанұяда неше бала бар? </a:t>
            </a:r>
            <a:endParaRPr lang="ru-RU" sz="18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836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548680"/>
            <a:ext cx="7818072" cy="5699720"/>
          </a:xfrm>
        </p:spPr>
        <p:txBody>
          <a:bodyPr>
            <a:noAutofit/>
          </a:bodyPr>
          <a:lstStyle/>
          <a:p>
            <a:r>
              <a:rPr lang="kk-KZ" sz="1800" b="1" dirty="0">
                <a:latin typeface="Times New Roman" panose="02020603050405020304" pitchFamily="18" charset="0"/>
                <a:cs typeface="Times New Roman" panose="02020603050405020304" pitchFamily="18" charset="0"/>
              </a:rPr>
              <a:t>3</a:t>
            </a:r>
            <a:r>
              <a:rPr lang="kk-KZ" sz="1800" b="1" dirty="0" smtClean="0">
                <a:latin typeface="Times New Roman" panose="02020603050405020304" pitchFamily="18" charset="0"/>
                <a:cs typeface="Times New Roman" panose="02020603050405020304" pitchFamily="18" charset="0"/>
              </a:rPr>
              <a:t>-топ</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1.Қосарласқан үш ат 1 сағатта 24 км жүріп өтті.Әр ат қанша километр жүрді</a:t>
            </a:r>
            <a:r>
              <a:rPr lang="kk-KZ"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2.8888 саны 8-ден қанша есе артық</a:t>
            </a:r>
            <a:r>
              <a:rPr lang="kk-KZ"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3.Қосындысы 15-ке,айырмасы 3-ке тең екі санды тап? </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4) Қарама-қарсы қабырғалары тең тіктөртбұрыш  шаршы деп аталады</a:t>
            </a:r>
            <a:r>
              <a:rPr lang="kk-KZ" sz="1800" dirty="0" smtClean="0">
                <a:latin typeface="Times New Roman" panose="02020603050405020304" pitchFamily="18" charset="0"/>
                <a:cs typeface="Times New Roman" panose="02020603050405020304" pitchFamily="18" charset="0"/>
              </a:rPr>
              <a:t>.</a:t>
            </a:r>
            <a:r>
              <a:rPr lang="kk-KZ" sz="1800" dirty="0">
                <a:latin typeface="Times New Roman" panose="02020603050405020304" pitchFamily="18" charset="0"/>
                <a:cs typeface="Times New Roman" panose="02020603050405020304" pitchFamily="18" charset="0"/>
              </a:rPr>
              <a:t/>
            </a:r>
            <a:br>
              <a:rPr lang="kk-KZ"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5) Екі ғасырда 200 жыл. </a:t>
            </a:r>
            <a:endParaRPr lang="kk-KZ" sz="1800" dirty="0" smtClean="0">
              <a:latin typeface="Times New Roman" panose="02020603050405020304" pitchFamily="18" charset="0"/>
              <a:cs typeface="Times New Roman" panose="02020603050405020304" pitchFamily="18" charset="0"/>
            </a:endParaRPr>
          </a:p>
          <a:p>
            <a:endParaRPr lang="kk-KZ" sz="1800" dirty="0">
              <a:latin typeface="Times New Roman" panose="02020603050405020304" pitchFamily="18" charset="0"/>
              <a:cs typeface="Times New Roman" panose="02020603050405020304" pitchFamily="18" charset="0"/>
            </a:endParaRPr>
          </a:p>
          <a:p>
            <a:r>
              <a:rPr lang="kk-KZ" sz="1800" b="1" dirty="0">
                <a:latin typeface="Times New Roman" panose="02020603050405020304" pitchFamily="18" charset="0"/>
                <a:cs typeface="Times New Roman" panose="02020603050405020304" pitchFamily="18" charset="0"/>
              </a:rPr>
              <a:t>4</a:t>
            </a:r>
            <a:r>
              <a:rPr lang="kk-KZ" sz="1800" b="1" dirty="0" smtClean="0">
                <a:latin typeface="Times New Roman" panose="02020603050405020304" pitchFamily="18" charset="0"/>
                <a:cs typeface="Times New Roman" panose="02020603050405020304" pitchFamily="18" charset="0"/>
              </a:rPr>
              <a:t>-топ</a:t>
            </a:r>
            <a:r>
              <a:rPr lang="kk-KZ" sz="1800" dirty="0">
                <a:latin typeface="Times New Roman" panose="02020603050405020304" pitchFamily="18" charset="0"/>
                <a:cs typeface="Times New Roman" panose="02020603050405020304" pitchFamily="18" charset="0"/>
              </a:rPr>
              <a:t/>
            </a:r>
            <a:br>
              <a:rPr lang="kk-KZ"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6) 1357 жұп </a:t>
            </a:r>
            <a:r>
              <a:rPr lang="kk-KZ" sz="1800" dirty="0" smtClean="0">
                <a:latin typeface="Times New Roman" panose="02020603050405020304" pitchFamily="18" charset="0"/>
                <a:cs typeface="Times New Roman" panose="02020603050405020304" pitchFamily="18" charset="0"/>
              </a:rPr>
              <a:t>сан</a:t>
            </a:r>
            <a:r>
              <a:rPr lang="kk-KZ" sz="1800" dirty="0">
                <a:latin typeface="Times New Roman" panose="02020603050405020304" pitchFamily="18" charset="0"/>
                <a:cs typeface="Times New Roman" panose="02020603050405020304" pitchFamily="18" charset="0"/>
              </a:rPr>
              <a:t/>
            </a:r>
            <a:br>
              <a:rPr lang="kk-KZ"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7) 1 тәулікте 48 сағат бар ? </a:t>
            </a:r>
            <a:br>
              <a:rPr lang="kk-KZ"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8. Мектеп ауласында 17 шырша өсіп тұр. Тағы да 4 емен және 3 шырша отырғызылды. Мектеп ауласында барлығы неше шырша бар? </a:t>
            </a:r>
            <a:br>
              <a:rPr lang="kk-KZ"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9. 1 жұмыртқаны қайнатуға 3 минут кетсе, 5 жұмыртқаны қайнатуға неше минут керек? </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10. Екі аяғымен түрегеп тұрған адамның салмағы 50кг, бір аяғымен тұрса  салмағы неше кг? </a:t>
            </a:r>
            <a:r>
              <a:rPr lang="kk-KZ" sz="900" dirty="0"/>
              <a:t/>
            </a:r>
            <a:br>
              <a:rPr lang="kk-KZ" sz="900" dirty="0"/>
            </a:br>
            <a:endParaRPr lang="ru-RU" sz="900" dirty="0"/>
          </a:p>
        </p:txBody>
      </p:sp>
    </p:spTree>
    <p:extLst>
      <p:ext uri="{BB962C8B-B14F-4D97-AF65-F5344CB8AC3E}">
        <p14:creationId xmlns:p14="http://schemas.microsoft.com/office/powerpoint/2010/main" val="151550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3600" b="1" dirty="0" smtClean="0">
                <a:effectLst/>
                <a:latin typeface="Times New Roman" panose="02020603050405020304" pitchFamily="18" charset="0"/>
                <a:cs typeface="Times New Roman" panose="02020603050405020304" pitchFamily="18" charset="0"/>
              </a:rPr>
              <a:t>3-кезең </a:t>
            </a:r>
            <a:r>
              <a:rPr lang="kk-KZ" sz="3600" b="1" dirty="0">
                <a:effectLst/>
                <a:latin typeface="Times New Roman" panose="02020603050405020304" pitchFamily="18" charset="0"/>
                <a:cs typeface="Times New Roman" panose="02020603050405020304" pitchFamily="18" charset="0"/>
              </a:rPr>
              <a:t>« Конкурстық тапсырма» </a:t>
            </a:r>
            <a:r>
              <a:rPr lang="ru-RU" sz="3600" dirty="0">
                <a:effectLst/>
                <a:latin typeface="Times New Roman" panose="02020603050405020304" pitchFamily="18" charset="0"/>
                <a:cs typeface="Times New Roman" panose="02020603050405020304" pitchFamily="18" charset="0"/>
              </a:rPr>
              <a:t/>
            </a:r>
            <a:br>
              <a:rPr lang="ru-RU" sz="3600" dirty="0">
                <a:effectLst/>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pic>
        <p:nvPicPr>
          <p:cNvPr id="4" name="Объект 3" descr="hello_html_79e2454d.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1628799"/>
            <a:ext cx="4964511" cy="3096345"/>
          </a:xfrm>
          <a:prstGeom prst="rect">
            <a:avLst/>
          </a:prstGeom>
          <a:noFill/>
          <a:ln>
            <a:noFill/>
          </a:ln>
        </p:spPr>
      </p:pic>
      <p:sp>
        <p:nvSpPr>
          <p:cNvPr id="5" name="Прямоугольник 4"/>
          <p:cNvSpPr/>
          <p:nvPr/>
        </p:nvSpPr>
        <p:spPr>
          <a:xfrm>
            <a:off x="1907704" y="1052736"/>
            <a:ext cx="4964511" cy="400110"/>
          </a:xfrm>
          <a:prstGeom prst="rect">
            <a:avLst/>
          </a:prstGeom>
        </p:spPr>
        <p:txBody>
          <a:bodyPr wrap="square">
            <a:spAutoFit/>
          </a:bodyPr>
          <a:lstStyle/>
          <a:p>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комбинациядағы</a:t>
            </a:r>
            <a:r>
              <a:rPr lang="ru-RU" sz="2000" dirty="0">
                <a:latin typeface="Times New Roman" panose="02020603050405020304" pitchFamily="18" charset="0"/>
                <a:cs typeface="Times New Roman" panose="02020603050405020304" pitchFamily="18" charset="0"/>
              </a:rPr>
              <a:t> Х  </a:t>
            </a:r>
            <a:r>
              <a:rPr lang="ru-RU" sz="2000" dirty="0" err="1">
                <a:latin typeface="Times New Roman" panose="02020603050405020304" pitchFamily="18" charset="0"/>
                <a:cs typeface="Times New Roman" panose="02020603050405020304" pitchFamily="18" charset="0"/>
              </a:rPr>
              <a:t>мәнін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табыңыз</a:t>
            </a:r>
            <a:r>
              <a:rPr lang="ru-RU" sz="2000" dirty="0">
                <a:latin typeface="Times New Roman" panose="02020603050405020304" pitchFamily="18" charset="0"/>
                <a:cs typeface="Times New Roman" panose="02020603050405020304" pitchFamily="18" charset="0"/>
              </a:rPr>
              <a:t>?</a:t>
            </a:r>
          </a:p>
        </p:txBody>
      </p:sp>
      <p:sp>
        <p:nvSpPr>
          <p:cNvPr id="6" name="Прямоугольник 5"/>
          <p:cNvSpPr/>
          <p:nvPr/>
        </p:nvSpPr>
        <p:spPr>
          <a:xfrm>
            <a:off x="1259633" y="4725144"/>
            <a:ext cx="5612582" cy="1477328"/>
          </a:xfrm>
          <a:prstGeom prst="rect">
            <a:avLst/>
          </a:prstGeom>
        </p:spPr>
        <p:txBody>
          <a:bodyPr wrap="square">
            <a:spAutoFit/>
          </a:bodyPr>
          <a:lstStyle/>
          <a:p>
            <a:pPr marL="342900" indent="-342900">
              <a:buAutoNum type="alphaUcParenR"/>
            </a:pPr>
            <a:r>
              <a:rPr lang="ru-RU" dirty="0" smtClean="0"/>
              <a:t>14</a:t>
            </a:r>
          </a:p>
          <a:p>
            <a:pPr marL="342900" indent="-342900">
              <a:buAutoNum type="alphaUcParenR"/>
            </a:pPr>
            <a:r>
              <a:rPr lang="ru-RU" dirty="0" smtClean="0"/>
              <a:t>18</a:t>
            </a:r>
          </a:p>
          <a:p>
            <a:pPr marL="342900" indent="-342900">
              <a:buAutoNum type="alphaUcParenR"/>
            </a:pPr>
            <a:r>
              <a:rPr lang="ru-RU" dirty="0" smtClean="0"/>
              <a:t>13</a:t>
            </a:r>
          </a:p>
          <a:p>
            <a:pPr marL="342900" indent="-342900">
              <a:buAutoNum type="alphaUcParenR"/>
            </a:pPr>
            <a:r>
              <a:rPr lang="ru-RU" dirty="0" smtClean="0"/>
              <a:t>21</a:t>
            </a:r>
          </a:p>
          <a:p>
            <a:pPr marL="342900" indent="-342900">
              <a:buAutoNum type="alphaUcParenR"/>
            </a:pPr>
            <a:r>
              <a:rPr lang="ru-RU" dirty="0" smtClean="0"/>
              <a:t> </a:t>
            </a:r>
            <a:r>
              <a:rPr lang="ru-RU" dirty="0"/>
              <a:t>19</a:t>
            </a:r>
          </a:p>
        </p:txBody>
      </p:sp>
    </p:spTree>
    <p:extLst>
      <p:ext uri="{BB962C8B-B14F-4D97-AF65-F5344CB8AC3E}">
        <p14:creationId xmlns:p14="http://schemas.microsoft.com/office/powerpoint/2010/main" val="3372990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ello_html_79e2454d.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9" y="1196753"/>
            <a:ext cx="4896544" cy="3312367"/>
          </a:xfrm>
          <a:prstGeom prst="rect">
            <a:avLst/>
          </a:prstGeom>
          <a:noFill/>
          <a:ln>
            <a:noFill/>
          </a:ln>
        </p:spPr>
      </p:pic>
      <p:sp>
        <p:nvSpPr>
          <p:cNvPr id="5" name="Прямоугольник 4"/>
          <p:cNvSpPr/>
          <p:nvPr/>
        </p:nvSpPr>
        <p:spPr>
          <a:xfrm>
            <a:off x="1763688" y="332656"/>
            <a:ext cx="6120680" cy="461665"/>
          </a:xfrm>
          <a:prstGeom prst="rect">
            <a:avLst/>
          </a:prstGeom>
        </p:spPr>
        <p:txBody>
          <a:bodyPr wrap="square">
            <a:spAutoFit/>
          </a:bodyPr>
          <a:lstStyle/>
          <a:p>
            <a:r>
              <a:rPr lang="ru-RU" sz="2400" dirty="0" err="1" smtClean="0">
                <a:latin typeface="Times New Roman" panose="02020603050405020304" pitchFamily="18" charset="0"/>
                <a:cs typeface="Times New Roman" panose="02020603050405020304" pitchFamily="18" charset="0"/>
              </a:rPr>
              <a:t>Мына</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комбинациядағы</a:t>
            </a:r>
            <a:r>
              <a:rPr lang="ru-RU" sz="2400" dirty="0">
                <a:latin typeface="Times New Roman" panose="02020603050405020304" pitchFamily="18" charset="0"/>
                <a:cs typeface="Times New Roman" panose="02020603050405020304" pitchFamily="18" charset="0"/>
              </a:rPr>
              <a:t> Y </a:t>
            </a:r>
            <a:r>
              <a:rPr lang="ru-RU" sz="2400" dirty="0" err="1">
                <a:latin typeface="Times New Roman" panose="02020603050405020304" pitchFamily="18" charset="0"/>
                <a:cs typeface="Times New Roman" panose="02020603050405020304" pitchFamily="18" charset="0"/>
              </a:rPr>
              <a:t>мәнін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табыңыз</a:t>
            </a:r>
            <a:r>
              <a:rPr lang="ru-RU" sz="2400" dirty="0">
                <a:latin typeface="Times New Roman" panose="02020603050405020304" pitchFamily="18" charset="0"/>
                <a:cs typeface="Times New Roman" panose="02020603050405020304" pitchFamily="18" charset="0"/>
              </a:rPr>
              <a:t>?</a:t>
            </a:r>
          </a:p>
        </p:txBody>
      </p:sp>
      <p:sp>
        <p:nvSpPr>
          <p:cNvPr id="6" name="Прямоугольник 5"/>
          <p:cNvSpPr/>
          <p:nvPr/>
        </p:nvSpPr>
        <p:spPr>
          <a:xfrm>
            <a:off x="1763688" y="4509120"/>
            <a:ext cx="5413498" cy="1477328"/>
          </a:xfrm>
          <a:prstGeom prst="rect">
            <a:avLst/>
          </a:prstGeom>
        </p:spPr>
        <p:txBody>
          <a:bodyPr wrap="square">
            <a:spAutoFit/>
          </a:bodyPr>
          <a:lstStyle/>
          <a:p>
            <a:pPr marL="342900" indent="-342900">
              <a:buAutoNum type="alphaUcParenR"/>
            </a:pPr>
            <a:r>
              <a:rPr lang="ru-RU" dirty="0" smtClean="0"/>
              <a:t>47</a:t>
            </a:r>
          </a:p>
          <a:p>
            <a:pPr marL="342900" indent="-342900">
              <a:buAutoNum type="alphaUcParenR"/>
            </a:pPr>
            <a:r>
              <a:rPr lang="ru-RU" dirty="0" smtClean="0"/>
              <a:t>53</a:t>
            </a:r>
          </a:p>
          <a:p>
            <a:pPr marL="342900" indent="-342900">
              <a:buAutoNum type="alphaUcParenR"/>
            </a:pPr>
            <a:r>
              <a:rPr lang="ru-RU" dirty="0" smtClean="0"/>
              <a:t>23</a:t>
            </a:r>
          </a:p>
          <a:p>
            <a:r>
              <a:rPr lang="ru-RU" dirty="0" smtClean="0"/>
              <a:t>Д) 43</a:t>
            </a:r>
            <a:r>
              <a:rPr lang="ru-RU" dirty="0"/>
              <a:t/>
            </a:r>
            <a:br>
              <a:rPr lang="ru-RU" dirty="0"/>
            </a:br>
            <a:r>
              <a:rPr lang="ru-RU" dirty="0"/>
              <a:t>E) 45</a:t>
            </a:r>
          </a:p>
        </p:txBody>
      </p:sp>
    </p:spTree>
    <p:extLst>
      <p:ext uri="{BB962C8B-B14F-4D97-AF65-F5344CB8AC3E}">
        <p14:creationId xmlns:p14="http://schemas.microsoft.com/office/powerpoint/2010/main" val="280433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79880" y="142781"/>
            <a:ext cx="644850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17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3175" algn="ctr" defTabSz="914400" rtl="0" eaLnBrk="1" fontAlgn="base" latinLnBrk="0" hangingPunct="1">
              <a:lnSpc>
                <a:spcPct val="100000"/>
              </a:lnSpc>
              <a:spcBef>
                <a:spcPct val="0"/>
              </a:spcBef>
              <a:spcAft>
                <a:spcPct val="0"/>
              </a:spcAft>
              <a:buClrTx/>
              <a:buSzTx/>
              <a:buFontTx/>
              <a:buNone/>
              <a:tabLst/>
            </a:pPr>
            <a:r>
              <a:rPr lang="ru-RU" alt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3-кезең </a:t>
            </a:r>
            <a:r>
              <a:rPr lang="ru-RU" alt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a:t>
            </a:r>
            <a:r>
              <a:rPr lang="ru-RU" altLang="ru-RU"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қу</a:t>
            </a:r>
            <a:r>
              <a:rPr lang="ru-RU" alt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сауаттылығы</a:t>
            </a:r>
            <a:endParaRPr lang="ru-RU" alt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3175" algn="ctr" defTabSz="914400" rtl="0" eaLnBrk="1" fontAlgn="base" latinLnBrk="0" hangingPunct="1">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Музыкалық</a:t>
            </a:r>
            <a:r>
              <a:rPr kumimoji="0" lang="ru-RU" altLang="ru-RU"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терапия </a:t>
            </a:r>
            <a:endPar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3175" algn="l"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Rectangle 4"/>
          <p:cNvSpPr>
            <a:spLocks noChangeArrowheads="1"/>
          </p:cNvSpPr>
          <p:nvPr/>
        </p:nvSpPr>
        <p:spPr bwMode="auto">
          <a:xfrm>
            <a:off x="1115616" y="830149"/>
            <a:ext cx="7632848"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3175" algn="l"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ru-RU" alt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Берлиннен</a:t>
            </a:r>
            <a:r>
              <a:rPr kumimoji="0" lang="ru-RU" altLang="ru-RU" sz="2000" b="0" i="0" u="none" strike="noStrike" cap="none" normalizeH="0" baseline="0" dirty="0" smtClean="0">
                <a:ln>
                  <a:noFill/>
                </a:ln>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шыққан</a:t>
            </a:r>
            <a:r>
              <a:rPr kumimoji="0" lang="ru-RU" altLang="ru-RU" sz="2000" b="0" i="0" u="none" strike="noStrike" cap="none" normalizeH="0" baseline="0" dirty="0" smtClean="0">
                <a:ln>
                  <a:noFill/>
                </a:ln>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музыка </a:t>
            </a:r>
            <a:r>
              <a:rPr kumimoji="0" lang="ru-RU" altLang="ru-RU" sz="2000" b="0" i="0" u="none" strike="noStrike" cap="none" normalizeH="0" baseline="0" dirty="0" err="1" smtClean="0">
                <a:ln>
                  <a:noFill/>
                </a:ln>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танушы</a:t>
            </a:r>
            <a:r>
              <a:rPr kumimoji="0" lang="ru-RU" altLang="ru-RU" sz="2000" b="0" i="0" u="none" strike="noStrike" cap="none" normalizeH="0" baseline="0" dirty="0" smtClean="0">
                <a:ln>
                  <a:noFill/>
                </a:ln>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профессор </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Кристофер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Рюгер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психологиялық</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мәселелердің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сипатына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қарай</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түрлі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музыкалық</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шығармаларды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таңдау</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негізіндегі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ерекше</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музыкалық</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терапия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әдістемесін</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ойлап</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тапты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Рюгердің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тұжырымдамасы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бойынша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терапевтік</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тиімділік</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композитордың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сол</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музыканы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жазу</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барысындағы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көңіл-күйінің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тыңдаушыға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әсер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етуі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болып</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табылады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Дұрыс</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таңдалған</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әуен</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ауруға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шалдыққан</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адамдарға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әсер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етіп</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олардың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жазылып</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кетуін</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жеделдетеді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ЕҢ ЕРЕКШЕ музыка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Моцарттікі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ғалымдар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оны «Моцарт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әсері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деп</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атаған</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музыкалық</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феномен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болып</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табылады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Ғалымдардың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пікірі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бойынша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композитордың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музыкасы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балалардың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ақыл</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-ой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қабілетін</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дамытуға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әсер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етеді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Мусоргскийдің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Көрмедегі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суреттер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шығармасы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ашуды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басады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Ересектер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мен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балалар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үшін</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музыкалық</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терапияны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ұйқы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кезінде</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қолдануға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болады</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Егер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емделгіңіз</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келсе</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мамандарға</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барыңыз</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ал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егер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өздеріңіздің</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ішкі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есту</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қабілетіңізге</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сенсеңіз</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төменде</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сізге</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бірнеше</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кеңестер</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беріледі</a:t>
            </a:r>
            <a:r>
              <a:rPr kumimoji="0" lang="ru-RU" altLang="ru-RU"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endPar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pSp>
        <p:nvGrpSpPr>
          <p:cNvPr id="9" name="Group 70495"/>
          <p:cNvGrpSpPr/>
          <p:nvPr/>
        </p:nvGrpSpPr>
        <p:grpSpPr>
          <a:xfrm>
            <a:off x="1351280" y="3705225"/>
            <a:ext cx="228600" cy="937260"/>
            <a:chOff x="0" y="0"/>
            <a:chExt cx="228600" cy="937260"/>
          </a:xfrm>
        </p:grpSpPr>
        <p:pic>
          <p:nvPicPr>
            <p:cNvPr id="10" name="Picture 4349"/>
            <p:cNvPicPr/>
            <p:nvPr/>
          </p:nvPicPr>
          <p:blipFill>
            <a:blip r:embed="rId2"/>
            <a:stretch>
              <a:fillRect/>
            </a:stretch>
          </p:blipFill>
          <p:spPr>
            <a:xfrm>
              <a:off x="0" y="0"/>
              <a:ext cx="228600" cy="198120"/>
            </a:xfrm>
            <a:prstGeom prst="rect">
              <a:avLst/>
            </a:prstGeom>
          </p:spPr>
        </p:pic>
        <p:pic>
          <p:nvPicPr>
            <p:cNvPr id="11" name="Picture 4354"/>
            <p:cNvPicPr/>
            <p:nvPr/>
          </p:nvPicPr>
          <p:blipFill>
            <a:blip r:embed="rId2"/>
            <a:stretch>
              <a:fillRect/>
            </a:stretch>
          </p:blipFill>
          <p:spPr>
            <a:xfrm>
              <a:off x="0" y="187451"/>
              <a:ext cx="228600" cy="198120"/>
            </a:xfrm>
            <a:prstGeom prst="rect">
              <a:avLst/>
            </a:prstGeom>
          </p:spPr>
        </p:pic>
        <p:pic>
          <p:nvPicPr>
            <p:cNvPr id="12" name="Picture 4364"/>
            <p:cNvPicPr/>
            <p:nvPr/>
          </p:nvPicPr>
          <p:blipFill>
            <a:blip r:embed="rId2"/>
            <a:stretch>
              <a:fillRect/>
            </a:stretch>
          </p:blipFill>
          <p:spPr>
            <a:xfrm>
              <a:off x="0" y="374903"/>
              <a:ext cx="228600" cy="198120"/>
            </a:xfrm>
            <a:prstGeom prst="rect">
              <a:avLst/>
            </a:prstGeom>
          </p:spPr>
        </p:pic>
        <p:pic>
          <p:nvPicPr>
            <p:cNvPr id="13" name="Picture 4371"/>
            <p:cNvPicPr/>
            <p:nvPr/>
          </p:nvPicPr>
          <p:blipFill>
            <a:blip r:embed="rId2"/>
            <a:stretch>
              <a:fillRect/>
            </a:stretch>
          </p:blipFill>
          <p:spPr>
            <a:xfrm>
              <a:off x="0" y="739140"/>
              <a:ext cx="228600" cy="198120"/>
            </a:xfrm>
            <a:prstGeom prst="rect">
              <a:avLst/>
            </a:prstGeom>
          </p:spPr>
        </p:pic>
      </p:grpSp>
    </p:spTree>
    <p:extLst>
      <p:ext uri="{BB962C8B-B14F-4D97-AF65-F5344CB8AC3E}">
        <p14:creationId xmlns:p14="http://schemas.microsoft.com/office/powerpoint/2010/main" val="18553836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135</TotalTime>
  <Words>472</Words>
  <Application>Microsoft Office PowerPoint</Application>
  <PresentationFormat>Экран (4:3)</PresentationFormat>
  <Paragraphs>96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Тақырыбы:    «Ойлы болсаң,озып көр» </vt:lpstr>
      <vt:lpstr>                               Топқа бірігу  1-топ Алтын адам   2-топ Киіз үй  3-топ Домбыра    4-топ Яссауи кесенесі  </vt:lpstr>
      <vt:lpstr>       Барысы:  1-кезең « Кім көп біледі? » /топ басшылары/ 2-кезең «Блиц -турнир» 3-кезең «Конкурстық тапсырма»  4-кезең « Оқу сауаттылығы »    </vt:lpstr>
      <vt:lpstr>Презентация PowerPoint</vt:lpstr>
      <vt:lpstr>2-кезең «Блиц -турнир»  </vt:lpstr>
      <vt:lpstr>Презентация PowerPoint</vt:lpstr>
      <vt:lpstr>3-кезең « Конкурстық тапсырма»  </vt:lpstr>
      <vt:lpstr>Презентация PowerPoint</vt:lpstr>
      <vt:lpstr>Презентация PowerPoint</vt:lpstr>
      <vt:lpstr>Презентация PowerPoint</vt:lpstr>
      <vt:lpstr>                                      Оқу сауаттылығы  1.Айдостың туфлиі жыртылып қалды. Ертесі сабаққа киіп баратын туфли табыла қоймады. Ауылдағылар ауданға себепсіз бара бермейді. Әкесі жыртылған туфлиінің табанын алып, басқа табаны тозған аяқ киімге тігіп берді. Көзге қораш көрінеді. Оны қарап тұрған әкесі жоқ. «Тамаша емес пе?» деп қояды. 2.Ертесіне еріксіз әлгі аяқ киіммен мектепке барды. Галош секілді бірдеме өзі. Әшейінде партаның үстімен жүгіріп жүретін Айдос осы жолы тыныш отырды. Сұрағандарға «ауырып отырмын» дей салды. Аяғына бәрі қарап отырғандай. Партаның астына тығып әлектенді. Мұғалімдер сабақ сұрайды, бұл дайын емеспін дей салады. Олар да журналға тиісті бағаларын қонжитып жатыр.Тақтаға да шықпады. Өзін қор санады. Тамағына өксік тығылды. 4 сабақ біткенше орнынан тапжылмай отырды. 3.Сабақ аяқталысымен мектептен жүгіре шықты. Еңіреп жылап үйге келді.Үйге кірсе, жаңа туфли әкеліп қойыпты. (113 сөз) </vt:lpstr>
      <vt:lpstr>Презентация PowerPoint</vt:lpstr>
      <vt:lpstr>Презентация PowerPoint</vt:lpstr>
      <vt:lpstr>Презентация PowerPoint</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Оқу сауаттылығы тест сұрақтары  1.Айдостың туфлиі жыртылып қалды. Ертесі сабаққа киіп баратын туфли табыла қоймады. Ауылдағылар ауданға себепсіз бара бермейді. Әкесі жыртылған туфлиінің табанын алып, басқа табаны тозған аяқ киімге тігіп берді. Көзге қораш көрінеді. Оны қарап тұрған әкесі жоқ. «Тамаша емес пе?» деп қояды. 2.Ертесіне еріксіз әлгі аяқ киіммен мектепке барды. Галош секілді бірдеме өзі. Әшейінде партаның үстімен жүгіріп жүретін Айдос осы жолы тыныш отырды. Сұрағандарға «ауырып отырмын» дей салды. Аяғына бәрі қарап отырғандай. Партаның астына тығып әлектенді. Мұғалімдер сабақ сұрайды, бұл дайын емеспін дей салады. Олар да журналға тиісті бағаларын қонжитып жатыр.Тақтаға да шықпады. Өзін қор санады. Тамағына өксік тығылды. 4 сабақ біткенше орнынан тапжылмай отырды. 3.Сабақ аяқталысымен мектептен жүгіре шықты. Еңіреп жылап үйге келді.Үйге кірсе, жаңа туфли әкеліп қойыпты. (113 сөз)</dc:title>
  <dc:creator>RePack by Diakov</dc:creator>
  <cp:lastModifiedBy>RePack by Diakov</cp:lastModifiedBy>
  <cp:revision>14</cp:revision>
  <cp:lastPrinted>2019-01-24T07:39:15Z</cp:lastPrinted>
  <dcterms:created xsi:type="dcterms:W3CDTF">2019-01-23T16:16:32Z</dcterms:created>
  <dcterms:modified xsi:type="dcterms:W3CDTF">2019-01-24T07:41:53Z</dcterms:modified>
</cp:coreProperties>
</file>