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9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30"/>
      <c:perspective val="30"/>
    </c:view3D>
    <c:plotArea>
      <c:layout/>
      <c:pie3DChart>
        <c:varyColors val="1"/>
        <c:ser>
          <c:idx val="0"/>
          <c:order val="0"/>
          <c:tx>
            <c:strRef>
              <c:f>Лист1!$B$1</c:f>
              <c:strCache>
                <c:ptCount val="1"/>
                <c:pt idx="0">
                  <c:v>Продажи</c:v>
                </c:pt>
              </c:strCache>
            </c:strRef>
          </c:tx>
          <c:explosion val="25"/>
          <c:dPt>
            <c:idx val="3"/>
            <c:explosion val="27"/>
          </c:dPt>
          <c:cat>
            <c:strRef>
              <c:f>Лист1!$A$2:$A$5</c:f>
              <c:strCache>
                <c:ptCount val="4"/>
                <c:pt idx="0">
                  <c:v>Кв. 1</c:v>
                </c:pt>
                <c:pt idx="1">
                  <c:v>Кв. 2</c:v>
                </c:pt>
                <c:pt idx="2">
                  <c:v>Кв. 3</c:v>
                </c:pt>
                <c:pt idx="3">
                  <c:v>Кв. 4</c:v>
                </c:pt>
              </c:strCache>
            </c:strRef>
          </c:cat>
          <c:val>
            <c:numRef>
              <c:f>Лист1!$B$2:$B$5</c:f>
              <c:numCache>
                <c:formatCode>General</c:formatCode>
                <c:ptCount val="4"/>
                <c:pt idx="0">
                  <c:v>31</c:v>
                </c:pt>
                <c:pt idx="1">
                  <c:v>33</c:v>
                </c:pt>
                <c:pt idx="2">
                  <c:v>25</c:v>
                </c:pt>
                <c:pt idx="3">
                  <c:v>11</c:v>
                </c:pt>
              </c:numCache>
            </c:numRef>
          </c:val>
        </c:ser>
      </c:pie3DChart>
    </c:plotArea>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view3D>
      <c:perspective val="30"/>
    </c:view3D>
    <c:plotArea>
      <c:layout/>
      <c:bar3DChart>
        <c:barDir val="col"/>
        <c:grouping val="standard"/>
        <c:ser>
          <c:idx val="0"/>
          <c:order val="0"/>
          <c:tx>
            <c:strRef>
              <c:f>Лист1!$B$1</c:f>
              <c:strCache>
                <c:ptCount val="1"/>
                <c:pt idx="0">
                  <c:v>Ряд 1</c:v>
                </c:pt>
              </c:strCache>
            </c:strRef>
          </c:tx>
          <c:cat>
            <c:strRef>
              <c:f>Лист1!$A$2:$A$5</c:f>
              <c:strCache>
                <c:ptCount val="4"/>
                <c:pt idx="0">
                  <c:v>Категория 1</c:v>
                </c:pt>
                <c:pt idx="1">
                  <c:v>Категория 2</c:v>
                </c:pt>
                <c:pt idx="2">
                  <c:v>Категория 3</c:v>
                </c:pt>
                <c:pt idx="3">
                  <c:v>Категория 4</c:v>
                </c:pt>
              </c:strCache>
            </c:strRef>
          </c:cat>
          <c:val>
            <c:numRef>
              <c:f>Лист1!$B$2:$B$5</c:f>
              <c:numCache>
                <c:formatCode>General</c:formatCode>
                <c:ptCount val="4"/>
                <c:pt idx="0">
                  <c:v>72</c:v>
                </c:pt>
                <c:pt idx="1">
                  <c:v>78</c:v>
                </c:pt>
              </c:numCache>
            </c:numRef>
          </c:val>
        </c:ser>
        <c:ser>
          <c:idx val="1"/>
          <c:order val="1"/>
          <c:tx>
            <c:strRef>
              <c:f>Лист1!$C$1</c:f>
              <c:strCache>
                <c:ptCount val="1"/>
                <c:pt idx="0">
                  <c:v>Ряд 2</c:v>
                </c:pt>
              </c:strCache>
            </c:strRef>
          </c:tx>
          <c:cat>
            <c:strRef>
              <c:f>Лист1!$A$2:$A$5</c:f>
              <c:strCache>
                <c:ptCount val="4"/>
                <c:pt idx="0">
                  <c:v>Категория 1</c:v>
                </c:pt>
                <c:pt idx="1">
                  <c:v>Категория 2</c:v>
                </c:pt>
                <c:pt idx="2">
                  <c:v>Категория 3</c:v>
                </c:pt>
                <c:pt idx="3">
                  <c:v>Категория 4</c:v>
                </c:pt>
              </c:strCache>
            </c:strRef>
          </c:cat>
          <c:val>
            <c:numRef>
              <c:f>Лист1!$C$2:$C$5</c:f>
              <c:numCache>
                <c:formatCode>General</c:formatCode>
                <c:ptCount val="4"/>
                <c:pt idx="1">
                  <c:v>65</c:v>
                </c:pt>
                <c:pt idx="2">
                  <c:v>72</c:v>
                </c:pt>
              </c:numCache>
            </c:numRef>
          </c:val>
        </c:ser>
        <c:ser>
          <c:idx val="2"/>
          <c:order val="2"/>
          <c:tx>
            <c:strRef>
              <c:f>Лист1!$D$1</c:f>
              <c:strCache>
                <c:ptCount val="1"/>
                <c:pt idx="0">
                  <c:v>Ряд 3</c:v>
                </c:pt>
              </c:strCache>
            </c:strRef>
          </c:tx>
          <c:cat>
            <c:strRef>
              <c:f>Лист1!$A$2:$A$5</c:f>
              <c:strCache>
                <c:ptCount val="4"/>
                <c:pt idx="0">
                  <c:v>Категория 1</c:v>
                </c:pt>
                <c:pt idx="1">
                  <c:v>Категория 2</c:v>
                </c:pt>
                <c:pt idx="2">
                  <c:v>Категория 3</c:v>
                </c:pt>
                <c:pt idx="3">
                  <c:v>Категория 4</c:v>
                </c:pt>
              </c:strCache>
            </c:strRef>
          </c:cat>
          <c:val>
            <c:numRef>
              <c:f>Лист1!$D$2:$D$5</c:f>
              <c:numCache>
                <c:formatCode>General</c:formatCode>
                <c:ptCount val="4"/>
                <c:pt idx="2">
                  <c:v>62</c:v>
                </c:pt>
                <c:pt idx="3">
                  <c:v>65</c:v>
                </c:pt>
              </c:numCache>
            </c:numRef>
          </c:val>
        </c:ser>
        <c:shape val="box"/>
        <c:axId val="72715264"/>
        <c:axId val="76334976"/>
        <c:axId val="90166144"/>
      </c:bar3DChart>
      <c:catAx>
        <c:axId val="72715264"/>
        <c:scaling>
          <c:orientation val="minMax"/>
        </c:scaling>
        <c:axPos val="b"/>
        <c:tickLblPos val="nextTo"/>
        <c:crossAx val="76334976"/>
        <c:crosses val="autoZero"/>
        <c:auto val="1"/>
        <c:lblAlgn val="ctr"/>
        <c:lblOffset val="100"/>
      </c:catAx>
      <c:valAx>
        <c:axId val="76334976"/>
        <c:scaling>
          <c:orientation val="minMax"/>
        </c:scaling>
        <c:axPos val="l"/>
        <c:majorGridlines/>
        <c:numFmt formatCode="General" sourceLinked="1"/>
        <c:tickLblPos val="nextTo"/>
        <c:crossAx val="72715264"/>
        <c:crosses val="autoZero"/>
        <c:crossBetween val="between"/>
      </c:valAx>
      <c:serAx>
        <c:axId val="90166144"/>
        <c:scaling>
          <c:orientation val="minMax"/>
        </c:scaling>
        <c:axPos val="b"/>
        <c:tickLblPos val="nextTo"/>
        <c:crossAx val="76334976"/>
        <c:crosses val="autoZero"/>
      </c:serAx>
    </c:plotArea>
    <c:legend>
      <c:legendPos val="r"/>
      <c:layout/>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CCDCB8-3306-4684-BA32-9333424EB0DA}" type="datetimeFigureOut">
              <a:rPr lang="ru-RU" smtClean="0"/>
              <a:t>24.01.2014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8EE47C-E854-4B0D-BD62-964C43C832C3}"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28EE47C-E854-4B0D-BD62-964C43C832C3}" type="slidenum">
              <a:rPr lang="ru-RU" smtClean="0"/>
              <a:t>17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0D21520C-C9B0-45C9-A26A-C66CC28C585D}" type="datetimeFigureOut">
              <a:rPr lang="ru-RU" smtClean="0"/>
              <a:pPr/>
              <a:t>24.01.2014</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A169C0DC-813D-4C1A-96ED-E57486CF7DC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D21520C-C9B0-45C9-A26A-C66CC28C585D}" type="datetimeFigureOut">
              <a:rPr lang="ru-RU" smtClean="0"/>
              <a:pPr/>
              <a:t>24.01.2014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69C0DC-813D-4C1A-96ED-E57486CF7DC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D21520C-C9B0-45C9-A26A-C66CC28C585D}" type="datetimeFigureOut">
              <a:rPr lang="ru-RU" smtClean="0"/>
              <a:pPr/>
              <a:t>24.01.2014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69C0DC-813D-4C1A-96ED-E57486CF7DC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D21520C-C9B0-45C9-A26A-C66CC28C585D}" type="datetimeFigureOut">
              <a:rPr lang="ru-RU" smtClean="0"/>
              <a:pPr/>
              <a:t>24.01.2014</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A169C0DC-813D-4C1A-96ED-E57486CF7DC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0D21520C-C9B0-45C9-A26A-C66CC28C585D}" type="datetimeFigureOut">
              <a:rPr lang="ru-RU" smtClean="0"/>
              <a:pPr/>
              <a:t>24.01.2014</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A169C0DC-813D-4C1A-96ED-E57486CF7DC1}"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0D21520C-C9B0-45C9-A26A-C66CC28C585D}" type="datetimeFigureOut">
              <a:rPr lang="ru-RU" smtClean="0"/>
              <a:pPr/>
              <a:t>24.01.2014</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A169C0DC-813D-4C1A-96ED-E57486CF7DC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0D21520C-C9B0-45C9-A26A-C66CC28C585D}" type="datetimeFigureOut">
              <a:rPr lang="ru-RU" smtClean="0"/>
              <a:pPr/>
              <a:t>24.01.2014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A169C0DC-813D-4C1A-96ED-E57486CF7DC1}"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0D21520C-C9B0-45C9-A26A-C66CC28C585D}" type="datetimeFigureOut">
              <a:rPr lang="ru-RU" smtClean="0"/>
              <a:pPr/>
              <a:t>24.01.2014</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69C0DC-813D-4C1A-96ED-E57486CF7DC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0D21520C-C9B0-45C9-A26A-C66CC28C585D}" type="datetimeFigureOut">
              <a:rPr lang="ru-RU" smtClean="0"/>
              <a:pPr/>
              <a:t>24.01.2014</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169C0DC-813D-4C1A-96ED-E57486CF7DC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D21520C-C9B0-45C9-A26A-C66CC28C585D}" type="datetimeFigureOut">
              <a:rPr lang="ru-RU" smtClean="0"/>
              <a:pPr/>
              <a:t>24.01.2014</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169C0DC-813D-4C1A-96ED-E57486CF7DC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0D21520C-C9B0-45C9-A26A-C66CC28C585D}" type="datetimeFigureOut">
              <a:rPr lang="ru-RU" smtClean="0"/>
              <a:pPr/>
              <a:t>24.01.2014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A169C0DC-813D-4C1A-96ED-E57486CF7DC1}"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D21520C-C9B0-45C9-A26A-C66CC28C585D}" type="datetimeFigureOut">
              <a:rPr lang="ru-RU" smtClean="0"/>
              <a:pPr/>
              <a:t>24.01.2014</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169C0DC-813D-4C1A-96ED-E57486CF7DC1}"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2060849"/>
            <a:ext cx="8458200" cy="4014938"/>
          </a:xfrm>
        </p:spPr>
        <p:txBody>
          <a:bodyPr>
            <a:normAutofit/>
          </a:bodyPr>
          <a:lstStyle/>
          <a:p>
            <a:r>
              <a:rPr lang="kk-KZ" dirty="0" smtClean="0">
                <a:latin typeface="Times New Roman" pitchFamily="18" charset="0"/>
                <a:cs typeface="Times New Roman" pitchFamily="18" charset="0"/>
              </a:rPr>
              <a:t>«Оқушылардың   танымдық      үрдісін  дамытуда   оқуға    деген   қызығушылығын    қалыптастыру»</a:t>
            </a:r>
            <a:endParaRPr lang="ru-RU" dirty="0">
              <a:latin typeface="Times New Roman" pitchFamily="18" charset="0"/>
              <a:cs typeface="Times New Roman" pitchFamily="18" charset="0"/>
            </a:endParaRPr>
          </a:p>
        </p:txBody>
      </p:sp>
    </p:spTree>
    <p:extLst>
      <p:ext uri="{BB962C8B-B14F-4D97-AF65-F5344CB8AC3E}">
        <p14:creationId xmlns="" xmlns:p14="http://schemas.microsoft.com/office/powerpoint/2010/main" val="1289770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5708104"/>
          </a:xfrm>
        </p:spPr>
        <p:txBody>
          <a:bodyPr>
            <a:normAutofit/>
          </a:bodyPr>
          <a:lstStyle/>
          <a:p>
            <a:pPr marL="342900" lvl="0" indent="-342900">
              <a:lnSpc>
                <a:spcPct val="115000"/>
              </a:lnSpc>
              <a:spcAft>
                <a:spcPts val="0"/>
              </a:spcAft>
              <a:buFont typeface="+mj-lt"/>
              <a:buAutoNum type="arabicPeriod"/>
            </a:pPr>
            <a:r>
              <a:rPr lang="kk-KZ" sz="2000" dirty="0" smtClean="0">
                <a:effectLst/>
                <a:latin typeface="Times New Roman"/>
                <a:ea typeface="Calibri"/>
                <a:cs typeface="Times New Roman"/>
              </a:rPr>
              <a:t> Балаларға </a:t>
            </a:r>
            <a:r>
              <a:rPr lang="kk-KZ" sz="2000" dirty="0">
                <a:effectLst/>
                <a:latin typeface="Times New Roman"/>
                <a:ea typeface="Calibri"/>
                <a:cs typeface="Times New Roman"/>
              </a:rPr>
              <a:t>белгілі тақырыпта әңгіме оқып, оқушыларға басқаша аяқтауға кілт боларлық сюжет ұсыну;</a:t>
            </a:r>
            <a:r>
              <a:rPr lang="ru-RU" sz="1600" dirty="0">
                <a:effectLst/>
                <a:latin typeface="Calibri"/>
                <a:ea typeface="Calibri"/>
                <a:cs typeface="Times New Roman"/>
              </a:rPr>
              <a:t/>
            </a:r>
            <a:br>
              <a:rPr lang="ru-RU" sz="1600" dirty="0">
                <a:effectLst/>
                <a:latin typeface="Calibri"/>
                <a:ea typeface="Calibri"/>
                <a:cs typeface="Times New Roman"/>
              </a:rPr>
            </a:br>
            <a:r>
              <a:rPr lang="ru-RU" sz="2000" dirty="0" smtClean="0">
                <a:effectLst/>
                <a:latin typeface="Calibri"/>
                <a:ea typeface="Calibri"/>
                <a:cs typeface="Times New Roman"/>
              </a:rPr>
              <a:t>2.</a:t>
            </a:r>
            <a:r>
              <a:rPr lang="kk-KZ" sz="2000" dirty="0" smtClean="0">
                <a:effectLst/>
                <a:latin typeface="Times New Roman"/>
                <a:ea typeface="Calibri"/>
                <a:cs typeface="Times New Roman"/>
              </a:rPr>
              <a:t>Әңгіменің</a:t>
            </a:r>
            <a:r>
              <a:rPr lang="kk-KZ" sz="2000" dirty="0">
                <a:effectLst/>
                <a:latin typeface="Times New Roman"/>
                <a:ea typeface="Calibri"/>
                <a:cs typeface="Times New Roman"/>
              </a:rPr>
              <a:t>, ертегінің сюжетін бастап беру, аяқтауды оқушыға тапсыру;</a:t>
            </a:r>
            <a:r>
              <a:rPr lang="ru-RU" sz="1600" dirty="0">
                <a:effectLst/>
                <a:latin typeface="Calibri"/>
                <a:ea typeface="Calibri"/>
                <a:cs typeface="Times New Roman"/>
              </a:rPr>
              <a:t/>
            </a:r>
            <a:br>
              <a:rPr lang="ru-RU" sz="1600" dirty="0">
                <a:effectLst/>
                <a:latin typeface="Calibri"/>
                <a:ea typeface="Calibri"/>
                <a:cs typeface="Times New Roman"/>
              </a:rPr>
            </a:br>
            <a:r>
              <a:rPr lang="ru-RU" sz="2000" dirty="0" smtClean="0">
                <a:effectLst/>
                <a:latin typeface="Calibri"/>
                <a:ea typeface="Calibri"/>
                <a:cs typeface="Times New Roman"/>
              </a:rPr>
              <a:t>3.</a:t>
            </a:r>
            <a:r>
              <a:rPr lang="kk-KZ" sz="2000" dirty="0" smtClean="0">
                <a:effectLst/>
                <a:latin typeface="Times New Roman"/>
                <a:ea typeface="Calibri"/>
                <a:cs typeface="Times New Roman"/>
              </a:rPr>
              <a:t>Белгілі </a:t>
            </a:r>
            <a:r>
              <a:rPr lang="kk-KZ" sz="2000" dirty="0">
                <a:effectLst/>
                <a:latin typeface="Times New Roman"/>
                <a:ea typeface="Calibri"/>
                <a:cs typeface="Times New Roman"/>
              </a:rPr>
              <a:t>мақал негізінде әңгіме жазу;</a:t>
            </a:r>
            <a:r>
              <a:rPr lang="ru-RU" sz="1600" dirty="0">
                <a:effectLst/>
                <a:latin typeface="Calibri"/>
                <a:ea typeface="Calibri"/>
                <a:cs typeface="Times New Roman"/>
              </a:rPr>
              <a:t/>
            </a:r>
            <a:br>
              <a:rPr lang="ru-RU" sz="1600" dirty="0">
                <a:effectLst/>
                <a:latin typeface="Calibri"/>
                <a:ea typeface="Calibri"/>
                <a:cs typeface="Times New Roman"/>
              </a:rPr>
            </a:br>
            <a:r>
              <a:rPr lang="kk-KZ" sz="2000" dirty="0">
                <a:effectLst/>
                <a:latin typeface="Times New Roman"/>
                <a:ea typeface="Calibri"/>
                <a:cs typeface="Times New Roman"/>
              </a:rPr>
              <a:t>Мәтін бойынша мақал құрастыру;</a:t>
            </a:r>
            <a:r>
              <a:rPr lang="ru-RU" sz="1600" dirty="0">
                <a:effectLst/>
                <a:latin typeface="Calibri"/>
                <a:ea typeface="Calibri"/>
                <a:cs typeface="Times New Roman"/>
              </a:rPr>
              <a:t/>
            </a:r>
            <a:br>
              <a:rPr lang="ru-RU" sz="1600" dirty="0">
                <a:effectLst/>
                <a:latin typeface="Calibri"/>
                <a:ea typeface="Calibri"/>
                <a:cs typeface="Times New Roman"/>
              </a:rPr>
            </a:br>
            <a:r>
              <a:rPr lang="ru-RU" sz="2000" dirty="0" smtClean="0">
                <a:effectLst/>
                <a:latin typeface="Calibri"/>
                <a:ea typeface="Calibri"/>
                <a:cs typeface="Times New Roman"/>
              </a:rPr>
              <a:t>4.</a:t>
            </a:r>
            <a:r>
              <a:rPr lang="kk-KZ" sz="2000" dirty="0" smtClean="0">
                <a:effectLst/>
                <a:latin typeface="Times New Roman"/>
                <a:ea typeface="Calibri"/>
                <a:cs typeface="Times New Roman"/>
              </a:rPr>
              <a:t>Берілген </a:t>
            </a:r>
            <a:r>
              <a:rPr lang="kk-KZ" sz="2000" dirty="0">
                <a:effectLst/>
                <a:latin typeface="Times New Roman"/>
                <a:ea typeface="Calibri"/>
                <a:cs typeface="Times New Roman"/>
              </a:rPr>
              <a:t>мәтіндегі бір бөлікті өзі жазып шығару;</a:t>
            </a:r>
            <a:r>
              <a:rPr lang="ru-RU" sz="1600" dirty="0">
                <a:effectLst/>
                <a:latin typeface="Calibri"/>
                <a:ea typeface="Calibri"/>
                <a:cs typeface="Times New Roman"/>
              </a:rPr>
              <a:t/>
            </a:r>
            <a:br>
              <a:rPr lang="ru-RU" sz="1600" dirty="0">
                <a:effectLst/>
                <a:latin typeface="Calibri"/>
                <a:ea typeface="Calibri"/>
                <a:cs typeface="Times New Roman"/>
              </a:rPr>
            </a:br>
            <a:r>
              <a:rPr lang="ru-RU" sz="2000" dirty="0" smtClean="0">
                <a:effectLst/>
                <a:latin typeface="Calibri"/>
                <a:ea typeface="Calibri"/>
                <a:cs typeface="Times New Roman"/>
              </a:rPr>
              <a:t>5.</a:t>
            </a:r>
            <a:r>
              <a:rPr lang="kk-KZ" sz="2000" dirty="0" smtClean="0">
                <a:effectLst/>
                <a:latin typeface="Times New Roman"/>
                <a:ea typeface="Calibri"/>
                <a:cs typeface="Times New Roman"/>
              </a:rPr>
              <a:t>Сөйлемдегі </a:t>
            </a:r>
            <a:r>
              <a:rPr lang="kk-KZ" sz="2000" dirty="0">
                <a:effectLst/>
                <a:latin typeface="Times New Roman"/>
                <a:ea typeface="Calibri"/>
                <a:cs typeface="Times New Roman"/>
              </a:rPr>
              <a:t>кейбір сөздерді көркем сөздермен ауыстыру;</a:t>
            </a:r>
            <a:r>
              <a:rPr lang="ru-RU" sz="1600" dirty="0">
                <a:effectLst/>
                <a:latin typeface="Calibri"/>
                <a:ea typeface="Calibri"/>
                <a:cs typeface="Times New Roman"/>
              </a:rPr>
              <a:t/>
            </a:r>
            <a:br>
              <a:rPr lang="ru-RU" sz="1600" dirty="0">
                <a:effectLst/>
                <a:latin typeface="Calibri"/>
                <a:ea typeface="Calibri"/>
                <a:cs typeface="Times New Roman"/>
              </a:rPr>
            </a:br>
            <a:r>
              <a:rPr lang="ru-RU" sz="2000" dirty="0" smtClean="0">
                <a:effectLst/>
                <a:latin typeface="Calibri"/>
                <a:ea typeface="Calibri"/>
                <a:cs typeface="Times New Roman"/>
              </a:rPr>
              <a:t>6.</a:t>
            </a:r>
            <a:r>
              <a:rPr lang="kk-KZ" sz="2000" dirty="0" smtClean="0">
                <a:effectLst/>
                <a:latin typeface="Times New Roman"/>
                <a:ea typeface="Calibri"/>
                <a:cs typeface="Times New Roman"/>
              </a:rPr>
              <a:t>Белгілі </a:t>
            </a:r>
            <a:r>
              <a:rPr lang="kk-KZ" sz="2000" dirty="0">
                <a:effectLst/>
                <a:latin typeface="Times New Roman"/>
                <a:ea typeface="Calibri"/>
                <a:cs typeface="Times New Roman"/>
              </a:rPr>
              <a:t>ақын жазушы шығармасына еліктеп өлеңнен әңгіме жазу;</a:t>
            </a:r>
            <a:r>
              <a:rPr lang="ru-RU" sz="1600" dirty="0">
                <a:effectLst/>
                <a:latin typeface="Calibri"/>
                <a:ea typeface="Calibri"/>
                <a:cs typeface="Times New Roman"/>
              </a:rPr>
              <a:t/>
            </a:r>
            <a:br>
              <a:rPr lang="ru-RU" sz="1600" dirty="0">
                <a:effectLst/>
                <a:latin typeface="Calibri"/>
                <a:ea typeface="Calibri"/>
                <a:cs typeface="Times New Roman"/>
              </a:rPr>
            </a:br>
            <a:r>
              <a:rPr lang="ru-RU" sz="2000" dirty="0" smtClean="0">
                <a:effectLst/>
                <a:latin typeface="Calibri"/>
                <a:ea typeface="Calibri"/>
                <a:cs typeface="Times New Roman"/>
              </a:rPr>
              <a:t>7.</a:t>
            </a:r>
            <a:r>
              <a:rPr lang="kk-KZ" sz="2000" dirty="0" smtClean="0">
                <a:effectLst/>
                <a:latin typeface="Times New Roman"/>
                <a:ea typeface="Calibri"/>
                <a:cs typeface="Times New Roman"/>
              </a:rPr>
              <a:t>Тірек </a:t>
            </a:r>
            <a:r>
              <a:rPr lang="kk-KZ" sz="2000" dirty="0">
                <a:effectLst/>
                <a:latin typeface="Times New Roman"/>
                <a:ea typeface="Calibri"/>
                <a:cs typeface="Times New Roman"/>
              </a:rPr>
              <a:t>сөздер арқылы мәтін </a:t>
            </a:r>
            <a:r>
              <a:rPr lang="kk-KZ" sz="2000" dirty="0" smtClean="0">
                <a:effectLst/>
                <a:latin typeface="Times New Roman"/>
                <a:ea typeface="Calibri"/>
                <a:cs typeface="Times New Roman"/>
              </a:rPr>
              <a:t>жазу;</a:t>
            </a:r>
            <a:r>
              <a:rPr lang="ru-RU" sz="1600" dirty="0">
                <a:effectLst/>
                <a:latin typeface="Calibri"/>
                <a:ea typeface="Calibri"/>
                <a:cs typeface="Times New Roman"/>
              </a:rPr>
              <a:t/>
            </a:r>
            <a:br>
              <a:rPr lang="ru-RU" sz="1600" dirty="0">
                <a:effectLst/>
                <a:latin typeface="Calibri"/>
                <a:ea typeface="Calibri"/>
                <a:cs typeface="Times New Roman"/>
              </a:rPr>
            </a:br>
            <a:r>
              <a:rPr lang="ru-RU" sz="2000" dirty="0" smtClean="0">
                <a:effectLst/>
                <a:latin typeface="Calibri"/>
                <a:ea typeface="Calibri"/>
                <a:cs typeface="Times New Roman"/>
              </a:rPr>
              <a:t>8.</a:t>
            </a:r>
            <a:r>
              <a:rPr lang="kk-KZ" sz="2000" dirty="0" smtClean="0">
                <a:effectLst/>
                <a:latin typeface="Times New Roman"/>
                <a:ea typeface="Calibri"/>
                <a:cs typeface="Times New Roman"/>
              </a:rPr>
              <a:t>«Жазушы </a:t>
            </a:r>
            <a:r>
              <a:rPr lang="kk-KZ" sz="2000" dirty="0">
                <a:effectLst/>
                <a:latin typeface="Times New Roman"/>
                <a:ea typeface="Calibri"/>
                <a:cs typeface="Times New Roman"/>
              </a:rPr>
              <a:t>(ақын)  орындығы»  ойыны.</a:t>
            </a:r>
            <a:r>
              <a:rPr lang="ru-RU" sz="1600" dirty="0">
                <a:effectLst/>
                <a:latin typeface="Calibri"/>
                <a:ea typeface="Calibri"/>
                <a:cs typeface="Times New Roman"/>
              </a:rPr>
              <a:t/>
            </a:r>
            <a:br>
              <a:rPr lang="ru-RU" sz="1600" dirty="0">
                <a:effectLst/>
                <a:latin typeface="Calibri"/>
                <a:ea typeface="Calibri"/>
                <a:cs typeface="Times New Roman"/>
              </a:rPr>
            </a:br>
            <a:endParaRPr lang="ru-RU" sz="2000" dirty="0"/>
          </a:p>
        </p:txBody>
      </p:sp>
    </p:spTree>
    <p:extLst>
      <p:ext uri="{BB962C8B-B14F-4D97-AF65-F5344CB8AC3E}">
        <p14:creationId xmlns="" xmlns:p14="http://schemas.microsoft.com/office/powerpoint/2010/main" val="1974266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5924128"/>
          </a:xfrm>
        </p:spPr>
        <p:txBody>
          <a:bodyPr>
            <a:normAutofit fontScale="90000"/>
          </a:bodyPr>
          <a:lstStyle/>
          <a:p>
            <a:r>
              <a:rPr lang="kk-KZ" sz="2000" dirty="0">
                <a:effectLst/>
                <a:latin typeface="Times New Roman"/>
                <a:ea typeface="Calibri"/>
              </a:rPr>
              <a:t>Дүниетану   сабағында    оқушылардың   көбі   әңгімелеумен шектеледі,  пәнге  қызығушылықтары   төмендейді,  нәтижесінде  немқұрайлы  қарай   бастайды. Бұл   жерде  танымдық    қызығушылықтарын дамыту  үшін  сабақтың   әдіс- тәсілдерін  де  түрлендіріп   жаңа   технологияларды  еңгізіп    өткізу   керек. Үй  тапсырмасын   мазмұндауда кейбір  оқушылардың   тіл   байлығы  төмен   болғандықтан   тіпті   әңгімелей   алмайды   да. Бұндай   кезде   оқушының   пәнге   қызығушылығы   да   жоғалады. Өз  тәжірибемде   бұндай   жағдайлар  жиі   кездесетін.Баланың  бойындағы  немқұрайлықты   жою,   пәнге    деген  қызығушылықтарын   арттыру,   танымдық   қабілеттерін   дамыту   үшін   мен  сабақта  жаңа   технология   элементтерін   қолданып  тұрамын,  мысалы :  С.Т.О.  технологияның   кубизм,    ой   қозғау  тағы  да   басқа  стратегиялары, Ойын  технологиясын пайдаланып  тұрамын, оқушылар    тақырып   бойынша  шығармашылық   жұмыстарын  презентация   түрінде  дайындап  келеді және  қорғайды, зертханалық  жұмыстар ,  тәжірибелер  жүргізіп   тұрады. </a:t>
            </a:r>
            <a:endParaRPr lang="ru-RU" sz="2000" dirty="0"/>
          </a:p>
        </p:txBody>
      </p:sp>
    </p:spTree>
    <p:extLst>
      <p:ext uri="{BB962C8B-B14F-4D97-AF65-F5344CB8AC3E}">
        <p14:creationId xmlns="" xmlns:p14="http://schemas.microsoft.com/office/powerpoint/2010/main" val="3048858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5852120"/>
          </a:xfrm>
        </p:spPr>
        <p:txBody>
          <a:bodyPr>
            <a:normAutofit/>
          </a:bodyPr>
          <a:lstStyle/>
          <a:p>
            <a:pPr algn="just">
              <a:lnSpc>
                <a:spcPct val="115000"/>
              </a:lnSpc>
              <a:spcAft>
                <a:spcPts val="1000"/>
              </a:spcAft>
            </a:pPr>
            <a:r>
              <a:rPr lang="kk-KZ" sz="2000" dirty="0">
                <a:effectLst/>
                <a:latin typeface="Times New Roman"/>
                <a:ea typeface="Calibri"/>
                <a:cs typeface="Times New Roman"/>
              </a:rPr>
              <a:t>Шығармашылық  жұмыстарына  ізденіп дайындалу (мысалы  берілген  тақырып  бойынша  қосымша   қызықты  деректер  жазып келу, сөзжұмбақтар, ребустер ,  тест құрастыру,  сурет   салу, жұмбақ жасыру, қосымша   мәлімет  дайындау), презентация  түрінде  қорғау  арқылы  оқушылардың   танымдық  қабілеттері,  пәнге   деген  қызығушылықтары  артады,  тілдері  дамиды ,  мазмұның   саналы   түрде   меңгереді,  білімдері артады. </a:t>
            </a:r>
            <a:r>
              <a:rPr lang="ru-RU" sz="1600" dirty="0">
                <a:effectLst/>
                <a:latin typeface="Calibri"/>
                <a:ea typeface="Calibri"/>
                <a:cs typeface="Times New Roman"/>
              </a:rPr>
              <a:t/>
            </a:r>
            <a:br>
              <a:rPr lang="ru-RU" sz="1600" dirty="0">
                <a:effectLst/>
                <a:latin typeface="Calibri"/>
                <a:ea typeface="Calibri"/>
                <a:cs typeface="Times New Roman"/>
              </a:rPr>
            </a:br>
            <a:r>
              <a:rPr lang="kk-KZ" sz="2000" dirty="0">
                <a:effectLst/>
                <a:latin typeface="Times New Roman"/>
                <a:ea typeface="Calibri"/>
                <a:cs typeface="Times New Roman"/>
              </a:rPr>
              <a:t>Бастауыш сыныптың оқыту процесінде оқушылардың танымдық қызығушылығын қалыптастыруда оқытудың жаңа технологияларын сабақтың мақсаты мен мазмұнына сай пайдаланып, осы технологиялардың негізінде оқушылардың даму деңгейіне сәйкес тапсырмалар жүйесін ұсыну тиімді болады. </a:t>
            </a:r>
            <a:endParaRPr lang="ru-RU" sz="1600" dirty="0">
              <a:effectLst/>
              <a:latin typeface="Calibri"/>
              <a:ea typeface="Calibri"/>
              <a:cs typeface="Times New Roman"/>
            </a:endParaRPr>
          </a:p>
        </p:txBody>
      </p:sp>
    </p:spTree>
    <p:extLst>
      <p:ext uri="{BB962C8B-B14F-4D97-AF65-F5344CB8AC3E}">
        <p14:creationId xmlns="" xmlns:p14="http://schemas.microsoft.com/office/powerpoint/2010/main" val="3763358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5852120"/>
          </a:xfrm>
        </p:spPr>
        <p:txBody>
          <a:bodyPr>
            <a:normAutofit/>
          </a:bodyPr>
          <a:lstStyle/>
          <a:p>
            <a:pPr>
              <a:lnSpc>
                <a:spcPct val="115000"/>
              </a:lnSpc>
              <a:spcAft>
                <a:spcPts val="1000"/>
              </a:spcAft>
            </a:pPr>
            <a:r>
              <a:rPr lang="kk-KZ" sz="1400" dirty="0">
                <a:effectLst/>
                <a:latin typeface="Times New Roman"/>
                <a:ea typeface="Calibri"/>
                <a:cs typeface="Times New Roman"/>
              </a:rPr>
              <a:t>Оқушылардың танымдық қажетсінуін анықтау. Тест №1</a:t>
            </a:r>
            <a:r>
              <a:rPr lang="kk-KZ" sz="1400" dirty="0" smtClean="0">
                <a:effectLst/>
                <a:latin typeface="Times New Roman"/>
                <a:ea typeface="Calibri"/>
                <a:cs typeface="Times New Roman"/>
              </a:rPr>
              <a:t>.</a:t>
            </a:r>
            <a:r>
              <a:rPr lang="ru-RU" sz="1100" dirty="0" smtClean="0">
                <a:effectLst/>
                <a:latin typeface="Calibri"/>
                <a:ea typeface="Calibri"/>
                <a:cs typeface="Times New Roman"/>
              </a:rPr>
              <a:t/>
            </a:r>
            <a:br>
              <a:rPr lang="ru-RU" sz="1100" dirty="0" smtClean="0">
                <a:effectLst/>
                <a:latin typeface="Calibri"/>
                <a:ea typeface="Calibri"/>
                <a:cs typeface="Times New Roman"/>
              </a:rPr>
            </a:br>
            <a:r>
              <a:rPr lang="kk-KZ" sz="1400" dirty="0" smtClean="0">
                <a:effectLst/>
                <a:latin typeface="Times New Roman"/>
                <a:ea typeface="Calibri"/>
                <a:cs typeface="Times New Roman"/>
              </a:rPr>
              <a:t>«</a:t>
            </a:r>
            <a:r>
              <a:rPr lang="kk-KZ" sz="1400" dirty="0">
                <a:effectLst/>
                <a:latin typeface="Times New Roman"/>
                <a:ea typeface="Calibri"/>
                <a:cs typeface="Times New Roman"/>
              </a:rPr>
              <a:t>5» - иә.</a:t>
            </a:r>
            <a:r>
              <a:rPr lang="ru-RU" sz="1100" dirty="0">
                <a:effectLst/>
                <a:latin typeface="Calibri"/>
                <a:ea typeface="Calibri"/>
                <a:cs typeface="Times New Roman"/>
              </a:rPr>
              <a:t/>
            </a:r>
            <a:br>
              <a:rPr lang="ru-RU" sz="1100" dirty="0">
                <a:effectLst/>
                <a:latin typeface="Calibri"/>
                <a:ea typeface="Calibri"/>
                <a:cs typeface="Times New Roman"/>
              </a:rPr>
            </a:br>
            <a:r>
              <a:rPr lang="kk-KZ" sz="1400" dirty="0">
                <a:effectLst/>
                <a:latin typeface="Times New Roman"/>
                <a:ea typeface="Calibri"/>
                <a:cs typeface="Times New Roman"/>
              </a:rPr>
              <a:t>«4» - көбінесе.</a:t>
            </a:r>
            <a:r>
              <a:rPr lang="ru-RU" sz="1100" dirty="0">
                <a:effectLst/>
                <a:latin typeface="Calibri"/>
                <a:ea typeface="Calibri"/>
                <a:cs typeface="Times New Roman"/>
              </a:rPr>
              <a:t/>
            </a:r>
            <a:br>
              <a:rPr lang="ru-RU" sz="1100" dirty="0">
                <a:effectLst/>
                <a:latin typeface="Calibri"/>
                <a:ea typeface="Calibri"/>
                <a:cs typeface="Times New Roman"/>
              </a:rPr>
            </a:br>
            <a:r>
              <a:rPr lang="kk-KZ" sz="1400" dirty="0">
                <a:effectLst/>
                <a:latin typeface="Times New Roman"/>
                <a:ea typeface="Calibri"/>
                <a:cs typeface="Times New Roman"/>
              </a:rPr>
              <a:t>«3» - кейде, сирек.</a:t>
            </a:r>
            <a:r>
              <a:rPr lang="ru-RU" sz="1100" dirty="0">
                <a:effectLst/>
                <a:latin typeface="Calibri"/>
                <a:ea typeface="Calibri"/>
                <a:cs typeface="Times New Roman"/>
              </a:rPr>
              <a:t/>
            </a:r>
            <a:br>
              <a:rPr lang="ru-RU" sz="1100" dirty="0">
                <a:effectLst/>
                <a:latin typeface="Calibri"/>
                <a:ea typeface="Calibri"/>
                <a:cs typeface="Times New Roman"/>
              </a:rPr>
            </a:br>
            <a:r>
              <a:rPr lang="kk-KZ" sz="1400" dirty="0">
                <a:effectLst/>
                <a:latin typeface="Times New Roman"/>
                <a:ea typeface="Calibri"/>
                <a:cs typeface="Times New Roman"/>
              </a:rPr>
              <a:t>«2» - </a:t>
            </a:r>
            <a:r>
              <a:rPr lang="kk-KZ" sz="1400" dirty="0" smtClean="0">
                <a:effectLst/>
                <a:latin typeface="Times New Roman"/>
                <a:ea typeface="Calibri"/>
                <a:cs typeface="Times New Roman"/>
              </a:rPr>
              <a:t>білмеймін</a:t>
            </a:r>
            <a:br>
              <a:rPr lang="kk-KZ" sz="1400" dirty="0" smtClean="0">
                <a:effectLst/>
                <a:latin typeface="Times New Roman"/>
                <a:ea typeface="Calibri"/>
                <a:cs typeface="Times New Roman"/>
              </a:rPr>
            </a:br>
            <a:r>
              <a:rPr lang="ru-RU" sz="1400" dirty="0" smtClean="0">
                <a:effectLst/>
                <a:latin typeface="Calibri"/>
                <a:ea typeface="Calibri"/>
                <a:cs typeface="Times New Roman"/>
              </a:rPr>
              <a:t>1)</a:t>
            </a:r>
            <a:r>
              <a:rPr lang="kk-KZ" sz="1400" dirty="0" smtClean="0">
                <a:effectLst/>
                <a:latin typeface="Times New Roman"/>
                <a:ea typeface="Calibri"/>
                <a:cs typeface="Times New Roman"/>
              </a:rPr>
              <a:t>Мен </a:t>
            </a:r>
            <a:r>
              <a:rPr lang="kk-KZ" sz="1400" dirty="0">
                <a:effectLst/>
                <a:latin typeface="Times New Roman"/>
                <a:ea typeface="Calibri"/>
                <a:cs typeface="Times New Roman"/>
              </a:rPr>
              <a:t>білуге тырысамын.</a:t>
            </a:r>
            <a:r>
              <a:rPr lang="ru-RU" sz="1100" dirty="0">
                <a:effectLst/>
                <a:latin typeface="Calibri"/>
                <a:ea typeface="Calibri"/>
                <a:cs typeface="Times New Roman"/>
              </a:rPr>
              <a:t/>
            </a:r>
            <a:br>
              <a:rPr lang="ru-RU" sz="1100" dirty="0">
                <a:effectLst/>
                <a:latin typeface="Calibri"/>
                <a:ea typeface="Calibri"/>
                <a:cs typeface="Times New Roman"/>
              </a:rPr>
            </a:br>
            <a:r>
              <a:rPr lang="ru-RU" sz="1400" dirty="0" smtClean="0">
                <a:effectLst/>
                <a:latin typeface="Calibri"/>
                <a:ea typeface="Calibri"/>
                <a:cs typeface="Times New Roman"/>
              </a:rPr>
              <a:t>2)</a:t>
            </a:r>
            <a:r>
              <a:rPr lang="kk-KZ" sz="1400" dirty="0" smtClean="0">
                <a:effectLst/>
                <a:latin typeface="Times New Roman"/>
                <a:ea typeface="Calibri"/>
                <a:cs typeface="Times New Roman"/>
              </a:rPr>
              <a:t>Мен </a:t>
            </a:r>
            <a:r>
              <a:rPr lang="kk-KZ" sz="1400" dirty="0">
                <a:effectLst/>
                <a:latin typeface="Times New Roman"/>
                <a:ea typeface="Calibri"/>
                <a:cs typeface="Times New Roman"/>
              </a:rPr>
              <a:t>өз мүмкіндігіме, қабілетіме сенемін.</a:t>
            </a:r>
            <a:r>
              <a:rPr lang="ru-RU" sz="1100" dirty="0">
                <a:effectLst/>
                <a:latin typeface="Calibri"/>
                <a:ea typeface="Calibri"/>
                <a:cs typeface="Times New Roman"/>
              </a:rPr>
              <a:t/>
            </a:r>
            <a:br>
              <a:rPr lang="ru-RU" sz="1100" dirty="0">
                <a:effectLst/>
                <a:latin typeface="Calibri"/>
                <a:ea typeface="Calibri"/>
                <a:cs typeface="Times New Roman"/>
              </a:rPr>
            </a:br>
            <a:r>
              <a:rPr lang="ru-RU" sz="1400" dirty="0" smtClean="0">
                <a:effectLst/>
                <a:latin typeface="Calibri"/>
                <a:ea typeface="Calibri"/>
                <a:cs typeface="Times New Roman"/>
              </a:rPr>
              <a:t>3)</a:t>
            </a:r>
            <a:r>
              <a:rPr lang="kk-KZ" sz="1400" dirty="0" smtClean="0">
                <a:effectLst/>
                <a:latin typeface="Times New Roman"/>
                <a:ea typeface="Calibri"/>
                <a:cs typeface="Times New Roman"/>
              </a:rPr>
              <a:t>Жұмысым </a:t>
            </a:r>
            <a:r>
              <a:rPr lang="kk-KZ" sz="1400" dirty="0">
                <a:effectLst/>
                <a:latin typeface="Times New Roman"/>
                <a:ea typeface="Calibri"/>
                <a:cs typeface="Times New Roman"/>
              </a:rPr>
              <a:t>көп болса да өзімді дамытуға көп уақыт арнаймын. </a:t>
            </a:r>
            <a:r>
              <a:rPr lang="ru-RU" sz="1100" dirty="0">
                <a:effectLst/>
                <a:latin typeface="Calibri"/>
                <a:ea typeface="Calibri"/>
                <a:cs typeface="Times New Roman"/>
              </a:rPr>
              <a:t/>
            </a:r>
            <a:br>
              <a:rPr lang="ru-RU" sz="1100" dirty="0">
                <a:effectLst/>
                <a:latin typeface="Calibri"/>
                <a:ea typeface="Calibri"/>
                <a:cs typeface="Times New Roman"/>
              </a:rPr>
            </a:br>
            <a:r>
              <a:rPr lang="ru-RU" sz="1400" dirty="0" smtClean="0">
                <a:effectLst/>
                <a:latin typeface="Calibri"/>
                <a:ea typeface="Calibri"/>
                <a:cs typeface="Times New Roman"/>
              </a:rPr>
              <a:t>4)</a:t>
            </a:r>
            <a:r>
              <a:rPr lang="kk-KZ" sz="1400" dirty="0" smtClean="0">
                <a:effectLst/>
                <a:latin typeface="Times New Roman"/>
                <a:ea typeface="Calibri"/>
                <a:cs typeface="Times New Roman"/>
              </a:rPr>
              <a:t>Өз </a:t>
            </a:r>
            <a:r>
              <a:rPr lang="kk-KZ" sz="1400" dirty="0">
                <a:effectLst/>
                <a:latin typeface="Times New Roman"/>
                <a:ea typeface="Calibri"/>
                <a:cs typeface="Times New Roman"/>
              </a:rPr>
              <a:t>пікірімді, көзқарасымды жеткізуге тырысамын.</a:t>
            </a:r>
            <a:r>
              <a:rPr lang="ru-RU" sz="1100" dirty="0">
                <a:effectLst/>
                <a:latin typeface="Calibri"/>
                <a:ea typeface="Calibri"/>
                <a:cs typeface="Times New Roman"/>
              </a:rPr>
              <a:t/>
            </a:r>
            <a:br>
              <a:rPr lang="ru-RU" sz="1100" dirty="0">
                <a:effectLst/>
                <a:latin typeface="Calibri"/>
                <a:ea typeface="Calibri"/>
                <a:cs typeface="Times New Roman"/>
              </a:rPr>
            </a:br>
            <a:r>
              <a:rPr lang="ru-RU" sz="1400" dirty="0" smtClean="0">
                <a:effectLst/>
                <a:latin typeface="Calibri"/>
                <a:ea typeface="Calibri"/>
                <a:cs typeface="Times New Roman"/>
              </a:rPr>
              <a:t>5)</a:t>
            </a:r>
            <a:r>
              <a:rPr lang="kk-KZ" sz="1400" dirty="0" smtClean="0">
                <a:effectLst/>
                <a:latin typeface="Times New Roman"/>
                <a:ea typeface="Calibri"/>
                <a:cs typeface="Times New Roman"/>
              </a:rPr>
              <a:t>Танымдық </a:t>
            </a:r>
            <a:r>
              <a:rPr lang="kk-KZ" sz="1400" dirty="0">
                <a:effectLst/>
                <a:latin typeface="Times New Roman"/>
                <a:ea typeface="Calibri"/>
                <a:cs typeface="Times New Roman"/>
              </a:rPr>
              <a:t>сұрақтар туындағанда кеңінен отырып пікірлесемін.</a:t>
            </a:r>
            <a:r>
              <a:rPr lang="ru-RU" sz="1100" dirty="0">
                <a:effectLst/>
                <a:latin typeface="Calibri"/>
                <a:ea typeface="Calibri"/>
                <a:cs typeface="Times New Roman"/>
              </a:rPr>
              <a:t/>
            </a:r>
            <a:br>
              <a:rPr lang="ru-RU" sz="1100" dirty="0">
                <a:effectLst/>
                <a:latin typeface="Calibri"/>
                <a:ea typeface="Calibri"/>
                <a:cs typeface="Times New Roman"/>
              </a:rPr>
            </a:br>
            <a:r>
              <a:rPr lang="ru-RU" sz="1400" dirty="0" smtClean="0">
                <a:effectLst/>
                <a:latin typeface="Calibri"/>
                <a:ea typeface="Calibri"/>
                <a:cs typeface="Times New Roman"/>
              </a:rPr>
              <a:t>6)</a:t>
            </a:r>
            <a:r>
              <a:rPr lang="kk-KZ" sz="1400" dirty="0" smtClean="0">
                <a:effectLst/>
                <a:latin typeface="Times New Roman"/>
                <a:ea typeface="Calibri"/>
                <a:cs typeface="Times New Roman"/>
              </a:rPr>
              <a:t>Сабақта </a:t>
            </a:r>
            <a:r>
              <a:rPr lang="kk-KZ" sz="1400" dirty="0">
                <a:effectLst/>
                <a:latin typeface="Times New Roman"/>
                <a:ea typeface="Calibri"/>
                <a:cs typeface="Times New Roman"/>
              </a:rPr>
              <a:t>кездесетін кейбір кедергілер менің белсенділігімді реттейді.</a:t>
            </a:r>
            <a:r>
              <a:rPr lang="ru-RU" sz="1100" dirty="0">
                <a:effectLst/>
                <a:latin typeface="Calibri"/>
                <a:ea typeface="Calibri"/>
                <a:cs typeface="Times New Roman"/>
              </a:rPr>
              <a:t/>
            </a:r>
            <a:br>
              <a:rPr lang="ru-RU" sz="1100" dirty="0">
                <a:effectLst/>
                <a:latin typeface="Calibri"/>
                <a:ea typeface="Calibri"/>
                <a:cs typeface="Times New Roman"/>
              </a:rPr>
            </a:br>
            <a:r>
              <a:rPr lang="ru-RU" sz="1400" dirty="0" smtClean="0">
                <a:effectLst/>
                <a:latin typeface="Calibri"/>
                <a:ea typeface="Calibri"/>
                <a:cs typeface="Times New Roman"/>
              </a:rPr>
              <a:t>7)</a:t>
            </a:r>
            <a:r>
              <a:rPr lang="kk-KZ" sz="1400" dirty="0" smtClean="0">
                <a:effectLst/>
                <a:latin typeface="Times New Roman"/>
                <a:ea typeface="Calibri"/>
                <a:cs typeface="Times New Roman"/>
              </a:rPr>
              <a:t>Проблемалық </a:t>
            </a:r>
            <a:r>
              <a:rPr lang="kk-KZ" sz="1400" dirty="0">
                <a:effectLst/>
                <a:latin typeface="Times New Roman"/>
                <a:ea typeface="Calibri"/>
                <a:cs typeface="Times New Roman"/>
              </a:rPr>
              <a:t>жағдаяттар танымдық ізденімпаздығымды арттырады.</a:t>
            </a:r>
            <a:r>
              <a:rPr lang="ru-RU" sz="1100" dirty="0">
                <a:effectLst/>
                <a:latin typeface="Calibri"/>
                <a:ea typeface="Calibri"/>
                <a:cs typeface="Times New Roman"/>
              </a:rPr>
              <a:t/>
            </a:r>
            <a:br>
              <a:rPr lang="ru-RU" sz="1100" dirty="0">
                <a:effectLst/>
                <a:latin typeface="Calibri"/>
                <a:ea typeface="Calibri"/>
                <a:cs typeface="Times New Roman"/>
              </a:rPr>
            </a:br>
            <a:r>
              <a:rPr lang="ru-RU" sz="1400" dirty="0" smtClean="0">
                <a:effectLst/>
                <a:latin typeface="Calibri"/>
                <a:ea typeface="Calibri"/>
                <a:cs typeface="Times New Roman"/>
              </a:rPr>
              <a:t>8)</a:t>
            </a:r>
            <a:r>
              <a:rPr lang="kk-KZ" sz="1400" dirty="0" smtClean="0">
                <a:effectLst/>
                <a:latin typeface="Times New Roman"/>
                <a:ea typeface="Calibri"/>
                <a:cs typeface="Times New Roman"/>
              </a:rPr>
              <a:t>Өзімнің </a:t>
            </a:r>
            <a:r>
              <a:rPr lang="kk-KZ" sz="1400" dirty="0">
                <a:effectLst/>
                <a:latin typeface="Times New Roman"/>
                <a:ea typeface="Calibri"/>
                <a:cs typeface="Times New Roman"/>
              </a:rPr>
              <a:t>және досымның әрекетін салыстырамын.</a:t>
            </a:r>
            <a:r>
              <a:rPr lang="ru-RU" sz="1100" dirty="0">
                <a:effectLst/>
                <a:latin typeface="Calibri"/>
                <a:ea typeface="Calibri"/>
                <a:cs typeface="Times New Roman"/>
              </a:rPr>
              <a:t/>
            </a:r>
            <a:br>
              <a:rPr lang="ru-RU" sz="1100" dirty="0">
                <a:effectLst/>
                <a:latin typeface="Calibri"/>
                <a:ea typeface="Calibri"/>
                <a:cs typeface="Times New Roman"/>
              </a:rPr>
            </a:br>
            <a:r>
              <a:rPr lang="ru-RU" sz="1400" dirty="0" smtClean="0">
                <a:effectLst/>
                <a:latin typeface="Calibri"/>
                <a:ea typeface="Calibri"/>
                <a:cs typeface="Times New Roman"/>
              </a:rPr>
              <a:t>9)</a:t>
            </a:r>
            <a:r>
              <a:rPr lang="kk-KZ" sz="1400" dirty="0" smtClean="0">
                <a:effectLst/>
                <a:latin typeface="Times New Roman"/>
                <a:ea typeface="Calibri"/>
                <a:cs typeface="Times New Roman"/>
              </a:rPr>
              <a:t>Ақыл-ой </a:t>
            </a:r>
            <a:r>
              <a:rPr lang="kk-KZ" sz="1400" dirty="0">
                <a:effectLst/>
                <a:latin typeface="Times New Roman"/>
                <a:ea typeface="Calibri"/>
                <a:cs typeface="Times New Roman"/>
              </a:rPr>
              <a:t>еңбегімен ұзақ уақыт айналыса аламын.</a:t>
            </a:r>
            <a:r>
              <a:rPr lang="ru-RU" sz="1100" dirty="0">
                <a:effectLst/>
                <a:latin typeface="Calibri"/>
                <a:ea typeface="Calibri"/>
                <a:cs typeface="Times New Roman"/>
              </a:rPr>
              <a:t/>
            </a:r>
            <a:br>
              <a:rPr lang="ru-RU" sz="1100" dirty="0">
                <a:effectLst/>
                <a:latin typeface="Calibri"/>
                <a:ea typeface="Calibri"/>
                <a:cs typeface="Times New Roman"/>
              </a:rPr>
            </a:br>
            <a:r>
              <a:rPr lang="ru-RU" sz="1400" dirty="0" smtClean="0">
                <a:effectLst/>
                <a:latin typeface="Calibri"/>
                <a:ea typeface="Calibri"/>
                <a:cs typeface="Times New Roman"/>
              </a:rPr>
              <a:t>10)</a:t>
            </a:r>
            <a:r>
              <a:rPr lang="kk-KZ" sz="1400" dirty="0" smtClean="0">
                <a:effectLst/>
                <a:latin typeface="Times New Roman"/>
                <a:ea typeface="Calibri"/>
                <a:cs typeface="Times New Roman"/>
              </a:rPr>
              <a:t>Өз </a:t>
            </a:r>
            <a:r>
              <a:rPr lang="kk-KZ" sz="1400" dirty="0">
                <a:effectLst/>
                <a:latin typeface="Times New Roman"/>
                <a:ea typeface="Calibri"/>
                <a:cs typeface="Times New Roman"/>
              </a:rPr>
              <a:t>білімімді, тәжірибелерді өмірде пайдаланамын.</a:t>
            </a:r>
            <a:r>
              <a:rPr lang="ru-RU" sz="1100" dirty="0">
                <a:effectLst/>
                <a:latin typeface="Calibri"/>
                <a:ea typeface="Calibri"/>
                <a:cs typeface="Times New Roman"/>
              </a:rPr>
              <a:t/>
            </a:r>
            <a:br>
              <a:rPr lang="ru-RU" sz="1100" dirty="0">
                <a:effectLst/>
                <a:latin typeface="Calibri"/>
                <a:ea typeface="Calibri"/>
                <a:cs typeface="Times New Roman"/>
              </a:rPr>
            </a:br>
            <a:r>
              <a:rPr lang="ru-RU" sz="1400" dirty="0" smtClean="0">
                <a:effectLst/>
                <a:latin typeface="Calibri"/>
                <a:ea typeface="Calibri"/>
                <a:cs typeface="Times New Roman"/>
              </a:rPr>
              <a:t>11)</a:t>
            </a:r>
            <a:r>
              <a:rPr lang="kk-KZ" sz="1400" dirty="0" smtClean="0">
                <a:effectLst/>
                <a:latin typeface="Times New Roman"/>
                <a:ea typeface="Calibri"/>
                <a:cs typeface="Times New Roman"/>
              </a:rPr>
              <a:t>Өзімнің </a:t>
            </a:r>
            <a:r>
              <a:rPr lang="kk-KZ" sz="1400" dirty="0">
                <a:effectLst/>
                <a:latin typeface="Times New Roman"/>
                <a:ea typeface="Calibri"/>
                <a:cs typeface="Times New Roman"/>
              </a:rPr>
              <a:t>қызығушылығыма байланысты достар іздеймін.</a:t>
            </a:r>
            <a:r>
              <a:rPr lang="ru-RU" sz="1100" dirty="0">
                <a:effectLst/>
                <a:latin typeface="Calibri"/>
                <a:ea typeface="Calibri"/>
                <a:cs typeface="Times New Roman"/>
              </a:rPr>
              <a:t/>
            </a:r>
            <a:br>
              <a:rPr lang="ru-RU" sz="1100" dirty="0">
                <a:effectLst/>
                <a:latin typeface="Calibri"/>
                <a:ea typeface="Calibri"/>
                <a:cs typeface="Times New Roman"/>
              </a:rPr>
            </a:br>
            <a:r>
              <a:rPr lang="ru-RU" sz="1400" dirty="0" smtClean="0">
                <a:effectLst/>
                <a:latin typeface="Calibri"/>
                <a:ea typeface="Calibri"/>
                <a:cs typeface="Times New Roman"/>
              </a:rPr>
              <a:t>12)</a:t>
            </a:r>
            <a:r>
              <a:rPr lang="kk-KZ" sz="1400" dirty="0" smtClean="0">
                <a:effectLst/>
                <a:latin typeface="Times New Roman"/>
                <a:ea typeface="Calibri"/>
                <a:cs typeface="Times New Roman"/>
              </a:rPr>
              <a:t>Мен </a:t>
            </a:r>
            <a:r>
              <a:rPr lang="kk-KZ" sz="1400" dirty="0">
                <a:effectLst/>
                <a:latin typeface="Times New Roman"/>
                <a:ea typeface="Calibri"/>
                <a:cs typeface="Times New Roman"/>
              </a:rPr>
              <a:t>танымдық ой-өрісімді дамытып отырамын және жақсы нәтижеге жетемін.</a:t>
            </a:r>
            <a:r>
              <a:rPr lang="ru-RU" sz="1100" dirty="0">
                <a:effectLst/>
                <a:latin typeface="Calibri"/>
                <a:ea typeface="Calibri"/>
                <a:cs typeface="Times New Roman"/>
              </a:rPr>
              <a:t/>
            </a:r>
            <a:br>
              <a:rPr lang="ru-RU" sz="1100" dirty="0">
                <a:effectLst/>
                <a:latin typeface="Calibri"/>
                <a:ea typeface="Calibri"/>
                <a:cs typeface="Times New Roman"/>
              </a:rPr>
            </a:br>
            <a:r>
              <a:rPr lang="ru-RU" sz="1400" dirty="0" smtClean="0">
                <a:effectLst/>
                <a:latin typeface="Calibri"/>
                <a:ea typeface="Calibri"/>
                <a:cs typeface="Times New Roman"/>
              </a:rPr>
              <a:t>13)</a:t>
            </a:r>
            <a:r>
              <a:rPr lang="kk-KZ" sz="1400" dirty="0" smtClean="0">
                <a:effectLst/>
                <a:latin typeface="Times New Roman"/>
                <a:ea typeface="Calibri"/>
                <a:cs typeface="Times New Roman"/>
              </a:rPr>
              <a:t>Жауапкершіліктен </a:t>
            </a:r>
            <a:r>
              <a:rPr lang="kk-KZ" sz="1400" dirty="0">
                <a:effectLst/>
                <a:latin typeface="Times New Roman"/>
                <a:ea typeface="Calibri"/>
                <a:cs typeface="Times New Roman"/>
              </a:rPr>
              <a:t>қорықпаймын.</a:t>
            </a:r>
            <a:r>
              <a:rPr lang="ru-RU" sz="1100" dirty="0">
                <a:effectLst/>
                <a:latin typeface="Calibri"/>
                <a:ea typeface="Calibri"/>
                <a:cs typeface="Times New Roman"/>
              </a:rPr>
              <a:t/>
            </a:r>
            <a:br>
              <a:rPr lang="ru-RU" sz="1100" dirty="0">
                <a:effectLst/>
                <a:latin typeface="Calibri"/>
                <a:ea typeface="Calibri"/>
                <a:cs typeface="Times New Roman"/>
              </a:rPr>
            </a:br>
            <a:r>
              <a:rPr lang="kk-KZ" sz="1400" dirty="0">
                <a:effectLst/>
                <a:latin typeface="Times New Roman"/>
                <a:ea typeface="Calibri"/>
                <a:cs typeface="Times New Roman"/>
              </a:rPr>
              <a:t> </a:t>
            </a:r>
            <a:endParaRPr lang="ru-RU" sz="1100" dirty="0">
              <a:effectLst/>
              <a:latin typeface="Calibri"/>
              <a:ea typeface="Calibri"/>
              <a:cs typeface="Times New Roman"/>
            </a:endParaRPr>
          </a:p>
        </p:txBody>
      </p:sp>
    </p:spTree>
    <p:extLst>
      <p:ext uri="{BB962C8B-B14F-4D97-AF65-F5344CB8AC3E}">
        <p14:creationId xmlns="" xmlns:p14="http://schemas.microsoft.com/office/powerpoint/2010/main" val="3502941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5780112"/>
          </a:xfrm>
        </p:spPr>
        <p:txBody>
          <a:bodyPr/>
          <a:lstStyle/>
          <a:p>
            <a:pPr>
              <a:lnSpc>
                <a:spcPct val="115000"/>
              </a:lnSpc>
              <a:spcAft>
                <a:spcPts val="1000"/>
              </a:spcAft>
            </a:pPr>
            <a:r>
              <a:rPr lang="kk-KZ" dirty="0">
                <a:effectLst/>
                <a:latin typeface="Times New Roman"/>
                <a:ea typeface="Calibri"/>
                <a:cs typeface="Times New Roman"/>
              </a:rPr>
              <a:t>35 ұпайдан жоғары. Сіз қажеттіліктеріңізді белсенді орындайсыз.</a:t>
            </a:r>
            <a:r>
              <a:rPr lang="ru-RU" sz="2800" dirty="0">
                <a:effectLst/>
                <a:latin typeface="Calibri"/>
                <a:ea typeface="Calibri"/>
                <a:cs typeface="Times New Roman"/>
              </a:rPr>
              <a:t/>
            </a:r>
            <a:br>
              <a:rPr lang="ru-RU" sz="2800" dirty="0">
                <a:effectLst/>
                <a:latin typeface="Calibri"/>
                <a:ea typeface="Calibri"/>
                <a:cs typeface="Times New Roman"/>
              </a:rPr>
            </a:br>
            <a:r>
              <a:rPr lang="kk-KZ" dirty="0">
                <a:effectLst/>
                <a:latin typeface="Times New Roman"/>
                <a:ea typeface="Calibri"/>
                <a:cs typeface="Times New Roman"/>
              </a:rPr>
              <a:t>28 – 34 ұпай. Өзіңізді дамытуға құлшынады.</a:t>
            </a:r>
            <a:r>
              <a:rPr lang="ru-RU" sz="2800" dirty="0">
                <a:effectLst/>
                <a:latin typeface="Calibri"/>
                <a:ea typeface="Calibri"/>
                <a:cs typeface="Times New Roman"/>
              </a:rPr>
              <a:t/>
            </a:r>
            <a:br>
              <a:rPr lang="ru-RU" sz="2800" dirty="0">
                <a:effectLst/>
                <a:latin typeface="Calibri"/>
                <a:ea typeface="Calibri"/>
                <a:cs typeface="Times New Roman"/>
              </a:rPr>
            </a:br>
            <a:r>
              <a:rPr lang="kk-KZ" dirty="0">
                <a:effectLst/>
                <a:latin typeface="Times New Roman"/>
                <a:ea typeface="Calibri"/>
                <a:cs typeface="Times New Roman"/>
              </a:rPr>
              <a:t>9 – 27 ұпай. Өзіңізді  дамытуға  құлшынбайсыз.</a:t>
            </a:r>
            <a:r>
              <a:rPr lang="ru-RU" sz="2800" dirty="0">
                <a:effectLst/>
                <a:latin typeface="Calibri"/>
                <a:ea typeface="Calibri"/>
                <a:cs typeface="Times New Roman"/>
              </a:rPr>
              <a:t/>
            </a:r>
            <a:br>
              <a:rPr lang="ru-RU" sz="2800" dirty="0">
                <a:effectLst/>
                <a:latin typeface="Calibri"/>
                <a:ea typeface="Calibri"/>
                <a:cs typeface="Times New Roman"/>
              </a:rPr>
            </a:br>
            <a:r>
              <a:rPr lang="kk-KZ" dirty="0">
                <a:effectLst/>
                <a:latin typeface="Times New Roman"/>
                <a:ea typeface="Calibri"/>
                <a:cs typeface="Times New Roman"/>
              </a:rPr>
              <a:t>9-дан  төмен. Өзін   мүлде  дамытпайды.</a:t>
            </a:r>
            <a:endParaRPr lang="ru-RU" sz="2800" dirty="0">
              <a:effectLst/>
              <a:latin typeface="Calibri"/>
              <a:ea typeface="Calibri"/>
              <a:cs typeface="Times New Roman"/>
            </a:endParaRPr>
          </a:p>
        </p:txBody>
      </p:sp>
    </p:spTree>
    <p:extLst>
      <p:ext uri="{BB962C8B-B14F-4D97-AF65-F5344CB8AC3E}">
        <p14:creationId xmlns="" xmlns:p14="http://schemas.microsoft.com/office/powerpoint/2010/main" val="817364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686800" cy="841248"/>
          </a:xfrm>
        </p:spPr>
        <p:txBody>
          <a:bodyPr>
            <a:normAutofit fontScale="90000"/>
          </a:bodyPr>
          <a:lstStyle/>
          <a:p>
            <a:r>
              <a:rPr lang="kk-KZ" dirty="0" smtClean="0"/>
              <a:t>Тестті    қорыта   келгенде</a:t>
            </a:r>
            <a:r>
              <a:rPr lang="ru-RU" dirty="0" smtClean="0"/>
              <a:t/>
            </a:r>
            <a:br>
              <a:rPr lang="ru-RU" dirty="0" smtClean="0"/>
            </a:br>
            <a:r>
              <a:rPr lang="kk-KZ" dirty="0" smtClean="0"/>
              <a:t> Оқушылардың   танымдық   қажетсінуі</a:t>
            </a:r>
            <a:r>
              <a:rPr lang="ru-RU" dirty="0" smtClean="0"/>
              <a:t/>
            </a:r>
            <a:br>
              <a:rPr lang="ru-RU" dirty="0" smtClean="0"/>
            </a:br>
            <a:endParaRPr lang="ru-RU" dirty="0"/>
          </a:p>
        </p:txBody>
      </p:sp>
      <p:graphicFrame>
        <p:nvGraphicFramePr>
          <p:cNvPr id="3" name="Диаграмма 2"/>
          <p:cNvGraphicFramePr/>
          <p:nvPr/>
        </p:nvGraphicFramePr>
        <p:xfrm>
          <a:off x="1285852" y="1643050"/>
          <a:ext cx="54864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4" name="Прямоугольник 3"/>
          <p:cNvSpPr/>
          <p:nvPr/>
        </p:nvSpPr>
        <p:spPr>
          <a:xfrm>
            <a:off x="928662" y="4871877"/>
            <a:ext cx="5857916" cy="1569660"/>
          </a:xfrm>
          <a:prstGeom prst="rect">
            <a:avLst/>
          </a:prstGeom>
        </p:spPr>
        <p:txBody>
          <a:bodyPr wrap="square">
            <a:spAutoFit/>
          </a:bodyPr>
          <a:lstStyle/>
          <a:p>
            <a:r>
              <a:rPr lang="kk-KZ" sz="2400" dirty="0" smtClean="0"/>
              <a:t>Қажеттіліктерін белсенді  орындайды  31% </a:t>
            </a:r>
          </a:p>
          <a:p>
            <a:r>
              <a:rPr lang="kk-KZ" sz="2400" dirty="0" smtClean="0"/>
              <a:t>Өзін  дамытуға   құлшынады  33 % </a:t>
            </a:r>
            <a:endParaRPr lang="ru-RU" sz="2400" dirty="0" smtClean="0"/>
          </a:p>
          <a:p>
            <a:r>
              <a:rPr lang="kk-KZ" sz="2400" dirty="0" smtClean="0"/>
              <a:t>Өзін   дамытуға   құлшынбайды  25 % </a:t>
            </a:r>
            <a:endParaRPr lang="ru-RU" sz="2400" dirty="0" smtClean="0"/>
          </a:p>
          <a:p>
            <a:r>
              <a:rPr lang="kk-KZ" sz="2400" dirty="0" smtClean="0"/>
              <a:t>Өзін   мүлде  дамытпайды  11% </a:t>
            </a:r>
            <a:endParaRPr lang="ru-RU" sz="2400" dirty="0"/>
          </a:p>
        </p:txBody>
      </p:sp>
      <p:sp>
        <p:nvSpPr>
          <p:cNvPr id="5" name="TextBox 4"/>
          <p:cNvSpPr txBox="1"/>
          <p:nvPr/>
        </p:nvSpPr>
        <p:spPr>
          <a:xfrm>
            <a:off x="4786314" y="2214554"/>
            <a:ext cx="785818" cy="369332"/>
          </a:xfrm>
          <a:prstGeom prst="rect">
            <a:avLst/>
          </a:prstGeom>
          <a:noFill/>
        </p:spPr>
        <p:txBody>
          <a:bodyPr wrap="square" rtlCol="0">
            <a:spAutoFit/>
          </a:bodyPr>
          <a:lstStyle/>
          <a:p>
            <a:r>
              <a:rPr lang="kk-KZ" dirty="0" smtClean="0"/>
              <a:t>31%</a:t>
            </a:r>
            <a:endParaRPr lang="ru-RU" dirty="0"/>
          </a:p>
        </p:txBody>
      </p:sp>
      <p:sp>
        <p:nvSpPr>
          <p:cNvPr id="6" name="TextBox 5"/>
          <p:cNvSpPr txBox="1"/>
          <p:nvPr/>
        </p:nvSpPr>
        <p:spPr>
          <a:xfrm>
            <a:off x="3857620" y="3500438"/>
            <a:ext cx="714380" cy="369332"/>
          </a:xfrm>
          <a:prstGeom prst="rect">
            <a:avLst/>
          </a:prstGeom>
          <a:noFill/>
        </p:spPr>
        <p:txBody>
          <a:bodyPr wrap="square" rtlCol="0">
            <a:spAutoFit/>
          </a:bodyPr>
          <a:lstStyle/>
          <a:p>
            <a:r>
              <a:rPr lang="kk-KZ" dirty="0" smtClean="0"/>
              <a:t>33 %</a:t>
            </a:r>
            <a:endParaRPr lang="ru-RU" dirty="0"/>
          </a:p>
        </p:txBody>
      </p:sp>
      <p:sp>
        <p:nvSpPr>
          <p:cNvPr id="7" name="TextBox 6"/>
          <p:cNvSpPr txBox="1"/>
          <p:nvPr/>
        </p:nvSpPr>
        <p:spPr>
          <a:xfrm>
            <a:off x="2000232" y="2500306"/>
            <a:ext cx="928694" cy="369332"/>
          </a:xfrm>
          <a:prstGeom prst="rect">
            <a:avLst/>
          </a:prstGeom>
          <a:noFill/>
        </p:spPr>
        <p:txBody>
          <a:bodyPr wrap="square" rtlCol="0">
            <a:spAutoFit/>
          </a:bodyPr>
          <a:lstStyle/>
          <a:p>
            <a:r>
              <a:rPr lang="kk-KZ" dirty="0" smtClean="0"/>
              <a:t>25 %</a:t>
            </a:r>
            <a:endParaRPr lang="ru-RU" dirty="0"/>
          </a:p>
        </p:txBody>
      </p:sp>
      <p:sp>
        <p:nvSpPr>
          <p:cNvPr id="8" name="TextBox 7"/>
          <p:cNvSpPr txBox="1"/>
          <p:nvPr/>
        </p:nvSpPr>
        <p:spPr>
          <a:xfrm>
            <a:off x="3143240" y="1857364"/>
            <a:ext cx="642942" cy="369332"/>
          </a:xfrm>
          <a:prstGeom prst="rect">
            <a:avLst/>
          </a:prstGeom>
          <a:noFill/>
        </p:spPr>
        <p:txBody>
          <a:bodyPr wrap="square" rtlCol="0">
            <a:spAutoFit/>
          </a:bodyPr>
          <a:lstStyle/>
          <a:p>
            <a:r>
              <a:rPr lang="kk-KZ" dirty="0" smtClean="0"/>
              <a:t>11%</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714356"/>
            <a:ext cx="9084666" cy="526297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kk-K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Танымдық   қызығушылық  оқушының   жеке  </a:t>
            </a:r>
          </a:p>
          <a:p>
            <a:pPr marL="0" marR="0" lvl="0" indent="0" defTabSz="914400" rtl="0" eaLnBrk="1" fontAlgn="base" latinLnBrk="0" hangingPunct="1">
              <a:lnSpc>
                <a:spcPct val="100000"/>
              </a:lnSpc>
              <a:spcBef>
                <a:spcPct val="0"/>
              </a:spcBef>
              <a:spcAft>
                <a:spcPct val="0"/>
              </a:spcAft>
              <a:buClrTx/>
              <a:buSzTx/>
              <a:buFontTx/>
              <a:buNone/>
              <a:tabLst/>
            </a:pPr>
            <a:r>
              <a:rPr kumimoji="0" lang="kk-K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басының   тұрақты  қасиеті   бола   отырып,  оның   </a:t>
            </a:r>
          </a:p>
          <a:p>
            <a:pPr marL="0" marR="0" lvl="0" indent="0" defTabSz="914400" rtl="0" eaLnBrk="1" fontAlgn="base" latinLnBrk="0" hangingPunct="1">
              <a:lnSpc>
                <a:spcPct val="100000"/>
              </a:lnSpc>
              <a:spcBef>
                <a:spcPct val="0"/>
              </a:spcBef>
              <a:spcAft>
                <a:spcPct val="0"/>
              </a:spcAft>
              <a:buClrTx/>
              <a:buSzTx/>
              <a:buFontTx/>
              <a:buNone/>
              <a:tabLst/>
            </a:pPr>
            <a:r>
              <a:rPr kumimoji="0" lang="kk-K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оқудағы  белсенділігін,    өздігімен  дербес    танымдық</a:t>
            </a:r>
          </a:p>
          <a:p>
            <a:pPr marL="0" marR="0" lvl="0" indent="0" defTabSz="914400" rtl="0" eaLnBrk="1" fontAlgn="base" latinLnBrk="0" hangingPunct="1">
              <a:lnSpc>
                <a:spcPct val="100000"/>
              </a:lnSpc>
              <a:spcBef>
                <a:spcPct val="0"/>
              </a:spcBef>
              <a:spcAft>
                <a:spcPct val="0"/>
              </a:spcAft>
              <a:buClrTx/>
              <a:buSzTx/>
              <a:buFontTx/>
              <a:buNone/>
              <a:tabLst/>
            </a:pPr>
            <a:r>
              <a:rPr kumimoji="0" lang="kk-K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мақсатта   қоя     білуін    анықтайды,</a:t>
            </a:r>
            <a:r>
              <a:rPr kumimoji="0" lang="kk-KZ" sz="28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kk-K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оқушының   </a:t>
            </a:r>
          </a:p>
          <a:p>
            <a:pPr marL="0" marR="0" lvl="0" indent="0" defTabSz="914400" rtl="0" eaLnBrk="1" fontAlgn="base" latinLnBrk="0" hangingPunct="1">
              <a:lnSpc>
                <a:spcPct val="100000"/>
              </a:lnSpc>
              <a:spcBef>
                <a:spcPct val="0"/>
              </a:spcBef>
              <a:spcAft>
                <a:spcPct val="0"/>
              </a:spcAft>
              <a:buClrTx/>
              <a:buSzTx/>
              <a:buFontTx/>
              <a:buNone/>
              <a:tabLst/>
            </a:pPr>
            <a:r>
              <a:rPr kumimoji="0" lang="kk-K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білімі  артады.  </a:t>
            </a:r>
            <a:endParaRPr kumimoji="0" lang="ru-RU" sz="2800" b="1"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kk-K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Қорыта   келгенде,  пәндерді   оқыту   процесі   </a:t>
            </a:r>
          </a:p>
          <a:p>
            <a:pPr marL="0" marR="0" lvl="0" indent="0" defTabSz="914400" rtl="0" eaLnBrk="0" fontAlgn="base" latinLnBrk="0" hangingPunct="0">
              <a:lnSpc>
                <a:spcPct val="100000"/>
              </a:lnSpc>
              <a:spcBef>
                <a:spcPct val="0"/>
              </a:spcBef>
              <a:spcAft>
                <a:spcPct val="0"/>
              </a:spcAft>
              <a:buClrTx/>
              <a:buSzTx/>
              <a:buFontTx/>
              <a:buNone/>
              <a:tabLst/>
            </a:pPr>
            <a:r>
              <a:rPr kumimoji="0" lang="kk-K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барысында мұғалім   оқушылардың   ойлау   қабілетін</a:t>
            </a:r>
          </a:p>
          <a:p>
            <a:pPr marL="0" marR="0" lvl="0" indent="0" defTabSz="914400" rtl="0" eaLnBrk="0" fontAlgn="base" latinLnBrk="0" hangingPunct="0">
              <a:lnSpc>
                <a:spcPct val="100000"/>
              </a:lnSpc>
              <a:spcBef>
                <a:spcPct val="0"/>
              </a:spcBef>
              <a:spcAft>
                <a:spcPct val="0"/>
              </a:spcAft>
              <a:buClrTx/>
              <a:buSzTx/>
              <a:buFontTx/>
              <a:buNone/>
              <a:tabLst/>
            </a:pPr>
            <a:r>
              <a:rPr kumimoji="0" lang="kk-K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дамытуға   көбірек назар аударғаны жөн. Сабақ    </a:t>
            </a:r>
          </a:p>
          <a:p>
            <a:pPr marL="0" marR="0" lvl="0" indent="0" defTabSz="914400" rtl="0" eaLnBrk="0" fontAlgn="base" latinLnBrk="0" hangingPunct="0">
              <a:lnSpc>
                <a:spcPct val="100000"/>
              </a:lnSpc>
              <a:spcBef>
                <a:spcPct val="0"/>
              </a:spcBef>
              <a:spcAft>
                <a:spcPct val="0"/>
              </a:spcAft>
              <a:buClrTx/>
              <a:buSzTx/>
              <a:buFontTx/>
              <a:buNone/>
              <a:tabLst/>
            </a:pPr>
            <a:r>
              <a:rPr kumimoji="0" lang="kk-K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шығармашылықпен ұйымдастырылса,  онда   </a:t>
            </a:r>
          </a:p>
          <a:p>
            <a:pPr marL="0" marR="0" lvl="0" indent="0" defTabSz="914400" rtl="0" eaLnBrk="0" fontAlgn="base" latinLnBrk="0" hangingPunct="0">
              <a:lnSpc>
                <a:spcPct val="100000"/>
              </a:lnSpc>
              <a:spcBef>
                <a:spcPct val="0"/>
              </a:spcBef>
              <a:spcAft>
                <a:spcPct val="0"/>
              </a:spcAft>
              <a:buClrTx/>
              <a:buSzTx/>
              <a:buFontTx/>
              <a:buNone/>
              <a:tabLst/>
            </a:pPr>
            <a:r>
              <a:rPr kumimoji="0" lang="kk-K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оқушылардың білімі    мұғалім түсіндіргенінен   емес, </a:t>
            </a:r>
          </a:p>
          <a:p>
            <a:pPr marL="0" marR="0" lvl="0" indent="0" defTabSz="914400" rtl="0" eaLnBrk="0" fontAlgn="base" latinLnBrk="0" hangingPunct="0">
              <a:lnSpc>
                <a:spcPct val="100000"/>
              </a:lnSpc>
              <a:spcBef>
                <a:spcPct val="0"/>
              </a:spcBef>
              <a:spcAft>
                <a:spcPct val="0"/>
              </a:spcAft>
              <a:buClrTx/>
              <a:buSzTx/>
              <a:buFontTx/>
              <a:buNone/>
              <a:tabLst/>
            </a:pPr>
            <a:r>
              <a:rPr kumimoji="0" lang="kk-KZ" sz="28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өздерінің     </a:t>
            </a:r>
            <a:r>
              <a:rPr kumimoji="0" lang="kk-K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ізденісі     </a:t>
            </a:r>
            <a:r>
              <a:rPr kumimoji="0" lang="kk-KZ" sz="28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және  тапсырмаларды   орындау</a:t>
            </a:r>
          </a:p>
          <a:p>
            <a:pPr marL="0" marR="0" lvl="0" indent="0" defTabSz="914400" rtl="0" eaLnBrk="0" fontAlgn="base" latinLnBrk="0" hangingPunct="0">
              <a:lnSpc>
                <a:spcPct val="100000"/>
              </a:lnSpc>
              <a:spcBef>
                <a:spcPct val="0"/>
              </a:spcBef>
              <a:spcAft>
                <a:spcPct val="0"/>
              </a:spcAft>
              <a:buClrTx/>
              <a:buSzTx/>
              <a:buFontTx/>
              <a:buNone/>
              <a:tabLst/>
            </a:pPr>
            <a:r>
              <a:rPr kumimoji="0" lang="kk-KZ" sz="28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kk-KZ"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әдістері    арқылы    қалыптасады.</a:t>
            </a:r>
            <a:endParaRPr kumimoji="0" lang="kk-KZ" sz="2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57166"/>
            <a:ext cx="6793335"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Әдебиеттік   оқу   І  тоқсан </a:t>
            </a:r>
            <a:r>
              <a:rPr kumimoji="0" lang="kk-KZ"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72%,   ІІ тоқсан- 78%</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Қазақ  тілі    І  тоқсан- 65%,   ІІ  тоқсан- 72%</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Математика  І  тоқсан </a:t>
            </a:r>
            <a:r>
              <a:rPr kumimoji="0" lang="kk-KZ"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62%,  ІІ  тоқсан </a:t>
            </a:r>
            <a:r>
              <a:rPr kumimoji="0" lang="kk-KZ"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65%</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kk-KZ" sz="2400" smtClean="0">
                <a:latin typeface="Times New Roman" pitchFamily="18" charset="0"/>
                <a:ea typeface="Calibri" pitchFamily="34" charset="0"/>
                <a:cs typeface="Times New Roman" pitchFamily="18" charset="0"/>
              </a:rPr>
              <a:t>Оқушылардың</a:t>
            </a:r>
            <a:r>
              <a:rPr kumimoji="0" lang="kk-KZ"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kk-K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сапасы  көріп  тұрғандай   артты.</a:t>
            </a:r>
            <a:endParaRPr kumimoji="0" lang="kk-KZ" sz="2400" b="0" i="0" u="none" strike="noStrike" cap="none" normalizeH="0" baseline="0" dirty="0" smtClean="0">
              <a:ln>
                <a:noFill/>
              </a:ln>
              <a:solidFill>
                <a:schemeClr val="tx1"/>
              </a:solidFill>
              <a:effectLst/>
              <a:latin typeface="Arial" pitchFamily="34" charset="0"/>
            </a:endParaRPr>
          </a:p>
        </p:txBody>
      </p:sp>
      <p:graphicFrame>
        <p:nvGraphicFramePr>
          <p:cNvPr id="5" name="Диаграмма 4"/>
          <p:cNvGraphicFramePr/>
          <p:nvPr/>
        </p:nvGraphicFramePr>
        <p:xfrm>
          <a:off x="1785918" y="2714620"/>
          <a:ext cx="5486400" cy="3200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5708104"/>
          </a:xfrm>
        </p:spPr>
        <p:txBody>
          <a:bodyPr>
            <a:normAutofit/>
          </a:bodyPr>
          <a:lstStyle/>
          <a:p>
            <a:r>
              <a:rPr lang="kk-KZ" sz="4000" dirty="0">
                <a:effectLst/>
                <a:latin typeface="Times New Roman"/>
              </a:rPr>
              <a:t>«Еліміздің   ертеңі   бүгінгі   жас   ұрпақтың   қолында,</a:t>
            </a:r>
            <a:r>
              <a:rPr lang="ru-RU" sz="4000" dirty="0">
                <a:effectLst/>
              </a:rPr>
              <a:t/>
            </a:r>
            <a:br>
              <a:rPr lang="ru-RU" sz="4000" dirty="0">
                <a:effectLst/>
              </a:rPr>
            </a:br>
            <a:r>
              <a:rPr lang="kk-KZ" sz="4000" dirty="0">
                <a:effectLst/>
                <a:latin typeface="Times New Roman"/>
              </a:rPr>
              <a:t>                                                               Жас   ұрпақтың    тағдыры    ұстаздардың    қолында»</a:t>
            </a:r>
            <a:r>
              <a:rPr lang="ru-RU" sz="4000" dirty="0">
                <a:effectLst/>
              </a:rPr>
              <a:t/>
            </a:r>
            <a:br>
              <a:rPr lang="ru-RU" sz="4000" dirty="0">
                <a:effectLst/>
              </a:rPr>
            </a:br>
            <a:r>
              <a:rPr lang="kk-KZ" sz="4000" dirty="0">
                <a:effectLst/>
                <a:latin typeface="Times New Roman"/>
              </a:rPr>
              <a:t>                                                                                                                               </a:t>
            </a:r>
            <a:r>
              <a:rPr lang="kk-KZ" sz="4000" dirty="0" smtClean="0">
                <a:effectLst/>
                <a:latin typeface="Times New Roman"/>
              </a:rPr>
              <a:t>  Н</a:t>
            </a:r>
            <a:r>
              <a:rPr lang="kk-KZ" sz="4000" dirty="0">
                <a:effectLst/>
                <a:latin typeface="Times New Roman"/>
              </a:rPr>
              <a:t>. Ә. Назарбаев</a:t>
            </a:r>
            <a:r>
              <a:rPr lang="ru-RU" sz="4000" dirty="0">
                <a:effectLst/>
              </a:rPr>
              <a:t/>
            </a:r>
            <a:br>
              <a:rPr lang="ru-RU" sz="4000" dirty="0">
                <a:effectLst/>
              </a:rPr>
            </a:br>
            <a:endParaRPr lang="ru-RU" sz="4000" dirty="0"/>
          </a:p>
        </p:txBody>
      </p:sp>
    </p:spTree>
    <p:extLst>
      <p:ext uri="{BB962C8B-B14F-4D97-AF65-F5344CB8AC3E}">
        <p14:creationId xmlns="" xmlns:p14="http://schemas.microsoft.com/office/powerpoint/2010/main" val="3512482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6140152"/>
          </a:xfrm>
        </p:spPr>
        <p:txBody>
          <a:bodyPr>
            <a:normAutofit/>
          </a:bodyPr>
          <a:lstStyle/>
          <a:p>
            <a:r>
              <a:rPr lang="kk-KZ" sz="2000" dirty="0">
                <a:effectLst/>
                <a:latin typeface="Times New Roman"/>
              </a:rPr>
              <a:t>Сапалы   білім   беру,  заман   талабы. Бүгінгі   таңда   елімізде білім  берудің  жаңа  жүйесі   жасалып ,  жаһандық   білім   беру   кеңістігіне    ену   басты   мәселеге    айналуда.  Осыған    орай ,   жас   ұрпаққа    қоғам   талабына   сай  тәрбие   мен   білім    беруде   мұғалімдердің   инновациялық   іс- әрекетінің ғылыми- педагогикалық    негіздерін    меңгеруі-  басты    талап  болып отыр.</a:t>
            </a:r>
            <a:r>
              <a:rPr lang="ru-RU" sz="2000" dirty="0">
                <a:effectLst/>
              </a:rPr>
              <a:t/>
            </a:r>
            <a:br>
              <a:rPr lang="ru-RU" sz="2000" dirty="0">
                <a:effectLst/>
              </a:rPr>
            </a:br>
            <a:r>
              <a:rPr lang="kk-KZ" sz="2000" dirty="0">
                <a:effectLst/>
                <a:latin typeface="Times New Roman"/>
              </a:rPr>
              <a:t>Сондықтан  да   балалардың   шығармашылық   ойлауын  ,  танымдық  қасиеттерін  дамыту, ғылыми   қөзқарасын  қалыптастыру, өзін  жеке   тұлға ретінде  сезіндіру  басты   мақсат   болып    табылады.</a:t>
            </a:r>
            <a:r>
              <a:rPr lang="ru-RU" sz="2000" dirty="0">
                <a:effectLst/>
              </a:rPr>
              <a:t/>
            </a:r>
            <a:br>
              <a:rPr lang="ru-RU" sz="2000" dirty="0">
                <a:effectLst/>
              </a:rPr>
            </a:br>
            <a:endParaRPr lang="ru-RU" sz="2000" dirty="0"/>
          </a:p>
        </p:txBody>
      </p:sp>
    </p:spTree>
    <p:extLst>
      <p:ext uri="{BB962C8B-B14F-4D97-AF65-F5344CB8AC3E}">
        <p14:creationId xmlns="" xmlns:p14="http://schemas.microsoft.com/office/powerpoint/2010/main" val="2959835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5924128"/>
          </a:xfrm>
        </p:spPr>
        <p:txBody>
          <a:bodyPr>
            <a:normAutofit/>
          </a:bodyPr>
          <a:lstStyle/>
          <a:p>
            <a:r>
              <a:rPr lang="kk-KZ" sz="2000" dirty="0">
                <a:effectLst/>
                <a:latin typeface="Times New Roman"/>
                <a:ea typeface="Calibri"/>
              </a:rPr>
              <a:t>Таным - бұл   әрқашан   жаңаны   іздеу,  шындыққа    жету,  ал    шығармашылық – жаңаны   сапалы   құрудағы   әрекет.  Әрбір  мұғалім  өзінің   оқушыларының   жақсы   оқығанын,   мектепке    қызығушылықпен, ынтасымен   келгенін   қалайды.  Бірақ  оқушылардың   көбі    білімге   қызықпайды,   оқуға    өз   еріктерімен   ниеттенбейді.  Оқушылардың    білімге   деген   қызығушылықтарын  арттыру   үшін      қандай    педагогикалық    тәсіл   қолдану   қажет?  Егер   оқушының   білімге,  оқуға қызығушылығы  болмаса  ,   онда    оның   жақсы   оқуы    мүмкін   емес.  Сондықтан    оқушылардың    қызығушылығын   арттырып,   дамытып   және   қалыптастырып    отыру   қажет. </a:t>
            </a:r>
            <a:endParaRPr lang="ru-RU" sz="2000" dirty="0"/>
          </a:p>
        </p:txBody>
      </p:sp>
    </p:spTree>
    <p:extLst>
      <p:ext uri="{BB962C8B-B14F-4D97-AF65-F5344CB8AC3E}">
        <p14:creationId xmlns="" xmlns:p14="http://schemas.microsoft.com/office/powerpoint/2010/main" val="1791852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5780112"/>
          </a:xfrm>
        </p:spPr>
        <p:txBody>
          <a:bodyPr>
            <a:normAutofit/>
          </a:bodyPr>
          <a:lstStyle/>
          <a:p>
            <a:pPr algn="just">
              <a:lnSpc>
                <a:spcPct val="115000"/>
              </a:lnSpc>
              <a:spcAft>
                <a:spcPts val="1000"/>
              </a:spcAft>
            </a:pPr>
            <a:r>
              <a:rPr lang="kk-KZ" sz="2000" dirty="0">
                <a:effectLst/>
                <a:latin typeface="Times New Roman"/>
                <a:ea typeface="Calibri"/>
                <a:cs typeface="Times New Roman"/>
              </a:rPr>
              <a:t>Танымдық  қызығушылықтың   тууы   баланың   даму   деңгейіне,   тәжірибесіне,   біліміне   байланысты    және    бір   жағынан    оқу   материалын   беру    тәсіліне    байланысты. Сондықтан   мұғалімнің ең   маңызды  мақсаты – оқушылардың   білімге   деген  қызығушылығын   дамыту  үшін   сабақта  әр   түрлі   әдіс – тәсілдерді   пайдалану. Қазіргі  мектептерде     оқушыларға    анықталған   білімді    ғана   беріп   қоймай,  өздігінен   білім   алуға,  өзінің    мүмкіндіктерін     пайдалануға    жетелеу   қажет. Мұндай   процестерді  дамытудың   қажетті    шарты   оқушылардың  оқу – танымдық   әрекеттерінің    белсенділігін   арттыру    болып   табылады. </a:t>
            </a:r>
            <a:r>
              <a:rPr lang="ru-RU" sz="1600" dirty="0">
                <a:effectLst/>
                <a:latin typeface="Calibri"/>
                <a:ea typeface="Calibri"/>
                <a:cs typeface="Times New Roman"/>
              </a:rPr>
              <a:t/>
            </a:r>
            <a:br>
              <a:rPr lang="ru-RU" sz="1600" dirty="0">
                <a:effectLst/>
                <a:latin typeface="Calibri"/>
                <a:ea typeface="Calibri"/>
                <a:cs typeface="Times New Roman"/>
              </a:rPr>
            </a:br>
            <a:endParaRPr lang="ru-RU" sz="2000" dirty="0"/>
          </a:p>
        </p:txBody>
      </p:sp>
    </p:spTree>
    <p:extLst>
      <p:ext uri="{BB962C8B-B14F-4D97-AF65-F5344CB8AC3E}">
        <p14:creationId xmlns="" xmlns:p14="http://schemas.microsoft.com/office/powerpoint/2010/main" val="295837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5852120"/>
          </a:xfrm>
        </p:spPr>
        <p:txBody>
          <a:bodyPr>
            <a:normAutofit/>
          </a:bodyPr>
          <a:lstStyle/>
          <a:p>
            <a:pPr>
              <a:lnSpc>
                <a:spcPct val="115000"/>
              </a:lnSpc>
              <a:spcAft>
                <a:spcPts val="1000"/>
              </a:spcAft>
            </a:pPr>
            <a:r>
              <a:rPr lang="kk-KZ" sz="2000" dirty="0">
                <a:effectLst/>
                <a:latin typeface="Times New Roman"/>
                <a:ea typeface="Calibri"/>
                <a:cs typeface="Times New Roman"/>
              </a:rPr>
              <a:t>Бастауыш  сынып    оқушылары   үшін  сабақтың  негізгі  мақсатына   жетуде  бірмезгілде    оқушылардың   жоғары   дәрежеде    танымдық    әрекетін  белсендететін     бірнеше    негізгі    сабақты    ұйымдастыру   принциптерін    </a:t>
            </a:r>
            <a:r>
              <a:rPr lang="kk-KZ" sz="2000" dirty="0" smtClean="0">
                <a:effectLst/>
                <a:latin typeface="Times New Roman"/>
                <a:ea typeface="Calibri"/>
                <a:cs typeface="Times New Roman"/>
              </a:rPr>
              <a:t>көрсетуге  болады:</a:t>
            </a:r>
            <a:r>
              <a:rPr lang="ru-RU" sz="1600" dirty="0" smtClean="0">
                <a:effectLst/>
                <a:latin typeface="Calibri"/>
                <a:ea typeface="Calibri"/>
                <a:cs typeface="Times New Roman"/>
              </a:rPr>
              <a:t/>
            </a:r>
            <a:br>
              <a:rPr lang="ru-RU" sz="1600" dirty="0" smtClean="0">
                <a:effectLst/>
                <a:latin typeface="Calibri"/>
                <a:ea typeface="Calibri"/>
                <a:cs typeface="Times New Roman"/>
              </a:rPr>
            </a:br>
            <a:r>
              <a:rPr lang="kk-KZ" sz="2000" dirty="0" smtClean="0">
                <a:effectLst/>
                <a:latin typeface="Times New Roman"/>
                <a:ea typeface="Calibri"/>
                <a:cs typeface="Times New Roman"/>
              </a:rPr>
              <a:t>Оқытудың    </a:t>
            </a:r>
            <a:r>
              <a:rPr lang="kk-KZ" sz="2000" dirty="0">
                <a:effectLst/>
                <a:latin typeface="Times New Roman"/>
                <a:ea typeface="Calibri"/>
                <a:cs typeface="Times New Roman"/>
              </a:rPr>
              <a:t>алғашқы кезеңдерінде сабақта ойын формасын қолдану. 5-10 жастағы балалар үшін сабақ үстінде әр түрлі ойындарды ұйымдастыру танымдық әрекеттің белсенділігіне ие болады. Оқушылар ойнай отырып, күрделі ұғымдарды игереді және бекітеді, дағдыларын және шеберлігін қалыптастырады. Дәстүрлі сабақта мұғалім тәртіпті сақтау үшін және оқушылардың көңілін аудару үшін көп күш жұмсайды, ал ойын кезеңінде оқушылар өз қызығушылығымен қатысады.    </a:t>
            </a:r>
            <a:r>
              <a:rPr lang="ru-RU" sz="1600" dirty="0">
                <a:effectLst/>
                <a:latin typeface="Calibri"/>
                <a:ea typeface="Calibri"/>
                <a:cs typeface="Times New Roman"/>
              </a:rPr>
              <a:t/>
            </a:r>
            <a:br>
              <a:rPr lang="ru-RU" sz="1600" dirty="0">
                <a:effectLst/>
                <a:latin typeface="Calibri"/>
                <a:ea typeface="Calibri"/>
                <a:cs typeface="Times New Roman"/>
              </a:rPr>
            </a:br>
            <a:endParaRPr lang="ru-RU" sz="2000" dirty="0"/>
          </a:p>
        </p:txBody>
      </p:sp>
    </p:spTree>
    <p:extLst>
      <p:ext uri="{BB962C8B-B14F-4D97-AF65-F5344CB8AC3E}">
        <p14:creationId xmlns="" xmlns:p14="http://schemas.microsoft.com/office/powerpoint/2010/main" val="2478575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5780112"/>
          </a:xfrm>
        </p:spPr>
        <p:txBody>
          <a:bodyPr>
            <a:normAutofit/>
          </a:bodyPr>
          <a:lstStyle/>
          <a:p>
            <a:pPr>
              <a:lnSpc>
                <a:spcPct val="115000"/>
              </a:lnSpc>
              <a:spcAft>
                <a:spcPts val="1000"/>
              </a:spcAft>
            </a:pPr>
            <a:r>
              <a:rPr lang="kk-KZ" sz="1800" dirty="0">
                <a:effectLst/>
                <a:latin typeface="Times New Roman"/>
                <a:ea typeface="Calibri"/>
                <a:cs typeface="Times New Roman"/>
              </a:rPr>
              <a:t>Ойынның сабақ барысында басты мақсаты – білім беруді ойынмен ұшырастыру. Баланың ойынға белсенді түрде қатысуы оның ұжымдағы басқа да әрекеттерін айқындайды. Ойын бір қарағанда қарапайым құбылыс не әрекет сияқты болғанымен, ол ұжымдық әрекет. Ойын арқылы оқушы неге үйренеді?</a:t>
            </a:r>
            <a:r>
              <a:rPr lang="ru-RU" sz="1400" dirty="0">
                <a:effectLst/>
                <a:latin typeface="Calibri"/>
                <a:ea typeface="Calibri"/>
                <a:cs typeface="Times New Roman"/>
              </a:rPr>
              <a:t/>
            </a:r>
            <a:br>
              <a:rPr lang="ru-RU" sz="1400" dirty="0">
                <a:effectLst/>
                <a:latin typeface="Calibri"/>
                <a:ea typeface="Calibri"/>
                <a:cs typeface="Times New Roman"/>
              </a:rPr>
            </a:br>
            <a:r>
              <a:rPr lang="ru-RU" sz="1800" dirty="0" smtClean="0">
                <a:effectLst/>
                <a:latin typeface="Calibri"/>
                <a:ea typeface="Calibri"/>
                <a:cs typeface="Times New Roman"/>
              </a:rPr>
              <a:t>                     -</a:t>
            </a:r>
            <a:r>
              <a:rPr lang="kk-KZ" sz="1800" dirty="0" smtClean="0">
                <a:effectLst/>
                <a:latin typeface="Times New Roman"/>
                <a:ea typeface="Calibri"/>
                <a:cs typeface="Times New Roman"/>
              </a:rPr>
              <a:t>Қисынды </a:t>
            </a:r>
            <a:r>
              <a:rPr lang="kk-KZ" sz="1800" dirty="0">
                <a:effectLst/>
                <a:latin typeface="Times New Roman"/>
                <a:ea typeface="Calibri"/>
                <a:cs typeface="Times New Roman"/>
              </a:rPr>
              <a:t>ой-қабілетін дамытады;</a:t>
            </a:r>
            <a:r>
              <a:rPr lang="ru-RU" sz="1400" dirty="0">
                <a:effectLst/>
                <a:latin typeface="Calibri"/>
                <a:ea typeface="Calibri"/>
                <a:cs typeface="Times New Roman"/>
              </a:rPr>
              <a:t/>
            </a:r>
            <a:br>
              <a:rPr lang="ru-RU" sz="1400" dirty="0">
                <a:effectLst/>
                <a:latin typeface="Calibri"/>
                <a:ea typeface="Calibri"/>
                <a:cs typeface="Times New Roman"/>
              </a:rPr>
            </a:br>
            <a:r>
              <a:rPr lang="ru-RU" sz="1400" dirty="0" smtClean="0">
                <a:effectLst/>
                <a:latin typeface="Calibri"/>
                <a:ea typeface="Calibri"/>
                <a:cs typeface="Times New Roman"/>
              </a:rPr>
              <a:t>                          </a:t>
            </a:r>
            <a:r>
              <a:rPr lang="ru-RU" sz="1800" dirty="0" smtClean="0">
                <a:effectLst/>
                <a:latin typeface="Calibri"/>
                <a:ea typeface="Calibri"/>
                <a:cs typeface="Times New Roman"/>
              </a:rPr>
              <a:t>-</a:t>
            </a:r>
            <a:r>
              <a:rPr lang="ru-RU" sz="1400" dirty="0" smtClean="0">
                <a:effectLst/>
                <a:latin typeface="Calibri"/>
                <a:ea typeface="Calibri"/>
                <a:cs typeface="Times New Roman"/>
              </a:rPr>
              <a:t>  </a:t>
            </a:r>
            <a:r>
              <a:rPr lang="kk-KZ" sz="1800" dirty="0" smtClean="0">
                <a:effectLst/>
                <a:latin typeface="Times New Roman"/>
                <a:ea typeface="Calibri"/>
                <a:cs typeface="Times New Roman"/>
              </a:rPr>
              <a:t>Өздігінен </a:t>
            </a:r>
            <a:r>
              <a:rPr lang="kk-KZ" sz="1800" dirty="0">
                <a:effectLst/>
                <a:latin typeface="Times New Roman"/>
                <a:ea typeface="Calibri"/>
                <a:cs typeface="Times New Roman"/>
              </a:rPr>
              <a:t>жұмыс істеуге үйренеді;</a:t>
            </a:r>
            <a:r>
              <a:rPr lang="ru-RU" sz="1400" dirty="0">
                <a:effectLst/>
                <a:latin typeface="Calibri"/>
                <a:ea typeface="Calibri"/>
                <a:cs typeface="Times New Roman"/>
              </a:rPr>
              <a:t/>
            </a:r>
            <a:br>
              <a:rPr lang="ru-RU" sz="1400" dirty="0">
                <a:effectLst/>
                <a:latin typeface="Calibri"/>
                <a:ea typeface="Calibri"/>
                <a:cs typeface="Times New Roman"/>
              </a:rPr>
            </a:br>
            <a:r>
              <a:rPr lang="ru-RU" sz="1400" dirty="0" smtClean="0">
                <a:effectLst/>
                <a:latin typeface="Calibri"/>
                <a:ea typeface="Calibri"/>
                <a:cs typeface="Times New Roman"/>
              </a:rPr>
              <a:t>                            - </a:t>
            </a:r>
            <a:r>
              <a:rPr lang="kk-KZ" sz="1800" dirty="0" smtClean="0">
                <a:effectLst/>
                <a:latin typeface="Times New Roman"/>
                <a:ea typeface="Calibri"/>
                <a:cs typeface="Times New Roman"/>
              </a:rPr>
              <a:t>Сөздік </a:t>
            </a:r>
            <a:r>
              <a:rPr lang="kk-KZ" sz="1800" dirty="0">
                <a:effectLst/>
                <a:latin typeface="Times New Roman"/>
                <a:ea typeface="Calibri"/>
                <a:cs typeface="Times New Roman"/>
              </a:rPr>
              <a:t>қоры баиды, тілі дамиды;</a:t>
            </a:r>
            <a:r>
              <a:rPr lang="ru-RU" sz="1400" dirty="0">
                <a:effectLst/>
                <a:latin typeface="Calibri"/>
                <a:ea typeface="Calibri"/>
                <a:cs typeface="Times New Roman"/>
              </a:rPr>
              <a:t/>
            </a:r>
            <a:br>
              <a:rPr lang="ru-RU" sz="1400" dirty="0">
                <a:effectLst/>
                <a:latin typeface="Calibri"/>
                <a:ea typeface="Calibri"/>
                <a:cs typeface="Times New Roman"/>
              </a:rPr>
            </a:br>
            <a:r>
              <a:rPr lang="ru-RU" sz="1400" dirty="0" smtClean="0">
                <a:effectLst/>
                <a:latin typeface="Calibri"/>
                <a:ea typeface="Calibri"/>
                <a:cs typeface="Times New Roman"/>
              </a:rPr>
              <a:t>                            - </a:t>
            </a:r>
            <a:r>
              <a:rPr lang="kk-KZ" sz="1800" dirty="0" smtClean="0">
                <a:effectLst/>
                <a:latin typeface="Times New Roman"/>
                <a:ea typeface="Calibri"/>
                <a:cs typeface="Times New Roman"/>
              </a:rPr>
              <a:t>Зейіні қалыптасады</a:t>
            </a:r>
            <a:r>
              <a:rPr lang="kk-KZ" sz="1800" dirty="0">
                <a:effectLst/>
                <a:latin typeface="Times New Roman"/>
                <a:ea typeface="Calibri"/>
                <a:cs typeface="Times New Roman"/>
              </a:rPr>
              <a:t>;</a:t>
            </a:r>
            <a:r>
              <a:rPr lang="ru-RU" sz="1400" dirty="0">
                <a:effectLst/>
                <a:latin typeface="Calibri"/>
                <a:ea typeface="Calibri"/>
                <a:cs typeface="Times New Roman"/>
              </a:rPr>
              <a:t/>
            </a:r>
            <a:br>
              <a:rPr lang="ru-RU" sz="1400" dirty="0">
                <a:effectLst/>
                <a:latin typeface="Calibri"/>
                <a:ea typeface="Calibri"/>
                <a:cs typeface="Times New Roman"/>
              </a:rPr>
            </a:br>
            <a:r>
              <a:rPr lang="ru-RU" sz="1400" dirty="0" smtClean="0">
                <a:effectLst/>
                <a:latin typeface="Calibri"/>
                <a:ea typeface="Calibri"/>
                <a:cs typeface="Times New Roman"/>
              </a:rPr>
              <a:t>                            - </a:t>
            </a:r>
            <a:r>
              <a:rPr lang="kk-KZ" sz="1800" dirty="0" smtClean="0">
                <a:effectLst/>
                <a:latin typeface="Times New Roman"/>
                <a:ea typeface="Calibri"/>
                <a:cs typeface="Times New Roman"/>
              </a:rPr>
              <a:t>Байқампаздығы </a:t>
            </a:r>
            <a:r>
              <a:rPr lang="kk-KZ" sz="1800" dirty="0">
                <a:effectLst/>
                <a:latin typeface="Times New Roman"/>
                <a:ea typeface="Calibri"/>
                <a:cs typeface="Times New Roman"/>
              </a:rPr>
              <a:t>артады;</a:t>
            </a:r>
            <a:r>
              <a:rPr lang="ru-RU" sz="1400" dirty="0">
                <a:effectLst/>
                <a:latin typeface="Calibri"/>
                <a:ea typeface="Calibri"/>
                <a:cs typeface="Times New Roman"/>
              </a:rPr>
              <a:t/>
            </a:r>
            <a:br>
              <a:rPr lang="ru-RU" sz="1400" dirty="0">
                <a:effectLst/>
                <a:latin typeface="Calibri"/>
                <a:ea typeface="Calibri"/>
                <a:cs typeface="Times New Roman"/>
              </a:rPr>
            </a:br>
            <a:r>
              <a:rPr lang="ru-RU" sz="1400" dirty="0" smtClean="0">
                <a:effectLst/>
                <a:latin typeface="Calibri"/>
                <a:ea typeface="Calibri"/>
                <a:cs typeface="Times New Roman"/>
              </a:rPr>
              <a:t>                            - </a:t>
            </a:r>
            <a:r>
              <a:rPr lang="kk-KZ" sz="1800" dirty="0" smtClean="0">
                <a:effectLst/>
                <a:latin typeface="Times New Roman"/>
                <a:ea typeface="Calibri"/>
                <a:cs typeface="Times New Roman"/>
              </a:rPr>
              <a:t>Өзара </a:t>
            </a:r>
            <a:r>
              <a:rPr lang="kk-KZ" sz="1800" dirty="0">
                <a:effectLst/>
                <a:latin typeface="Times New Roman"/>
                <a:ea typeface="Calibri"/>
                <a:cs typeface="Times New Roman"/>
              </a:rPr>
              <a:t>сыйластыққа үйретеді;</a:t>
            </a:r>
            <a:r>
              <a:rPr lang="ru-RU" sz="1400" dirty="0">
                <a:effectLst/>
                <a:latin typeface="Calibri"/>
                <a:ea typeface="Calibri"/>
                <a:cs typeface="Times New Roman"/>
              </a:rPr>
              <a:t/>
            </a:r>
            <a:br>
              <a:rPr lang="ru-RU" sz="1400" dirty="0">
                <a:effectLst/>
                <a:latin typeface="Calibri"/>
                <a:ea typeface="Calibri"/>
                <a:cs typeface="Times New Roman"/>
              </a:rPr>
            </a:br>
            <a:r>
              <a:rPr lang="ru-RU" sz="1400" dirty="0" smtClean="0">
                <a:effectLst/>
                <a:latin typeface="Calibri"/>
                <a:ea typeface="Calibri"/>
                <a:cs typeface="Times New Roman"/>
              </a:rPr>
              <a:t>                            - </a:t>
            </a:r>
            <a:r>
              <a:rPr lang="kk-KZ" sz="1800" dirty="0" smtClean="0">
                <a:effectLst/>
                <a:latin typeface="Times New Roman"/>
                <a:ea typeface="Calibri"/>
                <a:cs typeface="Times New Roman"/>
              </a:rPr>
              <a:t>Ойынның </a:t>
            </a:r>
            <a:r>
              <a:rPr lang="kk-KZ" sz="1800" dirty="0">
                <a:effectLst/>
                <a:latin typeface="Times New Roman"/>
                <a:ea typeface="Calibri"/>
                <a:cs typeface="Times New Roman"/>
              </a:rPr>
              <a:t>ережесін бұзбау, яғни тәртіптілікке баулиды;</a:t>
            </a:r>
            <a:r>
              <a:rPr lang="ru-RU" sz="1400" dirty="0">
                <a:effectLst/>
                <a:latin typeface="Calibri"/>
                <a:ea typeface="Calibri"/>
                <a:cs typeface="Times New Roman"/>
              </a:rPr>
              <a:t/>
            </a:r>
            <a:br>
              <a:rPr lang="ru-RU" sz="1400" dirty="0">
                <a:effectLst/>
                <a:latin typeface="Calibri"/>
                <a:ea typeface="Calibri"/>
                <a:cs typeface="Times New Roman"/>
              </a:rPr>
            </a:br>
            <a:r>
              <a:rPr lang="ru-RU" sz="1400" dirty="0" smtClean="0">
                <a:effectLst/>
                <a:latin typeface="Calibri"/>
                <a:ea typeface="Calibri"/>
                <a:cs typeface="Times New Roman"/>
              </a:rPr>
              <a:t>                            - </a:t>
            </a:r>
            <a:r>
              <a:rPr lang="kk-KZ" sz="1800" dirty="0" smtClean="0">
                <a:effectLst/>
                <a:latin typeface="Times New Roman"/>
                <a:ea typeface="Calibri"/>
                <a:cs typeface="Times New Roman"/>
              </a:rPr>
              <a:t>Бір-біріне </a:t>
            </a:r>
            <a:r>
              <a:rPr lang="kk-KZ" sz="1800" dirty="0">
                <a:effectLst/>
                <a:latin typeface="Times New Roman"/>
                <a:ea typeface="Calibri"/>
                <a:cs typeface="Times New Roman"/>
              </a:rPr>
              <a:t>деген оқушы сенімі артады, достыққа, </a:t>
            </a:r>
            <a:r>
              <a:rPr lang="kk-KZ" sz="1800" dirty="0" smtClean="0">
                <a:effectLst/>
                <a:latin typeface="Times New Roman"/>
                <a:ea typeface="Calibri"/>
                <a:cs typeface="Times New Roman"/>
              </a:rPr>
              <a:t>     </a:t>
            </a:r>
            <a:br>
              <a:rPr lang="kk-KZ" sz="1800" dirty="0" smtClean="0">
                <a:effectLst/>
                <a:latin typeface="Times New Roman"/>
                <a:ea typeface="Calibri"/>
                <a:cs typeface="Times New Roman"/>
              </a:rPr>
            </a:br>
            <a:r>
              <a:rPr lang="kk-KZ" sz="1800" dirty="0" smtClean="0">
                <a:effectLst/>
                <a:latin typeface="Times New Roman"/>
                <a:ea typeface="Calibri"/>
                <a:cs typeface="Times New Roman"/>
              </a:rPr>
              <a:t>                   ынтымақтастыққа  баулиды</a:t>
            </a:r>
            <a:r>
              <a:rPr lang="kk-KZ" sz="1800" dirty="0">
                <a:effectLst/>
                <a:latin typeface="Times New Roman"/>
                <a:ea typeface="Calibri"/>
                <a:cs typeface="Times New Roman"/>
              </a:rPr>
              <a:t>;</a:t>
            </a:r>
            <a:r>
              <a:rPr lang="ru-RU" sz="1400" dirty="0">
                <a:effectLst/>
                <a:latin typeface="Calibri"/>
                <a:ea typeface="Calibri"/>
                <a:cs typeface="Times New Roman"/>
              </a:rPr>
              <a:t/>
            </a:r>
            <a:br>
              <a:rPr lang="ru-RU" sz="1400" dirty="0">
                <a:effectLst/>
                <a:latin typeface="Calibri"/>
                <a:ea typeface="Calibri"/>
                <a:cs typeface="Times New Roman"/>
              </a:rPr>
            </a:br>
            <a:r>
              <a:rPr lang="ru-RU" sz="1400" dirty="0" smtClean="0">
                <a:effectLst/>
                <a:latin typeface="Calibri"/>
                <a:ea typeface="Calibri"/>
                <a:cs typeface="Times New Roman"/>
              </a:rPr>
              <a:t>                           - </a:t>
            </a:r>
            <a:r>
              <a:rPr lang="kk-KZ" sz="1800" dirty="0" smtClean="0">
                <a:effectLst/>
                <a:latin typeface="Times New Roman"/>
                <a:ea typeface="Calibri"/>
                <a:cs typeface="Times New Roman"/>
              </a:rPr>
              <a:t>Сабаққа </a:t>
            </a:r>
            <a:r>
              <a:rPr lang="kk-KZ" sz="1800" dirty="0">
                <a:effectLst/>
                <a:latin typeface="Times New Roman"/>
                <a:ea typeface="Calibri"/>
                <a:cs typeface="Times New Roman"/>
              </a:rPr>
              <a:t>қызығушылығы артады.</a:t>
            </a:r>
            <a:r>
              <a:rPr lang="ru-RU" sz="1400" dirty="0">
                <a:effectLst/>
                <a:latin typeface="Calibri"/>
                <a:ea typeface="Calibri"/>
                <a:cs typeface="Times New Roman"/>
              </a:rPr>
              <a:t/>
            </a:r>
            <a:br>
              <a:rPr lang="ru-RU" sz="1400" dirty="0">
                <a:effectLst/>
                <a:latin typeface="Calibri"/>
                <a:ea typeface="Calibri"/>
                <a:cs typeface="Times New Roman"/>
              </a:rPr>
            </a:br>
            <a:endParaRPr lang="ru-RU" sz="1800" dirty="0"/>
          </a:p>
        </p:txBody>
      </p:sp>
    </p:spTree>
    <p:extLst>
      <p:ext uri="{BB962C8B-B14F-4D97-AF65-F5344CB8AC3E}">
        <p14:creationId xmlns="" xmlns:p14="http://schemas.microsoft.com/office/powerpoint/2010/main" val="4271212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5780112"/>
          </a:xfrm>
        </p:spPr>
        <p:txBody>
          <a:bodyPr>
            <a:normAutofit/>
          </a:bodyPr>
          <a:lstStyle/>
          <a:p>
            <a:pPr>
              <a:lnSpc>
                <a:spcPct val="115000"/>
              </a:lnSpc>
              <a:spcAft>
                <a:spcPts val="1000"/>
              </a:spcAft>
            </a:pPr>
            <a:r>
              <a:rPr lang="kk-KZ" sz="2000" dirty="0">
                <a:effectLst/>
                <a:latin typeface="Times New Roman"/>
                <a:ea typeface="Calibri"/>
                <a:cs typeface="Times New Roman"/>
              </a:rPr>
              <a:t>Ойын – балалар үшін күрделі әрекет те бола алады. Балалар білімді ойын арқылы қабылдап, үлкендерден үйренеді. Сондықтан сабақтағы ойын оқушы білімін тыңдап, ой-өрісін кеңейте алады, білім алудағы қызығушылығы артады. Ойын арқылы бала көптеген мәліметтер алады, психологиялық ерекшеліктерін қалыптастырады. Баланың жас ерекшелігіне, сабақтың мақсатына сай ұжымдастырылған ойындардың </a:t>
            </a:r>
            <a:r>
              <a:rPr lang="kk-KZ" sz="2000" dirty="0" smtClean="0">
                <a:effectLst/>
                <a:latin typeface="Times New Roman"/>
                <a:ea typeface="Calibri"/>
                <a:cs typeface="Times New Roman"/>
              </a:rPr>
              <a:t>берері</a:t>
            </a:r>
            <a:br>
              <a:rPr lang="kk-KZ" sz="2000" dirty="0" smtClean="0">
                <a:effectLst/>
                <a:latin typeface="Times New Roman"/>
                <a:ea typeface="Calibri"/>
                <a:cs typeface="Times New Roman"/>
              </a:rPr>
            </a:br>
            <a:r>
              <a:rPr lang="kk-KZ" sz="2000" dirty="0" smtClean="0">
                <a:effectLst/>
                <a:latin typeface="Times New Roman"/>
                <a:ea typeface="Calibri"/>
                <a:cs typeface="Times New Roman"/>
              </a:rPr>
              <a:t>мол</a:t>
            </a:r>
            <a:r>
              <a:rPr lang="kk-KZ" sz="2000" dirty="0">
                <a:effectLst/>
                <a:latin typeface="Times New Roman"/>
                <a:ea typeface="Calibri"/>
                <a:cs typeface="Times New Roman"/>
              </a:rPr>
              <a:t>.</a:t>
            </a:r>
            <a:r>
              <a:rPr lang="ru-RU" sz="1600" dirty="0">
                <a:effectLst/>
                <a:latin typeface="Calibri"/>
                <a:ea typeface="Calibri"/>
                <a:cs typeface="Times New Roman"/>
              </a:rPr>
              <a:t/>
            </a:r>
            <a:br>
              <a:rPr lang="ru-RU" sz="1600" dirty="0">
                <a:effectLst/>
                <a:latin typeface="Calibri"/>
                <a:ea typeface="Calibri"/>
                <a:cs typeface="Times New Roman"/>
              </a:rPr>
            </a:br>
            <a:endParaRPr lang="ru-RU" sz="2000" dirty="0"/>
          </a:p>
        </p:txBody>
      </p:sp>
    </p:spTree>
    <p:extLst>
      <p:ext uri="{BB962C8B-B14F-4D97-AF65-F5344CB8AC3E}">
        <p14:creationId xmlns="" xmlns:p14="http://schemas.microsoft.com/office/powerpoint/2010/main" val="2446519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5852120"/>
          </a:xfrm>
        </p:spPr>
        <p:txBody>
          <a:bodyPr>
            <a:normAutofit/>
          </a:bodyPr>
          <a:lstStyle/>
          <a:p>
            <a:pPr>
              <a:lnSpc>
                <a:spcPct val="115000"/>
              </a:lnSpc>
              <a:spcAft>
                <a:spcPts val="1000"/>
              </a:spcAft>
            </a:pPr>
            <a:r>
              <a:rPr lang="kk-KZ" sz="2000" dirty="0">
                <a:effectLst/>
                <a:latin typeface="Times New Roman"/>
                <a:ea typeface="Calibri"/>
                <a:cs typeface="Times New Roman"/>
              </a:rPr>
              <a:t>Бастауыш мектепте оқушылардың танымдық қызығушылығын қалыптастыруда жаңа педагогикалық технологиялары арқылы мүмкін болатынына зерттеу барысында көз жеткіздім. </a:t>
            </a:r>
            <a:r>
              <a:rPr lang="ru-RU" sz="1600" dirty="0">
                <a:effectLst/>
                <a:latin typeface="Calibri"/>
                <a:ea typeface="Calibri"/>
                <a:cs typeface="Times New Roman"/>
              </a:rPr>
              <a:t/>
            </a:r>
            <a:br>
              <a:rPr lang="ru-RU" sz="1600" dirty="0">
                <a:effectLst/>
                <a:latin typeface="Calibri"/>
                <a:ea typeface="Calibri"/>
                <a:cs typeface="Times New Roman"/>
              </a:rPr>
            </a:br>
            <a:r>
              <a:rPr lang="kk-KZ" sz="2000" dirty="0">
                <a:effectLst/>
                <a:latin typeface="Times New Roman"/>
                <a:ea typeface="Calibri"/>
                <a:cs typeface="Times New Roman"/>
              </a:rPr>
              <a:t>Қазақ тілі, ана тілі сабақтарында дамыта оқыту технологиясының бір түрі болып табылатын оқу мен жазу арқылы сын тұрғысынан ойлауды дамыту бағдарламасы жүзеге асырылды. Сын тұрғысынан ойлау бойынша оқушылардың қызығушылығын қалыптастыру мақсатында ана тілінен келесі шығармашылық жұмыстың түрлерін  қолданамын:</a:t>
            </a:r>
            <a:r>
              <a:rPr lang="ru-RU" sz="1600" dirty="0">
                <a:effectLst/>
                <a:latin typeface="Calibri"/>
                <a:ea typeface="Calibri"/>
                <a:cs typeface="Times New Roman"/>
              </a:rPr>
              <a:t/>
            </a:r>
            <a:br>
              <a:rPr lang="ru-RU" sz="1600" dirty="0">
                <a:effectLst/>
                <a:latin typeface="Calibri"/>
                <a:ea typeface="Calibri"/>
                <a:cs typeface="Times New Roman"/>
              </a:rPr>
            </a:br>
            <a:endParaRPr lang="ru-RU" sz="2000" dirty="0"/>
          </a:p>
        </p:txBody>
      </p:sp>
    </p:spTree>
    <p:extLst>
      <p:ext uri="{BB962C8B-B14F-4D97-AF65-F5344CB8AC3E}">
        <p14:creationId xmlns="" xmlns:p14="http://schemas.microsoft.com/office/powerpoint/2010/main" val="14233255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56</TotalTime>
  <Words>705</Words>
  <Application>Microsoft Office PowerPoint</Application>
  <PresentationFormat>Экран (4:3)</PresentationFormat>
  <Paragraphs>40</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Трек</vt:lpstr>
      <vt:lpstr>«Оқушылардың   танымдық      үрдісін  дамытуда   оқуға    деген   қызығушылығын    қалыптастыру»</vt:lpstr>
      <vt:lpstr>«Еліміздің   ертеңі   бүгінгі   жас   ұрпақтың   қолында,                                                                Жас   ұрпақтың    тағдыры    ұстаздардың    қолында»                                                                                                                                  Н. Ә. Назарбаев </vt:lpstr>
      <vt:lpstr>Сапалы   білім   беру,  заман   талабы. Бүгінгі   таңда   елімізде білім  берудің  жаңа  жүйесі   жасалып ,  жаһандық   білім   беру   кеңістігіне    ену   басты   мәселеге    айналуда.  Осыған    орай ,   жас   ұрпаққа    қоғам   талабына   сай  тәрбие   мен   білім    беруде   мұғалімдердің   инновациялық   іс- әрекетінің ғылыми- педагогикалық    негіздерін    меңгеруі-  басты    талап  болып отыр. Сондықтан  да   балалардың   шығармашылық   ойлауын  ,  танымдық  қасиеттерін  дамыту, ғылыми   қөзқарасын  қалыптастыру, өзін  жеке   тұлға ретінде  сезіндіру  басты   мақсат   болып    табылады. </vt:lpstr>
      <vt:lpstr>Таным - бұл   әрқашан   жаңаны   іздеу,  шындыққа    жету,  ал    шығармашылық – жаңаны   сапалы   құрудағы   әрекет.  Әрбір  мұғалім  өзінің   оқушыларының   жақсы   оқығанын,   мектепке    қызығушылықпен, ынтасымен   келгенін   қалайды.  Бірақ  оқушылардың   көбі    білімге   қызықпайды,   оқуға    өз   еріктерімен   ниеттенбейді.  Оқушылардың    білімге   деген   қызығушылықтарын  арттыру   үшін      қандай    педагогикалық    тәсіл   қолдану   қажет?  Егер   оқушының   білімге,  оқуға қызығушылығы  болмаса  ,   онда    оның   жақсы   оқуы    мүмкін   емес.  Сондықтан    оқушылардың    қызығушылығын   арттырып,   дамытып   және   қалыптастырып    отыру   қажет. </vt:lpstr>
      <vt:lpstr>Танымдық  қызығушылықтың   тууы   баланың   даму   деңгейіне,   тәжірибесіне,   біліміне   байланысты    және    бір   жағынан    оқу   материалын   беру    тәсіліне    байланысты. Сондықтан   мұғалімнің ең   маңызды  мақсаты – оқушылардың   білімге   деген  қызығушылығын   дамыту  үшін   сабақта  әр   түрлі   әдіс – тәсілдерді   пайдалану. Қазіргі  мектептерде     оқушыларға    анықталған   білімді    ғана   беріп   қоймай,  өздігінен   білім   алуға,  өзінің    мүмкіндіктерін     пайдалануға    жетелеу   қажет. Мұндай   процестерді  дамытудың   қажетті    шарты   оқушылардың  оқу – танымдық   әрекеттерінің    белсенділігін   арттыру    болып   табылады.  </vt:lpstr>
      <vt:lpstr>Бастауыш  сынып    оқушылары   үшін  сабақтың  негізгі  мақсатына   жетуде  бірмезгілде    оқушылардың   жоғары   дәрежеде    танымдық    әрекетін  белсендететін     бірнеше    негізгі    сабақты    ұйымдастыру   принциптерін    көрсетуге  болады: Оқытудың    алғашқы кезеңдерінде сабақта ойын формасын қолдану. 5-10 жастағы балалар үшін сабақ үстінде әр түрлі ойындарды ұйымдастыру танымдық әрекеттің белсенділігіне ие болады. Оқушылар ойнай отырып, күрделі ұғымдарды игереді және бекітеді, дағдыларын және шеберлігін қалыптастырады. Дәстүрлі сабақта мұғалім тәртіпті сақтау үшін және оқушылардың көңілін аудару үшін көп күш жұмсайды, ал ойын кезеңінде оқушылар өз қызығушылығымен қатысады.     </vt:lpstr>
      <vt:lpstr>Ойынның сабақ барысында басты мақсаты – білім беруді ойынмен ұшырастыру. Баланың ойынға белсенді түрде қатысуы оның ұжымдағы басқа да әрекеттерін айқындайды. Ойын бір қарағанда қарапайым құбылыс не әрекет сияқты болғанымен, ол ұжымдық әрекет. Ойын арқылы оқушы неге үйренеді?                      -Қисынды ой-қабілетін дамытады;                           -  Өздігінен жұмыс істеуге үйренеді;                             - Сөздік қоры баиды, тілі дамиды;                             - Зейіні қалыптасады;                             - Байқампаздығы артады;                             - Өзара сыйластыққа үйретеді;                             - Ойынның ережесін бұзбау, яғни тәртіптілікке баулиды;                             - Бір-біріне деген оқушы сенімі артады, достыққа,                          ынтымақтастыққа  баулиды;                            - Сабаққа қызығушылығы артады. </vt:lpstr>
      <vt:lpstr>Ойын – балалар үшін күрделі әрекет те бола алады. Балалар білімді ойын арқылы қабылдап, үлкендерден үйренеді. Сондықтан сабақтағы ойын оқушы білімін тыңдап, ой-өрісін кеңейте алады, білім алудағы қызығушылығы артады. Ойын арқылы бала көптеген мәліметтер алады, психологиялық ерекшеліктерін қалыптастырады. Баланың жас ерекшелігіне, сабақтың мақсатына сай ұжымдастырылған ойындардың берері мол. </vt:lpstr>
      <vt:lpstr>Бастауыш мектепте оқушылардың танымдық қызығушылығын қалыптастыруда жаңа педагогикалық технологиялары арқылы мүмкін болатынына зерттеу барысында көз жеткіздім.  Қазақ тілі, ана тілі сабақтарында дамыта оқыту технологиясының бір түрі болып табылатын оқу мен жазу арқылы сын тұрғысынан ойлауды дамыту бағдарламасы жүзеге асырылды. Сын тұрғысынан ойлау бойынша оқушылардың қызығушылығын қалыптастыру мақсатында ана тілінен келесі шығармашылық жұмыстың түрлерін  қолданамын: </vt:lpstr>
      <vt:lpstr> Балаларға белгілі тақырыпта әңгіме оқып, оқушыларға басқаша аяқтауға кілт боларлық сюжет ұсыну; 2.Әңгіменің, ертегінің сюжетін бастап беру, аяқтауды оқушыға тапсыру; 3.Белгілі мақал негізінде әңгіме жазу; Мәтін бойынша мақал құрастыру; 4.Берілген мәтіндегі бір бөлікті өзі жазып шығару; 5.Сөйлемдегі кейбір сөздерді көркем сөздермен ауыстыру; 6.Белгілі ақын жазушы шығармасына еліктеп өлеңнен әңгіме жазу; 7.Тірек сөздер арқылы мәтін жазу; 8.«Жазушы (ақын)  орындығы»  ойыны. </vt:lpstr>
      <vt:lpstr>Дүниетану   сабағында    оқушылардың   көбі   әңгімелеумен шектеледі,  пәнге  қызығушылықтары   төмендейді,  нәтижесінде  немқұрайлы  қарай   бастайды. Бұл   жерде  танымдық    қызығушылықтарын дамыту  үшін  сабақтың   әдіс- тәсілдерін  де  түрлендіріп   жаңа   технологияларды  еңгізіп    өткізу   керек. Үй  тапсырмасын   мазмұндауда кейбір  оқушылардың   тіл   байлығы  төмен   болғандықтан   тіпті   әңгімелей   алмайды   да. Бұндай   кезде   оқушының   пәнге   қызығушылығы   да   жоғалады. Өз  тәжірибемде   бұндай   жағдайлар  жиі   кездесетін.Баланың  бойындағы  немқұрайлықты   жою,   пәнге    деген  қызығушылықтарын   арттыру,   танымдық   қабілеттерін   дамыту   үшін   мен  сабақта  жаңа   технология   элементтерін   қолданып  тұрамын,  мысалы :  С.Т.О.  технологияның   кубизм,    ой   қозғау  тағы  да   басқа  стратегиялары, Ойын  технологиясын пайдаланып  тұрамын, оқушылар    тақырып   бойынша  шығармашылық   жұмыстарын  презентация   түрінде  дайындап  келеді және  қорғайды, зертханалық  жұмыстар ,  тәжірибелер  жүргізіп   тұрады. </vt:lpstr>
      <vt:lpstr>Шығармашылық  жұмыстарына  ізденіп дайындалу (мысалы  берілген  тақырып  бойынша  қосымша   қызықты  деректер  жазып келу, сөзжұмбақтар, ребустер ,  тест құрастыру,  сурет   салу, жұмбақ жасыру, қосымша   мәлімет  дайындау), презентация  түрінде  қорғау  арқылы  оқушылардың   танымдық  қабілеттері,  пәнге   деген  қызығушылықтары  артады,  тілдері  дамиды ,  мазмұның   саналы   түрде   меңгереді,  білімдері артады.  Бастауыш сыныптың оқыту процесінде оқушылардың танымдық қызығушылығын қалыптастыруда оқытудың жаңа технологияларын сабақтың мақсаты мен мазмұнына сай пайдаланып, осы технологиялардың негізінде оқушылардың даму деңгейіне сәйкес тапсырмалар жүйесін ұсыну тиімді болады. </vt:lpstr>
      <vt:lpstr>Оқушылардың танымдық қажетсінуін анықтау. Тест №1. «5» - иә. «4» - көбінесе. «3» - кейде, сирек. «2» - білмеймін 1)Мен білуге тырысамын. 2)Мен өз мүмкіндігіме, қабілетіме сенемін. 3)Жұмысым көп болса да өзімді дамытуға көп уақыт арнаймын.  4)Өз пікірімді, көзқарасымды жеткізуге тырысамын. 5)Танымдық сұрақтар туындағанда кеңінен отырып пікірлесемін. 6)Сабақта кездесетін кейбір кедергілер менің белсенділігімді реттейді. 7)Проблемалық жағдаяттар танымдық ізденімпаздығымды арттырады. 8)Өзімнің және досымның әрекетін салыстырамын. 9)Ақыл-ой еңбегімен ұзақ уақыт айналыса аламын. 10)Өз білімімді, тәжірибелерді өмірде пайдаланамын. 11)Өзімнің қызығушылығыма байланысты достар іздеймін. 12)Мен танымдық ой-өрісімді дамытып отырамын және жақсы нәтижеге жетемін. 13)Жауапкершіліктен қорықпаймын.  </vt:lpstr>
      <vt:lpstr>35 ұпайдан жоғары. Сіз қажеттіліктеріңізді белсенді орындайсыз. 28 – 34 ұпай. Өзіңізді дамытуға құлшынады. 9 – 27 ұпай. Өзіңізді  дамытуға  құлшынбайсыз. 9-дан  төмен. Өзін   мүлде  дамытпайды.</vt:lpstr>
      <vt:lpstr>Тестті    қорыта   келгенде  Оқушылардың   танымдық   қажетсінуі </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«Оқушылардың   танымдық      үрдісін  дамытуда   оқуға    деген   қызығушылығын    қалыптастыру»</dc:title>
  <dc:creator>user</dc:creator>
  <cp:lastModifiedBy>user</cp:lastModifiedBy>
  <cp:revision>7</cp:revision>
  <dcterms:created xsi:type="dcterms:W3CDTF">2014-01-24T05:58:24Z</dcterms:created>
  <dcterms:modified xsi:type="dcterms:W3CDTF">2014-01-24T08:33:14Z</dcterms:modified>
</cp:coreProperties>
</file>