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sldIdLst>
    <p:sldId id="289" r:id="rId3"/>
    <p:sldId id="260" r:id="rId4"/>
    <p:sldId id="256" r:id="rId5"/>
    <p:sldId id="290" r:id="rId6"/>
    <p:sldId id="291" r:id="rId7"/>
    <p:sldId id="263" r:id="rId8"/>
    <p:sldId id="264" r:id="rId9"/>
    <p:sldId id="265" r:id="rId10"/>
    <p:sldId id="292" r:id="rId11"/>
    <p:sldId id="269" r:id="rId12"/>
    <p:sldId id="270" r:id="rId13"/>
    <p:sldId id="271" r:id="rId14"/>
    <p:sldId id="273" r:id="rId15"/>
    <p:sldId id="285" r:id="rId16"/>
    <p:sldId id="272" r:id="rId17"/>
    <p:sldId id="293" r:id="rId18"/>
    <p:sldId id="286" r:id="rId19"/>
    <p:sldId id="276" r:id="rId20"/>
    <p:sldId id="281" r:id="rId21"/>
    <p:sldId id="282" r:id="rId22"/>
    <p:sldId id="28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9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A5FDB82-9F2F-4FC9-8AEF-CC962FBC7E42}" type="datetimeFigureOut">
              <a:rPr lang="ru-RU" smtClean="0"/>
              <a:t>14.02.2017</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5A505DE-64C2-4BAF-91E1-EA57B7BB3C79}"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A5FDB82-9F2F-4FC9-8AEF-CC962FBC7E42}" type="datetimeFigureOut">
              <a:rPr lang="ru-RU" smtClean="0"/>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A505DE-64C2-4BAF-91E1-EA57B7BB3C79}"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A5FDB82-9F2F-4FC9-8AEF-CC962FBC7E42}" type="datetimeFigureOut">
              <a:rPr lang="ru-RU" smtClean="0"/>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A505DE-64C2-4BAF-91E1-EA57B7BB3C79}"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1746C-DF40-4EC9-A5C1-3485999C84E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2379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23CFA6-0612-4915-8E15-8AA9FEDEFFF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6005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FB36F-95D5-4FB8-8388-C314C9F129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6696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48BF5F-91A2-47C8-829C-19A430D2DF6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9570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099C688-D82B-4236-8627-4E155476204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880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8B4268-39AD-4A9B-A005-BD1B7031896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03140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5AC422-289C-4686-A653-0A7D2E93237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13365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5F9CA7-0765-4371-A3A9-26A31BB2262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8767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A5FDB82-9F2F-4FC9-8AEF-CC962FBC7E42}" type="datetimeFigureOut">
              <a:rPr lang="ru-RU" smtClean="0"/>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A505DE-64C2-4BAF-91E1-EA57B7BB3C79}"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755B0-1C10-4475-A8C0-6109E6182E5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99548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D1C24C-25DD-4F73-8E1B-AA72F49AA74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313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solidFill>
                <a:srgbClr val="000000"/>
              </a:solidFill>
            </a:endParaRPr>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solidFill>
                <a:srgbClr val="000000"/>
              </a:solidFill>
            </a:endParaRPr>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12CC0EFC-AFF3-4FFC-81BB-536878F2054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5034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5FDB82-9F2F-4FC9-8AEF-CC962FBC7E42}" type="datetimeFigureOut">
              <a:rPr lang="ru-RU" smtClean="0"/>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A505DE-64C2-4BAF-91E1-EA57B7BB3C79}"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5FDB82-9F2F-4FC9-8AEF-CC962FBC7E42}" type="datetimeFigureOut">
              <a:rPr lang="ru-RU" smtClean="0"/>
              <a:t>14.02.2017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A505DE-64C2-4BAF-91E1-EA57B7BB3C79}"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5FDB82-9F2F-4FC9-8AEF-CC962FBC7E42}" type="datetimeFigureOut">
              <a:rPr lang="ru-RU" smtClean="0"/>
              <a:t>14.02.2017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5A505DE-64C2-4BAF-91E1-EA57B7BB3C79}"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A5FDB82-9F2F-4FC9-8AEF-CC962FBC7E42}" type="datetimeFigureOut">
              <a:rPr lang="ru-RU" smtClean="0"/>
              <a:t>14.02.2017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5A505DE-64C2-4BAF-91E1-EA57B7BB3C79}"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FDB82-9F2F-4FC9-8AEF-CC962FBC7E42}" type="datetimeFigureOut">
              <a:rPr lang="ru-RU" smtClean="0"/>
              <a:t>14.02.2017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5A505DE-64C2-4BAF-91E1-EA57B7BB3C7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5FDB82-9F2F-4FC9-8AEF-CC962FBC7E42}" type="datetimeFigureOut">
              <a:rPr lang="ru-RU" smtClean="0"/>
              <a:t>14.02.2017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A505DE-64C2-4BAF-91E1-EA57B7BB3C7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5FDB82-9F2F-4FC9-8AEF-CC962FBC7E42}" type="datetimeFigureOut">
              <a:rPr lang="ru-RU" smtClean="0"/>
              <a:t>14.02.2017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A505DE-64C2-4BAF-91E1-EA57B7BB3C7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www.sabak.adamzat.kz/"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A5FDB82-9F2F-4FC9-8AEF-CC962FBC7E42}" type="datetimeFigureOut">
              <a:rPr lang="ru-RU" smtClean="0"/>
              <a:t>14.02.2017</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5A505DE-64C2-4BAF-91E1-EA57B7BB3C7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chemeClr val="bg1"/>
            </a:gs>
            <a:gs pos="100000">
              <a:srgbClr val="99CCFF"/>
            </a:gs>
          </a:gsLst>
          <a:lin ang="5400000" scaled="1"/>
        </a:gradFill>
        <a:effectLst/>
      </p:bgPr>
    </p:bg>
    <p:spTree>
      <p:nvGrpSpPr>
        <p:cNvPr id="1" name=""/>
        <p:cNvGrpSpPr/>
        <p:nvPr/>
      </p:nvGrpSpPr>
      <p:grpSpPr>
        <a:xfrm>
          <a:off x="0" y="0"/>
          <a:ext cx="0" cy="0"/>
          <a:chOff x="0" y="0"/>
          <a:chExt cx="0" cy="0"/>
        </a:xfrm>
      </p:grpSpPr>
      <p:pic>
        <p:nvPicPr>
          <p:cNvPr id="1026" name="Picture 8" descr="Рисунок3"/>
          <p:cNvPicPr>
            <a:picLocks noChangeAspect="1" noChangeArrowheads="1"/>
          </p:cNvPicPr>
          <p:nvPr/>
        </p:nvPicPr>
        <p:blipFill>
          <a:blip r:embed="rId13" cstate="print"/>
          <a:srcRect/>
          <a:stretch>
            <a:fillRect/>
          </a:stretch>
        </p:blipFill>
        <p:spPr bwMode="auto">
          <a:xfrm>
            <a:off x="8027988" y="6018213"/>
            <a:ext cx="1116012" cy="83978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E42C080D-6051-4DB5-944E-23E047832576}" type="slidenum">
              <a:rPr lang="ru-RU">
                <a:solidFill>
                  <a:srgbClr val="000000"/>
                </a:solidFill>
              </a:rPr>
              <a:pPr fontAlgn="base">
                <a:spcBef>
                  <a:spcPct val="0"/>
                </a:spcBef>
                <a:spcAft>
                  <a:spcPct val="0"/>
                </a:spcAft>
                <a:defRPr/>
              </a:pPr>
              <a:t>‹#›</a:t>
            </a:fld>
            <a:endParaRPr lang="ru-RU">
              <a:solidFill>
                <a:srgbClr val="000000"/>
              </a:solidFill>
            </a:endParaRPr>
          </a:p>
        </p:txBody>
      </p:sp>
      <p:sp>
        <p:nvSpPr>
          <p:cNvPr id="1033" name="Text Box 9"/>
          <p:cNvSpPr txBox="1">
            <a:spLocks noChangeArrowheads="1"/>
          </p:cNvSpPr>
          <p:nvPr/>
        </p:nvSpPr>
        <p:spPr bwMode="auto">
          <a:xfrm>
            <a:off x="6588125" y="6542088"/>
            <a:ext cx="129540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kk-KZ" sz="900" b="1">
                <a:solidFill>
                  <a:srgbClr val="333399"/>
                </a:solidFill>
                <a:hlinkClick r:id="rId14"/>
              </a:rPr>
              <a:t>Ашық сабақтар</a:t>
            </a:r>
            <a:endParaRPr lang="ru-RU" sz="900" b="1">
              <a:solidFill>
                <a:srgbClr val="333399"/>
              </a:solidFill>
            </a:endParaRPr>
          </a:p>
        </p:txBody>
      </p:sp>
    </p:spTree>
    <p:extLst>
      <p:ext uri="{BB962C8B-B14F-4D97-AF65-F5344CB8AC3E}">
        <p14:creationId xmlns:p14="http://schemas.microsoft.com/office/powerpoint/2010/main" val="9947023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DoMInant%20-%20&#1050;&#1072;&#1079;&#1072;&#1082;&#1090;&#1099;&#1085;%20&#1086;&#1090;&#1073;&#1072;&#1089;&#1099;%20%5bpesnik.su%5d.mp3"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5" descr="1209111427_tulpani1"/>
          <p:cNvPicPr>
            <a:picLocks noChangeAspect="1" noChangeArrowheads="1"/>
          </p:cNvPicPr>
          <p:nvPr/>
        </p:nvPicPr>
        <p:blipFill>
          <a:blip r:embed="rId2"/>
          <a:srcRect/>
          <a:stretch>
            <a:fillRect/>
          </a:stretch>
        </p:blipFill>
        <p:spPr bwMode="auto">
          <a:xfrm>
            <a:off x="0" y="0"/>
            <a:ext cx="9144000" cy="6858000"/>
          </a:xfrm>
          <a:prstGeom prst="rect">
            <a:avLst/>
          </a:prstGeom>
          <a:gradFill rotWithShape="1">
            <a:gsLst>
              <a:gs pos="0">
                <a:schemeClr val="accent2"/>
              </a:gs>
              <a:gs pos="50000">
                <a:schemeClr val="accent1"/>
              </a:gs>
              <a:gs pos="100000">
                <a:schemeClr val="accent2"/>
              </a:gs>
            </a:gsLst>
            <a:lin ang="5400000" scaled="1"/>
          </a:gradFill>
        </p:spPr>
      </p:pic>
      <p:sp>
        <p:nvSpPr>
          <p:cNvPr id="19459" name="Rectangle 5"/>
          <p:cNvSpPr>
            <a:spLocks noChangeArrowheads="1"/>
          </p:cNvSpPr>
          <p:nvPr/>
        </p:nvSpPr>
        <p:spPr bwMode="auto">
          <a:xfrm>
            <a:off x="5638800" y="1295400"/>
            <a:ext cx="2743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k-KZ" sz="2800" b="1" i="1">
                <a:solidFill>
                  <a:srgbClr val="006600"/>
                </a:solidFill>
              </a:rPr>
              <a:t>Сабақтың  </a:t>
            </a:r>
          </a:p>
          <a:p>
            <a:r>
              <a:rPr lang="kk-KZ" sz="2800" b="1" i="1">
                <a:solidFill>
                  <a:srgbClr val="006600"/>
                </a:solidFill>
              </a:rPr>
              <a:t>          мақсаты:</a:t>
            </a:r>
            <a:endParaRPr lang="ru-RU" sz="2800" b="1" i="1">
              <a:solidFill>
                <a:srgbClr val="006600"/>
              </a:solidFill>
            </a:endParaRPr>
          </a:p>
        </p:txBody>
      </p:sp>
      <p:sp>
        <p:nvSpPr>
          <p:cNvPr id="19460" name="Rectangle 6"/>
          <p:cNvSpPr>
            <a:spLocks noChangeArrowheads="1"/>
          </p:cNvSpPr>
          <p:nvPr/>
        </p:nvSpPr>
        <p:spPr bwMode="auto">
          <a:xfrm>
            <a:off x="6019800" y="4419600"/>
            <a:ext cx="312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k-KZ" sz="2800" b="1" i="1">
                <a:solidFill>
                  <a:srgbClr val="00FF00"/>
                </a:solidFill>
              </a:rPr>
              <a:t>Сабақтың </a:t>
            </a:r>
          </a:p>
          <a:p>
            <a:r>
              <a:rPr lang="kk-KZ" sz="2800" b="1" i="1">
                <a:solidFill>
                  <a:srgbClr val="00FF00"/>
                </a:solidFill>
              </a:rPr>
              <a:t>        міндеттері:</a:t>
            </a:r>
            <a:endParaRPr lang="ru-RU" sz="2800" b="1" i="1">
              <a:solidFill>
                <a:srgbClr val="00FF00"/>
              </a:solidFill>
            </a:endParaRPr>
          </a:p>
        </p:txBody>
      </p:sp>
      <p:sp>
        <p:nvSpPr>
          <p:cNvPr id="19461" name="Rectangle 7"/>
          <p:cNvSpPr>
            <a:spLocks noChangeArrowheads="1"/>
          </p:cNvSpPr>
          <p:nvPr/>
        </p:nvSpPr>
        <p:spPr bwMode="auto">
          <a:xfrm>
            <a:off x="-508000" y="838200"/>
            <a:ext cx="57515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1209675" algn="l"/>
              </a:tabLst>
            </a:pPr>
            <a:r>
              <a:rPr lang="kk-KZ" sz="2400" b="1" dirty="0">
                <a:solidFill>
                  <a:schemeClr val="hlink"/>
                </a:solidFill>
              </a:rPr>
              <a:t>«Отбасы» құндылығы туралы </a:t>
            </a:r>
            <a:endParaRPr lang="en-US" sz="2400" b="1" dirty="0">
              <a:solidFill>
                <a:schemeClr val="hlink"/>
              </a:solidFill>
            </a:endParaRPr>
          </a:p>
          <a:p>
            <a:pPr algn="ctr">
              <a:tabLst>
                <a:tab pos="1209675" algn="l"/>
              </a:tabLst>
            </a:pPr>
            <a:r>
              <a:rPr lang="kk-KZ" sz="2400" b="1" dirty="0">
                <a:solidFill>
                  <a:schemeClr val="hlink"/>
                </a:solidFill>
              </a:rPr>
              <a:t> </a:t>
            </a:r>
            <a:r>
              <a:rPr lang="en-US" sz="2400" b="1" dirty="0">
                <a:solidFill>
                  <a:schemeClr val="hlink"/>
                </a:solidFill>
              </a:rPr>
              <a:t>          </a:t>
            </a:r>
            <a:r>
              <a:rPr lang="kk-KZ" sz="2400" b="1" dirty="0">
                <a:solidFill>
                  <a:schemeClr val="hlink"/>
                </a:solidFill>
              </a:rPr>
              <a:t>түсініктерді отбасы туралы            </a:t>
            </a:r>
            <a:endParaRPr lang="en-US" sz="2400" b="1" dirty="0">
              <a:solidFill>
                <a:schemeClr val="hlink"/>
              </a:solidFill>
            </a:endParaRPr>
          </a:p>
          <a:p>
            <a:pPr algn="ctr">
              <a:tabLst>
                <a:tab pos="1209675" algn="l"/>
              </a:tabLst>
            </a:pPr>
            <a:r>
              <a:rPr lang="kk-KZ" sz="2400" b="1" dirty="0">
                <a:solidFill>
                  <a:schemeClr val="hlink"/>
                </a:solidFill>
              </a:rPr>
              <a:t> ұғымдарды кеңейту,</a:t>
            </a:r>
            <a:endParaRPr lang="en-US" sz="2400" b="1" dirty="0">
              <a:solidFill>
                <a:schemeClr val="hlink"/>
              </a:solidFill>
            </a:endParaRPr>
          </a:p>
          <a:p>
            <a:pPr algn="ctr">
              <a:tabLst>
                <a:tab pos="1209675" algn="l"/>
              </a:tabLst>
            </a:pPr>
            <a:r>
              <a:rPr lang="kk-KZ" sz="2400" b="1" dirty="0">
                <a:solidFill>
                  <a:schemeClr val="hlink"/>
                </a:solidFill>
              </a:rPr>
              <a:t> оны  сүйе білуге, </a:t>
            </a:r>
            <a:endParaRPr lang="en-US" sz="2400" b="1" dirty="0">
              <a:solidFill>
                <a:schemeClr val="hlink"/>
              </a:solidFill>
            </a:endParaRPr>
          </a:p>
          <a:p>
            <a:pPr algn="ctr">
              <a:tabLst>
                <a:tab pos="1209675" algn="l"/>
              </a:tabLst>
            </a:pPr>
            <a:r>
              <a:rPr lang="kk-KZ" sz="2400" b="1" dirty="0">
                <a:solidFill>
                  <a:schemeClr val="hlink"/>
                </a:solidFill>
              </a:rPr>
              <a:t>отбасы игілігі үшін </a:t>
            </a:r>
            <a:endParaRPr lang="ru-RU" sz="2400" b="1" dirty="0">
              <a:solidFill>
                <a:schemeClr val="hlink"/>
              </a:solidFill>
            </a:endParaRPr>
          </a:p>
          <a:p>
            <a:pPr algn="ctr">
              <a:tabLst>
                <a:tab pos="1209675" algn="l"/>
              </a:tabLst>
            </a:pPr>
            <a:r>
              <a:rPr lang="kk-KZ" sz="2400" b="1" dirty="0">
                <a:solidFill>
                  <a:schemeClr val="hlink"/>
                </a:solidFill>
              </a:rPr>
              <a:t>    талмай еңбек етуге үйрету.</a:t>
            </a:r>
            <a:endParaRPr lang="ru-RU" sz="2400" b="1" dirty="0">
              <a:solidFill>
                <a:schemeClr val="hlink"/>
              </a:solidFill>
            </a:endParaRPr>
          </a:p>
          <a:p>
            <a:pPr algn="ctr" eaLnBrk="0" hangingPunct="0">
              <a:tabLst>
                <a:tab pos="1209675" algn="l"/>
              </a:tabLst>
            </a:pPr>
            <a:endParaRPr lang="ru-RU" sz="2400" b="1" dirty="0">
              <a:solidFill>
                <a:schemeClr val="hlink"/>
              </a:solidFill>
              <a:latin typeface="Arial" charset="0"/>
            </a:endParaRPr>
          </a:p>
        </p:txBody>
      </p:sp>
      <p:sp>
        <p:nvSpPr>
          <p:cNvPr id="19462" name="Rectangle 8"/>
          <p:cNvSpPr>
            <a:spLocks noChangeArrowheads="1"/>
          </p:cNvSpPr>
          <p:nvPr/>
        </p:nvSpPr>
        <p:spPr bwMode="auto">
          <a:xfrm>
            <a:off x="-304800" y="3479800"/>
            <a:ext cx="6350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kk-KZ" sz="2400" b="1" dirty="0">
                <a:solidFill>
                  <a:srgbClr val="008000"/>
                </a:solidFill>
              </a:rPr>
              <a:t>-отбасының негізі өмірдің ұйтқысы, </a:t>
            </a:r>
            <a:endParaRPr lang="en-US" sz="2400" b="1" dirty="0">
              <a:solidFill>
                <a:srgbClr val="008000"/>
              </a:solidFill>
            </a:endParaRPr>
          </a:p>
          <a:p>
            <a:pPr algn="ctr"/>
            <a:r>
              <a:rPr lang="en-US" sz="2400" b="1" dirty="0">
                <a:solidFill>
                  <a:srgbClr val="008000"/>
                </a:solidFill>
              </a:rPr>
              <a:t>     </a:t>
            </a:r>
            <a:r>
              <a:rPr lang="kk-KZ" sz="2400" b="1" dirty="0">
                <a:solidFill>
                  <a:srgbClr val="008000"/>
                </a:solidFill>
              </a:rPr>
              <a:t>киелі қасиетке ие болу  сыры </a:t>
            </a:r>
            <a:endParaRPr lang="ru-RU" sz="2400" b="1" dirty="0">
              <a:solidFill>
                <a:srgbClr val="008000"/>
              </a:solidFill>
            </a:endParaRPr>
          </a:p>
          <a:p>
            <a:pPr algn="ctr"/>
            <a:r>
              <a:rPr lang="en-US" sz="2400" b="1" dirty="0">
                <a:solidFill>
                  <a:srgbClr val="008000"/>
                </a:solidFill>
              </a:rPr>
              <a:t> </a:t>
            </a:r>
            <a:r>
              <a:rPr lang="kk-KZ" sz="2400" b="1" dirty="0">
                <a:solidFill>
                  <a:srgbClr val="008000"/>
                </a:solidFill>
              </a:rPr>
              <a:t> туралы түсініктерді кеңейту;    </a:t>
            </a:r>
            <a:endParaRPr lang="en-US" sz="2400" b="1" dirty="0">
              <a:solidFill>
                <a:srgbClr val="008000"/>
              </a:solidFill>
            </a:endParaRPr>
          </a:p>
          <a:p>
            <a:pPr algn="ctr"/>
            <a:r>
              <a:rPr lang="kk-KZ" sz="2400" b="1" dirty="0">
                <a:solidFill>
                  <a:srgbClr val="008000"/>
                </a:solidFill>
              </a:rPr>
              <a:t>   -отбасы тірлігі мен құндылықтарын атап, </a:t>
            </a:r>
            <a:endParaRPr lang="en-US" sz="2400" b="1" dirty="0">
              <a:solidFill>
                <a:srgbClr val="008000"/>
              </a:solidFill>
            </a:endParaRPr>
          </a:p>
          <a:p>
            <a:pPr algn="ctr"/>
            <a:r>
              <a:rPr lang="kk-KZ" sz="2400" b="1" dirty="0">
                <a:solidFill>
                  <a:srgbClr val="008000"/>
                </a:solidFill>
              </a:rPr>
              <a:t>қадір-қасиеті туралы философиялық</a:t>
            </a:r>
            <a:endParaRPr lang="ru-RU" sz="2400" b="1" dirty="0">
              <a:solidFill>
                <a:srgbClr val="008000"/>
              </a:solidFill>
            </a:endParaRPr>
          </a:p>
          <a:p>
            <a:pPr algn="ctr"/>
            <a:r>
              <a:rPr lang="kk-KZ" sz="2400" b="1" dirty="0">
                <a:solidFill>
                  <a:srgbClr val="008000"/>
                </a:solidFill>
              </a:rPr>
              <a:t>астарына назар аудару;</a:t>
            </a:r>
            <a:endParaRPr lang="en-US" sz="2400" b="1" dirty="0">
              <a:solidFill>
                <a:srgbClr val="008000"/>
              </a:solidFill>
            </a:endParaRPr>
          </a:p>
          <a:p>
            <a:pPr algn="ctr"/>
            <a:r>
              <a:rPr lang="kk-KZ" sz="2400" b="1" dirty="0">
                <a:solidFill>
                  <a:srgbClr val="008000"/>
                </a:solidFill>
              </a:rPr>
              <a:t>-отбасы тәрбиесінің мән-маңызын ашып </a:t>
            </a:r>
            <a:endParaRPr lang="en-US" sz="2400" b="1" dirty="0">
              <a:solidFill>
                <a:srgbClr val="008000"/>
              </a:solidFill>
            </a:endParaRPr>
          </a:p>
          <a:p>
            <a:pPr algn="ctr"/>
            <a:r>
              <a:rPr lang="kk-KZ" sz="2400" b="1" dirty="0">
                <a:solidFill>
                  <a:srgbClr val="008000"/>
                </a:solidFill>
              </a:rPr>
              <a:t>көрсете отырып, алдағы өмірге даярлау.</a:t>
            </a:r>
          </a:p>
          <a:p>
            <a:pPr algn="ctr"/>
            <a:endParaRPr lang="en-US" sz="2400" b="1" dirty="0">
              <a:solidFill>
                <a:srgbClr val="008000"/>
              </a:solidFill>
            </a:endParaRPr>
          </a:p>
        </p:txBody>
      </p:sp>
    </p:spTree>
    <p:extLst>
      <p:ext uri="{BB962C8B-B14F-4D97-AF65-F5344CB8AC3E}">
        <p14:creationId xmlns:p14="http://schemas.microsoft.com/office/powerpoint/2010/main" val="1352805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kk-KZ" b="1" dirty="0"/>
              <a:t>Тапсырма</a:t>
            </a:r>
            <a:r>
              <a:rPr lang="ru-RU" dirty="0"/>
              <a:t/>
            </a:r>
            <a:br>
              <a:rPr lang="ru-RU" dirty="0"/>
            </a:br>
            <a:endParaRPr lang="ru-RU" dirty="0"/>
          </a:p>
        </p:txBody>
      </p:sp>
      <p:sp>
        <p:nvSpPr>
          <p:cNvPr id="4" name="Текст 3"/>
          <p:cNvSpPr>
            <a:spLocks noGrp="1"/>
          </p:cNvSpPr>
          <p:nvPr>
            <p:ph type="body" idx="1"/>
          </p:nvPr>
        </p:nvSpPr>
        <p:spPr>
          <a:xfrm>
            <a:off x="699248" y="3767316"/>
            <a:ext cx="7734747" cy="2325980"/>
          </a:xfrm>
        </p:spPr>
        <p:txBody>
          <a:bodyPr>
            <a:normAutofit/>
          </a:bodyPr>
          <a:lstStyle/>
          <a:p>
            <a:pPr lvl="0"/>
            <a:r>
              <a:rPr lang="kk-KZ" dirty="0" smtClean="0">
                <a:solidFill>
                  <a:schemeClr val="tx2">
                    <a:lumMod val="75000"/>
                  </a:schemeClr>
                </a:solidFill>
              </a:rPr>
              <a:t> </a:t>
            </a:r>
            <a:r>
              <a:rPr lang="kk-KZ" b="1" dirty="0" smtClean="0">
                <a:solidFill>
                  <a:srgbClr val="002060"/>
                </a:solidFill>
              </a:rPr>
              <a:t>Өз </a:t>
            </a:r>
            <a:r>
              <a:rPr lang="kk-KZ" b="1" dirty="0">
                <a:solidFill>
                  <a:srgbClr val="002060"/>
                </a:solidFill>
              </a:rPr>
              <a:t>отбастарыңда үлкендердің айтқан ақылдарын естеріңе </a:t>
            </a:r>
            <a:r>
              <a:rPr lang="kk-KZ" b="1" dirty="0" smtClean="0">
                <a:solidFill>
                  <a:srgbClr val="002060"/>
                </a:solidFill>
              </a:rPr>
              <a:t>түсіріңдер,  ата</a:t>
            </a:r>
            <a:r>
              <a:rPr lang="kk-KZ" b="1" dirty="0">
                <a:solidFill>
                  <a:srgbClr val="002060"/>
                </a:solidFill>
              </a:rPr>
              <a:t>, әжелеріңнен ұрпақтартарына қалдырған </a:t>
            </a:r>
            <a:r>
              <a:rPr lang="kk-KZ" b="1" dirty="0" smtClean="0">
                <a:solidFill>
                  <a:srgbClr val="002060"/>
                </a:solidFill>
              </a:rPr>
              <a:t>өсиеттері туралы</a:t>
            </a:r>
          </a:p>
          <a:p>
            <a:r>
              <a:rPr lang="kk-KZ" b="1" dirty="0" smtClean="0">
                <a:solidFill>
                  <a:srgbClr val="002060"/>
                </a:solidFill>
              </a:rPr>
              <a:t>1-2 ауыз сөз </a:t>
            </a:r>
            <a:r>
              <a:rPr lang="kk-KZ" b="1" dirty="0">
                <a:solidFill>
                  <a:srgbClr val="002060"/>
                </a:solidFill>
              </a:rPr>
              <a:t>жазыңдар.</a:t>
            </a:r>
            <a:endParaRPr lang="ru-RU" b="1" dirty="0">
              <a:solidFill>
                <a:srgbClr val="002060"/>
              </a:solidFill>
            </a:endParaRPr>
          </a:p>
        </p:txBody>
      </p:sp>
    </p:spTree>
    <p:extLst>
      <p:ext uri="{BB962C8B-B14F-4D97-AF65-F5344CB8AC3E}">
        <p14:creationId xmlns:p14="http://schemas.microsoft.com/office/powerpoint/2010/main" val="3756124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idx="1"/>
          </p:nvPr>
        </p:nvSpPr>
        <p:spPr>
          <a:xfrm>
            <a:off x="699247" y="2248347"/>
            <a:ext cx="7745505" cy="3484909"/>
          </a:xfrm>
        </p:spPr>
        <p:txBody>
          <a:bodyPr>
            <a:normAutofit/>
          </a:bodyPr>
          <a:lstStyle/>
          <a:p>
            <a:pPr lvl="0"/>
            <a:r>
              <a:rPr lang="kk-KZ" dirty="0"/>
              <a:t> </a:t>
            </a:r>
            <a:r>
              <a:rPr lang="kk-KZ" dirty="0" smtClean="0"/>
              <a:t> </a:t>
            </a:r>
            <a:r>
              <a:rPr lang="kk-KZ" sz="2400" dirty="0" smtClean="0">
                <a:solidFill>
                  <a:schemeClr val="accent2">
                    <a:lumMod val="75000"/>
                  </a:schemeClr>
                </a:solidFill>
              </a:rPr>
              <a:t>Халықтың </a:t>
            </a:r>
            <a:r>
              <a:rPr lang="kk-KZ" sz="2400" dirty="0">
                <a:solidFill>
                  <a:schemeClr val="accent2">
                    <a:lumMod val="75000"/>
                  </a:schemeClr>
                </a:solidFill>
              </a:rPr>
              <a:t>өмір тәжірибесі ұрпақтан ұрпаққа қалайша жетіп отырған</a:t>
            </a:r>
            <a:r>
              <a:rPr lang="kk-KZ" sz="2400" dirty="0" smtClean="0">
                <a:solidFill>
                  <a:schemeClr val="accent2">
                    <a:lumMod val="75000"/>
                  </a:schemeClr>
                </a:solidFill>
              </a:rPr>
              <a:t>?</a:t>
            </a:r>
          </a:p>
          <a:p>
            <a:pPr lvl="0"/>
            <a:r>
              <a:rPr lang="kk-KZ" dirty="0" smtClean="0">
                <a:solidFill>
                  <a:schemeClr val="accent2">
                    <a:lumMod val="75000"/>
                  </a:schemeClr>
                </a:solidFill>
              </a:rPr>
              <a:t> </a:t>
            </a:r>
            <a:r>
              <a:rPr lang="kk-KZ" sz="2400" dirty="0" smtClean="0">
                <a:solidFill>
                  <a:schemeClr val="accent2">
                    <a:lumMod val="75000"/>
                  </a:schemeClr>
                </a:solidFill>
              </a:rPr>
              <a:t> Халықтық </a:t>
            </a:r>
            <a:r>
              <a:rPr lang="kk-KZ" sz="2400" dirty="0">
                <a:solidFill>
                  <a:schemeClr val="accent2">
                    <a:lumMod val="75000"/>
                  </a:schemeClr>
                </a:solidFill>
              </a:rPr>
              <a:t>дәстүрден қандай өнеге үлгі алуға </a:t>
            </a:r>
            <a:r>
              <a:rPr lang="kk-KZ" sz="2400" dirty="0" smtClean="0">
                <a:solidFill>
                  <a:schemeClr val="accent2">
                    <a:lumMod val="75000"/>
                  </a:schemeClr>
                </a:solidFill>
              </a:rPr>
              <a:t>болады?</a:t>
            </a:r>
          </a:p>
          <a:p>
            <a:pPr marL="0" lvl="0" indent="0">
              <a:buNone/>
            </a:pPr>
            <a:r>
              <a:rPr lang="kk-KZ" sz="2400" dirty="0" smtClean="0">
                <a:solidFill>
                  <a:schemeClr val="accent2">
                    <a:lumMod val="75000"/>
                  </a:schemeClr>
                </a:solidFill>
              </a:rPr>
              <a:t> </a:t>
            </a:r>
            <a:r>
              <a:rPr lang="kk-KZ" dirty="0" smtClean="0">
                <a:solidFill>
                  <a:schemeClr val="accent2">
                    <a:lumMod val="75000"/>
                  </a:schemeClr>
                </a:solidFill>
              </a:rPr>
              <a:t>  </a:t>
            </a:r>
            <a:r>
              <a:rPr lang="kk-KZ" sz="2400" dirty="0" smtClean="0">
                <a:solidFill>
                  <a:schemeClr val="accent2">
                    <a:lumMod val="75000"/>
                  </a:schemeClr>
                </a:solidFill>
              </a:rPr>
              <a:t>Отбастарыңда </a:t>
            </a:r>
            <a:r>
              <a:rPr lang="kk-KZ" sz="2400" dirty="0">
                <a:solidFill>
                  <a:schemeClr val="accent2">
                    <a:lumMod val="75000"/>
                  </a:schemeClr>
                </a:solidFill>
              </a:rPr>
              <a:t>қадір тұтатын қандай құндылықтар, дәстүрлер бар</a:t>
            </a:r>
            <a:r>
              <a:rPr lang="kk-KZ" sz="2400" dirty="0" smtClean="0">
                <a:solidFill>
                  <a:schemeClr val="accent2">
                    <a:lumMod val="75000"/>
                  </a:schemeClr>
                </a:solidFill>
              </a:rPr>
              <a:t>?</a:t>
            </a:r>
          </a:p>
          <a:p>
            <a:pPr lvl="0"/>
            <a:r>
              <a:rPr lang="kk-KZ" dirty="0">
                <a:solidFill>
                  <a:schemeClr val="accent2">
                    <a:lumMod val="75000"/>
                  </a:schemeClr>
                </a:solidFill>
              </a:rPr>
              <a:t> </a:t>
            </a:r>
            <a:r>
              <a:rPr lang="kk-KZ" dirty="0" smtClean="0">
                <a:solidFill>
                  <a:schemeClr val="accent2">
                    <a:lumMod val="75000"/>
                  </a:schemeClr>
                </a:solidFill>
              </a:rPr>
              <a:t>Өз отбасыларыңда қандай кәсіпті жалғастырып жүрсіңдер? ( Ата-әжеңнен немесе ата-анаңнан қандай өнегелі іс үйрендіңдер? )</a:t>
            </a:r>
            <a:endParaRPr lang="ru-RU" sz="2400" dirty="0">
              <a:solidFill>
                <a:schemeClr val="accent2">
                  <a:lumMod val="75000"/>
                </a:schemeClr>
              </a:solidFill>
            </a:endParaRPr>
          </a:p>
        </p:txBody>
      </p:sp>
      <p:sp>
        <p:nvSpPr>
          <p:cNvPr id="2" name="Заголовок 1"/>
          <p:cNvSpPr>
            <a:spLocks noGrp="1"/>
          </p:cNvSpPr>
          <p:nvPr>
            <p:ph type="title"/>
          </p:nvPr>
        </p:nvSpPr>
        <p:spPr/>
        <p:txBody>
          <a:bodyPr/>
          <a:lstStyle/>
          <a:p>
            <a:r>
              <a:rPr lang="kk-KZ" b="1" dirty="0"/>
              <a:t/>
            </a:r>
            <a:br>
              <a:rPr lang="kk-KZ" b="1" dirty="0"/>
            </a:br>
            <a:r>
              <a:rPr lang="kk-KZ" b="1" dirty="0" smtClean="0"/>
              <a:t>Әңгімелесу</a:t>
            </a:r>
            <a:r>
              <a:rPr lang="ru-RU" dirty="0"/>
              <a:t/>
            </a:r>
            <a:br>
              <a:rPr lang="ru-RU" dirty="0"/>
            </a:br>
            <a:endParaRPr lang="ru-R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26940"/>
            <a:ext cx="216024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212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idx="1"/>
          </p:nvPr>
        </p:nvSpPr>
        <p:spPr/>
        <p:txBody>
          <a:bodyPr>
            <a:normAutofit/>
          </a:bodyPr>
          <a:lstStyle/>
          <a:p>
            <a:r>
              <a:rPr lang="kk-KZ" dirty="0" smtClean="0">
                <a:solidFill>
                  <a:schemeClr val="tx2">
                    <a:lumMod val="75000"/>
                  </a:schemeClr>
                </a:solidFill>
              </a:rPr>
              <a:t>   Ата </a:t>
            </a:r>
            <a:r>
              <a:rPr lang="kk-KZ" dirty="0">
                <a:solidFill>
                  <a:schemeClr val="tx2">
                    <a:lumMod val="75000"/>
                  </a:schemeClr>
                </a:solidFill>
              </a:rPr>
              <a:t>болып </a:t>
            </a:r>
            <a:r>
              <a:rPr lang="kk-KZ" dirty="0" smtClean="0">
                <a:solidFill>
                  <a:schemeClr val="tx2">
                    <a:lumMod val="75000"/>
                  </a:schemeClr>
                </a:solidFill>
              </a:rPr>
              <a:t>бата </a:t>
            </a:r>
            <a:r>
              <a:rPr lang="kk-KZ" dirty="0">
                <a:solidFill>
                  <a:schemeClr val="tx2">
                    <a:lumMod val="75000"/>
                  </a:schemeClr>
                </a:solidFill>
              </a:rPr>
              <a:t>айтып көріңдер,</a:t>
            </a:r>
            <a:endParaRPr lang="ru-RU" dirty="0">
              <a:solidFill>
                <a:schemeClr val="tx2">
                  <a:lumMod val="75000"/>
                </a:schemeClr>
              </a:solidFill>
            </a:endParaRPr>
          </a:p>
          <a:p>
            <a:r>
              <a:rPr lang="kk-KZ" dirty="0" smtClean="0">
                <a:solidFill>
                  <a:schemeClr val="tx2">
                    <a:lumMod val="75000"/>
                  </a:schemeClr>
                </a:solidFill>
              </a:rPr>
              <a:t>  Әже </a:t>
            </a:r>
            <a:r>
              <a:rPr lang="kk-KZ" dirty="0">
                <a:solidFill>
                  <a:schemeClr val="tx2">
                    <a:lumMod val="75000"/>
                  </a:schemeClr>
                </a:solidFill>
              </a:rPr>
              <a:t>болып ертегі айтып беріңдер.</a:t>
            </a:r>
            <a:endParaRPr lang="ru-RU" dirty="0">
              <a:solidFill>
                <a:schemeClr val="tx2">
                  <a:lumMod val="75000"/>
                </a:schemeClr>
              </a:solidFill>
            </a:endParaRPr>
          </a:p>
          <a:p>
            <a:r>
              <a:rPr lang="kk-KZ" dirty="0" smtClean="0">
                <a:solidFill>
                  <a:schemeClr val="tx2">
                    <a:lumMod val="75000"/>
                  </a:schemeClr>
                </a:solidFill>
              </a:rPr>
              <a:t>   Әке </a:t>
            </a:r>
            <a:r>
              <a:rPr lang="kk-KZ" dirty="0">
                <a:solidFill>
                  <a:schemeClr val="tx2">
                    <a:lumMod val="75000"/>
                  </a:schemeClr>
                </a:solidFill>
              </a:rPr>
              <a:t>болып еркелетіп көріңдер, </a:t>
            </a:r>
            <a:endParaRPr lang="ru-RU" dirty="0">
              <a:solidFill>
                <a:schemeClr val="tx2">
                  <a:lumMod val="75000"/>
                </a:schemeClr>
              </a:solidFill>
            </a:endParaRPr>
          </a:p>
          <a:p>
            <a:r>
              <a:rPr lang="kk-KZ" dirty="0" smtClean="0">
                <a:solidFill>
                  <a:schemeClr val="tx2">
                    <a:lumMod val="75000"/>
                  </a:schemeClr>
                </a:solidFill>
              </a:rPr>
              <a:t>  Ана болып бесік жырын айтыңдар.</a:t>
            </a:r>
            <a:endParaRPr lang="ru-RU" dirty="0">
              <a:solidFill>
                <a:schemeClr val="tx2">
                  <a:lumMod val="75000"/>
                </a:schemeClr>
              </a:solidFill>
            </a:endParaRPr>
          </a:p>
          <a:p>
            <a:r>
              <a:rPr lang="kk-KZ" dirty="0" smtClean="0">
                <a:solidFill>
                  <a:schemeClr val="tx2">
                    <a:lumMod val="75000"/>
                  </a:schemeClr>
                </a:solidFill>
              </a:rPr>
              <a:t>  Аға </a:t>
            </a:r>
            <a:r>
              <a:rPr lang="kk-KZ" dirty="0">
                <a:solidFill>
                  <a:schemeClr val="tx2">
                    <a:lumMod val="75000"/>
                  </a:schemeClr>
                </a:solidFill>
              </a:rPr>
              <a:t>болып үлгі көрсет кішіге,</a:t>
            </a:r>
            <a:endParaRPr lang="ru-RU" dirty="0">
              <a:solidFill>
                <a:schemeClr val="tx2">
                  <a:lumMod val="75000"/>
                </a:schemeClr>
              </a:solidFill>
            </a:endParaRPr>
          </a:p>
          <a:p>
            <a:r>
              <a:rPr lang="kk-KZ" dirty="0" smtClean="0">
                <a:solidFill>
                  <a:schemeClr val="tx2">
                    <a:lumMod val="75000"/>
                  </a:schemeClr>
                </a:solidFill>
              </a:rPr>
              <a:t>  Іні </a:t>
            </a:r>
            <a:r>
              <a:rPr lang="kk-KZ" dirty="0">
                <a:solidFill>
                  <a:schemeClr val="tx2">
                    <a:lumMod val="75000"/>
                  </a:schemeClr>
                </a:solidFill>
              </a:rPr>
              <a:t>болып көмектес сен ісіне.</a:t>
            </a:r>
            <a:endParaRPr lang="ru-RU" dirty="0">
              <a:solidFill>
                <a:schemeClr val="tx2">
                  <a:lumMod val="75000"/>
                </a:schemeClr>
              </a:solidFill>
            </a:endParaRPr>
          </a:p>
          <a:p>
            <a:r>
              <a:rPr lang="kk-KZ" dirty="0" smtClean="0">
                <a:solidFill>
                  <a:schemeClr val="tx2">
                    <a:lumMod val="75000"/>
                  </a:schemeClr>
                </a:solidFill>
              </a:rPr>
              <a:t>  Әпке </a:t>
            </a:r>
            <a:r>
              <a:rPr lang="kk-KZ" dirty="0">
                <a:solidFill>
                  <a:schemeClr val="tx2">
                    <a:lumMod val="75000"/>
                  </a:schemeClr>
                </a:solidFill>
              </a:rPr>
              <a:t>болып мейіріміңмен аяла,</a:t>
            </a:r>
            <a:endParaRPr lang="ru-RU" dirty="0">
              <a:solidFill>
                <a:schemeClr val="tx2">
                  <a:lumMod val="75000"/>
                </a:schemeClr>
              </a:solidFill>
            </a:endParaRPr>
          </a:p>
          <a:p>
            <a:r>
              <a:rPr lang="kk-KZ" dirty="0" smtClean="0">
                <a:solidFill>
                  <a:schemeClr val="tx2">
                    <a:lumMod val="75000"/>
                  </a:schemeClr>
                </a:solidFill>
              </a:rPr>
              <a:t>  Қарындас </a:t>
            </a:r>
            <a:r>
              <a:rPr lang="kk-KZ" dirty="0">
                <a:solidFill>
                  <a:schemeClr val="tx2">
                    <a:lumMod val="75000"/>
                  </a:schemeClr>
                </a:solidFill>
              </a:rPr>
              <a:t>боп бауырыңда саяла.</a:t>
            </a:r>
            <a:endParaRPr lang="ru-RU" dirty="0">
              <a:solidFill>
                <a:schemeClr val="tx2">
                  <a:lumMod val="75000"/>
                </a:schemeClr>
              </a:solidFill>
            </a:endParaRPr>
          </a:p>
          <a:p>
            <a:endParaRPr lang="ru-RU" dirty="0"/>
          </a:p>
        </p:txBody>
      </p:sp>
      <p:sp>
        <p:nvSpPr>
          <p:cNvPr id="2" name="Заголовок 1"/>
          <p:cNvSpPr>
            <a:spLocks noGrp="1"/>
          </p:cNvSpPr>
          <p:nvPr>
            <p:ph type="title"/>
          </p:nvPr>
        </p:nvSpPr>
        <p:spPr/>
        <p:txBody>
          <a:bodyPr/>
          <a:lstStyle/>
          <a:p>
            <a:r>
              <a:rPr lang="kk-KZ" b="1" dirty="0"/>
              <a:t>Сахналау</a:t>
            </a:r>
            <a:r>
              <a:rPr lang="ru-RU" dirty="0"/>
              <a:t/>
            </a:r>
            <a:br>
              <a:rPr lang="ru-RU" dirty="0"/>
            </a:br>
            <a:endParaRPr lang="ru-RU" dirty="0"/>
          </a:p>
        </p:txBody>
      </p:sp>
      <p:pic>
        <p:nvPicPr>
          <p:cNvPr id="5" name="Picture 5" descr="C:\Users\Админ\Pictures\әже ертег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405" y="4581128"/>
            <a:ext cx="172819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58" y="84156"/>
            <a:ext cx="1609038" cy="176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405" y="2244505"/>
            <a:ext cx="1699483" cy="215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97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ин\Pictures\66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69"/>
            <a:ext cx="47625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Админ\Pictures\betash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
            <a:ext cx="4381500" cy="35787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Админ\Pictures\tarbie-xaly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8794"/>
            <a:ext cx="47625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Админ\Pictures\ат-кою.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3578794"/>
            <a:ext cx="4381500" cy="327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6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n.kz/userdata/14661/blogpost_photos/f77ed215dff3cf3792e3cf03cde27b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08520" y="4077072"/>
            <a:ext cx="9252519" cy="2780928"/>
          </a:xfrm>
        </p:spPr>
        <p:txBody>
          <a:bodyPr>
            <a:normAutofit lnSpcReduction="10000"/>
          </a:bodyPr>
          <a:lstStyle/>
          <a:p>
            <a:r>
              <a:rPr lang="ru-RU" b="1" dirty="0" err="1"/>
              <a:t>Отбасы-адам</a:t>
            </a:r>
            <a:r>
              <a:rPr lang="ru-RU" b="1" dirty="0"/>
              <a:t> </a:t>
            </a:r>
            <a:r>
              <a:rPr lang="ru-RU" b="1" dirty="0" err="1"/>
              <a:t>баласының</a:t>
            </a:r>
            <a:r>
              <a:rPr lang="ru-RU" b="1" dirty="0"/>
              <a:t> </a:t>
            </a:r>
            <a:r>
              <a:rPr lang="ru-RU" b="1" dirty="0" err="1"/>
              <a:t>өсіп-өнер</a:t>
            </a:r>
            <a:r>
              <a:rPr lang="ru-RU" b="1" dirty="0"/>
              <a:t>, </a:t>
            </a:r>
            <a:r>
              <a:rPr lang="ru-RU" b="1" dirty="0" err="1"/>
              <a:t>қаз</a:t>
            </a:r>
            <a:r>
              <a:rPr lang="ru-RU" b="1" dirty="0"/>
              <a:t> </a:t>
            </a:r>
            <a:r>
              <a:rPr lang="ru-RU" b="1" dirty="0" err="1"/>
              <a:t>тұрып</a:t>
            </a:r>
            <a:r>
              <a:rPr lang="ru-RU" b="1" dirty="0" smtClean="0"/>
              <a:t>, </a:t>
            </a:r>
            <a:r>
              <a:rPr lang="ru-RU" b="1" dirty="0" err="1" smtClean="0"/>
              <a:t>қанат</a:t>
            </a:r>
            <a:r>
              <a:rPr lang="ru-RU" b="1" dirty="0" smtClean="0"/>
              <a:t> </a:t>
            </a:r>
            <a:r>
              <a:rPr lang="ru-RU" b="1" dirty="0" err="1"/>
              <a:t>қағар</a:t>
            </a:r>
            <a:r>
              <a:rPr lang="ru-RU" b="1" dirty="0"/>
              <a:t> </a:t>
            </a:r>
            <a:r>
              <a:rPr lang="ru-RU" b="1" dirty="0" err="1"/>
              <a:t>ұясы</a:t>
            </a:r>
            <a:r>
              <a:rPr lang="ru-RU" b="1" dirty="0"/>
              <a:t>, алтын </a:t>
            </a:r>
            <a:r>
              <a:rPr lang="ru-RU" b="1" dirty="0" err="1"/>
              <a:t>бесігі</a:t>
            </a:r>
            <a:r>
              <a:rPr lang="ru-RU" b="1" dirty="0" smtClean="0"/>
              <a:t>. </a:t>
            </a:r>
            <a:r>
              <a:rPr lang="ru-RU" b="1" dirty="0" err="1" smtClean="0"/>
              <a:t>Қоғамда</a:t>
            </a:r>
            <a:r>
              <a:rPr lang="ru-RU" b="1" dirty="0" smtClean="0"/>
              <a:t> </a:t>
            </a:r>
            <a:r>
              <a:rPr lang="ru-RU" b="1" dirty="0" err="1"/>
              <a:t>отбасы</a:t>
            </a:r>
            <a:r>
              <a:rPr lang="ru-RU" b="1" dirty="0"/>
              <a:t> </a:t>
            </a:r>
            <a:r>
              <a:rPr lang="ru-RU" b="1" dirty="0" err="1"/>
              <a:t>екі</a:t>
            </a:r>
            <a:r>
              <a:rPr lang="ru-RU" b="1" dirty="0"/>
              <a:t> </a:t>
            </a:r>
            <a:r>
              <a:rPr lang="ru-RU" b="1" dirty="0" err="1"/>
              <a:t>қызмет</a:t>
            </a:r>
            <a:r>
              <a:rPr lang="ru-RU" b="1" dirty="0"/>
              <a:t> </a:t>
            </a:r>
            <a:r>
              <a:rPr lang="ru-RU" b="1" dirty="0" err="1"/>
              <a:t>атқарады</a:t>
            </a:r>
            <a:r>
              <a:rPr lang="ru-RU" b="1" dirty="0"/>
              <a:t>, </a:t>
            </a:r>
            <a:r>
              <a:rPr lang="ru-RU" b="1" dirty="0" err="1"/>
              <a:t>оның</a:t>
            </a:r>
            <a:r>
              <a:rPr lang="ru-RU" b="1" dirty="0"/>
              <a:t>  </a:t>
            </a:r>
            <a:r>
              <a:rPr lang="ru-RU" b="1" dirty="0" err="1" smtClean="0"/>
              <a:t>біріншісі</a:t>
            </a:r>
            <a:r>
              <a:rPr lang="ru-RU" b="1" dirty="0" smtClean="0"/>
              <a:t> - </a:t>
            </a:r>
            <a:r>
              <a:rPr lang="ru-RU" b="1" dirty="0" err="1" smtClean="0"/>
              <a:t>дүниеге</a:t>
            </a:r>
            <a:r>
              <a:rPr lang="ru-RU" b="1" dirty="0" smtClean="0"/>
              <a:t> </a:t>
            </a:r>
            <a:r>
              <a:rPr lang="ru-RU" b="1" dirty="0" err="1"/>
              <a:t>ұрпақ</a:t>
            </a:r>
            <a:r>
              <a:rPr lang="ru-RU" b="1" dirty="0"/>
              <a:t> </a:t>
            </a:r>
            <a:r>
              <a:rPr lang="ru-RU" b="1" dirty="0" err="1"/>
              <a:t>әкелу</a:t>
            </a:r>
            <a:r>
              <a:rPr lang="ru-RU" b="1" dirty="0"/>
              <a:t>, </a:t>
            </a:r>
            <a:r>
              <a:rPr lang="ru-RU" b="1" dirty="0" err="1" smtClean="0"/>
              <a:t>екіншісі</a:t>
            </a:r>
            <a:r>
              <a:rPr lang="ru-RU" b="1" dirty="0" smtClean="0"/>
              <a:t> - </a:t>
            </a:r>
            <a:r>
              <a:rPr lang="ru-RU" b="1" dirty="0" err="1" smtClean="0"/>
              <a:t>дүниеге</a:t>
            </a:r>
            <a:r>
              <a:rPr lang="ru-RU" b="1" dirty="0" smtClean="0"/>
              <a:t> </a:t>
            </a:r>
            <a:r>
              <a:rPr lang="ru-RU" b="1" dirty="0" err="1"/>
              <a:t>келген</a:t>
            </a:r>
            <a:r>
              <a:rPr lang="ru-RU" b="1" dirty="0"/>
              <a:t> </a:t>
            </a:r>
            <a:r>
              <a:rPr lang="ru-RU" b="1" dirty="0" err="1"/>
              <a:t>сәбиді</a:t>
            </a:r>
            <a:r>
              <a:rPr lang="ru-RU" b="1" dirty="0"/>
              <a:t> </a:t>
            </a:r>
            <a:r>
              <a:rPr lang="ru-RU" b="1" dirty="0" err="1"/>
              <a:t>тәрбиелеп</a:t>
            </a:r>
            <a:r>
              <a:rPr lang="ru-RU" b="1" dirty="0"/>
              <a:t> </a:t>
            </a:r>
            <a:r>
              <a:rPr lang="ru-RU" b="1" dirty="0" err="1"/>
              <a:t>өсіру</a:t>
            </a:r>
            <a:r>
              <a:rPr lang="ru-RU" b="1" dirty="0"/>
              <a:t>. Бала </a:t>
            </a:r>
            <a:r>
              <a:rPr lang="ru-RU" b="1" dirty="0" err="1"/>
              <a:t>әрқашан</a:t>
            </a:r>
            <a:r>
              <a:rPr lang="ru-RU" b="1" dirty="0"/>
              <a:t> </a:t>
            </a:r>
            <a:r>
              <a:rPr lang="ru-RU" b="1" dirty="0" err="1"/>
              <a:t>ата-анадан</a:t>
            </a:r>
            <a:r>
              <a:rPr lang="ru-RU" b="1" dirty="0"/>
              <a:t> </a:t>
            </a:r>
            <a:r>
              <a:rPr lang="ru-RU" b="1" dirty="0" err="1"/>
              <a:t>жүрек-жылуын,мейірімділікті</a:t>
            </a:r>
            <a:r>
              <a:rPr lang="ru-RU" b="1" dirty="0"/>
              <a:t> </a:t>
            </a:r>
            <a:r>
              <a:rPr lang="ru-RU" b="1" dirty="0" err="1"/>
              <a:t>қажет</a:t>
            </a:r>
            <a:r>
              <a:rPr lang="ru-RU" b="1" dirty="0"/>
              <a:t> </a:t>
            </a:r>
            <a:r>
              <a:rPr lang="ru-RU" b="1" dirty="0" err="1"/>
              <a:t>етеді</a:t>
            </a:r>
            <a:r>
              <a:rPr lang="ru-RU" b="1" dirty="0"/>
              <a:t>, </a:t>
            </a:r>
            <a:r>
              <a:rPr lang="ru-RU" b="1" dirty="0" err="1"/>
              <a:t>ол</a:t>
            </a:r>
            <a:r>
              <a:rPr lang="ru-RU" b="1" dirty="0"/>
              <a:t> </a:t>
            </a:r>
            <a:r>
              <a:rPr lang="ru-RU" b="1" dirty="0" err="1"/>
              <a:t>ата-ананы</a:t>
            </a:r>
            <a:r>
              <a:rPr lang="ru-RU" b="1" dirty="0"/>
              <a:t> </a:t>
            </a:r>
            <a:r>
              <a:rPr lang="ru-RU" b="1" dirty="0" err="1"/>
              <a:t>өмірдің</a:t>
            </a:r>
            <a:r>
              <a:rPr lang="ru-RU" b="1" dirty="0"/>
              <a:t> </a:t>
            </a:r>
            <a:r>
              <a:rPr lang="ru-RU" b="1" dirty="0" err="1"/>
              <a:t>тірегі</a:t>
            </a:r>
            <a:r>
              <a:rPr lang="ru-RU" b="1" dirty="0"/>
              <a:t> </a:t>
            </a:r>
            <a:r>
              <a:rPr lang="ru-RU" b="1" dirty="0" err="1"/>
              <a:t>санайды</a:t>
            </a:r>
            <a:r>
              <a:rPr lang="ru-RU" b="1" dirty="0" smtClean="0"/>
              <a:t>. Бала </a:t>
            </a:r>
            <a:r>
              <a:rPr lang="ru-RU" b="1" dirty="0" err="1"/>
              <a:t>үшін</a:t>
            </a:r>
            <a:r>
              <a:rPr lang="ru-RU" b="1" dirty="0"/>
              <a:t> </a:t>
            </a:r>
            <a:r>
              <a:rPr lang="ru-RU" b="1" dirty="0" err="1"/>
              <a:t>ата-ана</a:t>
            </a:r>
            <a:r>
              <a:rPr lang="ru-RU" b="1" dirty="0"/>
              <a:t> </a:t>
            </a:r>
            <a:r>
              <a:rPr lang="ru-RU" b="1" dirty="0" err="1"/>
              <a:t>игілік</a:t>
            </a:r>
            <a:r>
              <a:rPr lang="ru-RU" b="1" dirty="0"/>
              <a:t> </a:t>
            </a:r>
            <a:r>
              <a:rPr lang="ru-RU" b="1" dirty="0" err="1"/>
              <a:t>жасаушы</a:t>
            </a:r>
            <a:r>
              <a:rPr lang="ru-RU" b="1" dirty="0"/>
              <a:t>, </a:t>
            </a:r>
            <a:r>
              <a:rPr lang="ru-RU" b="1" dirty="0" err="1"/>
              <a:t>үлгі</a:t>
            </a:r>
            <a:r>
              <a:rPr lang="ru-RU" b="1" dirty="0"/>
              <a:t> –</a:t>
            </a:r>
            <a:r>
              <a:rPr lang="ru-RU" b="1" dirty="0" err="1"/>
              <a:t>өнеге</a:t>
            </a:r>
            <a:r>
              <a:rPr lang="ru-RU" b="1" dirty="0"/>
              <a:t> </a:t>
            </a:r>
            <a:r>
              <a:rPr lang="ru-RU" b="1" dirty="0" err="1" smtClean="0"/>
              <a:t>көрсетуші</a:t>
            </a:r>
            <a:r>
              <a:rPr lang="ru-RU" b="1" dirty="0" smtClean="0"/>
              <a:t>, </a:t>
            </a:r>
            <a:r>
              <a:rPr lang="ru-RU" b="1" dirty="0" err="1" smtClean="0"/>
              <a:t>және</a:t>
            </a:r>
            <a:r>
              <a:rPr lang="ru-RU" b="1" dirty="0" smtClean="0"/>
              <a:t> </a:t>
            </a:r>
            <a:r>
              <a:rPr lang="ru-RU" b="1" dirty="0" err="1"/>
              <a:t>ақыл-кеңес</a:t>
            </a:r>
            <a:r>
              <a:rPr lang="ru-RU" b="1" dirty="0"/>
              <a:t> </a:t>
            </a:r>
            <a:r>
              <a:rPr lang="ru-RU" b="1" dirty="0" err="1"/>
              <a:t>айтушы</a:t>
            </a:r>
            <a:r>
              <a:rPr lang="ru-RU" b="1" dirty="0"/>
              <a:t> </a:t>
            </a:r>
            <a:r>
              <a:rPr lang="ru-RU" b="1" dirty="0" err="1"/>
              <a:t>болып</a:t>
            </a:r>
            <a:r>
              <a:rPr lang="ru-RU" b="1" dirty="0"/>
              <a:t> </a:t>
            </a:r>
            <a:r>
              <a:rPr lang="ru-RU" b="1" dirty="0" err="1"/>
              <a:t>танылады</a:t>
            </a:r>
            <a:r>
              <a:rPr lang="ru-RU" b="1" dirty="0" smtClean="0"/>
              <a:t>.</a:t>
            </a:r>
            <a:endParaRPr lang="ru-RU" b="1" dirty="0"/>
          </a:p>
        </p:txBody>
      </p:sp>
    </p:spTree>
    <p:extLst>
      <p:ext uri="{BB962C8B-B14F-4D97-AF65-F5344CB8AC3E}">
        <p14:creationId xmlns:p14="http://schemas.microsoft.com/office/powerpoint/2010/main" val="184389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364979"/>
            <a:ext cx="8424936" cy="4304381"/>
          </a:xfrm>
        </p:spPr>
        <p:txBody>
          <a:bodyPr>
            <a:normAutofit/>
          </a:bodyPr>
          <a:lstStyle/>
          <a:p>
            <a:r>
              <a:rPr lang="kk-KZ" dirty="0">
                <a:solidFill>
                  <a:srgbClr val="002060"/>
                </a:solidFill>
              </a:rPr>
              <a:t>Халқымыздың аяулы ұлы, зиялы азаматы Б.Момышұлы кезінде </a:t>
            </a:r>
            <a:r>
              <a:rPr lang="kk-KZ" b="1" dirty="0">
                <a:solidFill>
                  <a:srgbClr val="002060"/>
                </a:solidFill>
              </a:rPr>
              <a:t>«Жаудан да, даудан да қорықпаған қазақ едім. Енді қорқынышым көбейіп жүр. Балаларын бесікке бөлемеген, бесігі жоқ елден қорқам. Немересіне ертегі айтып беретін әжелердің азаюынан қорқам. Дәмді, дәстүрді сыйламайтын балалар өсіп келеді. Оның қолына қылыш берсе, кімді де болса шауып тастауға даяр. Қолына кітап алмайды. Үйреніп жатқан бала жоқ, үйретіп жатқан әке- шеше жоқ</a:t>
            </a:r>
            <a:r>
              <a:rPr lang="kk-KZ" b="1" dirty="0" smtClean="0">
                <a:solidFill>
                  <a:srgbClr val="002060"/>
                </a:solidFill>
              </a:rPr>
              <a:t>.»</a:t>
            </a:r>
            <a:r>
              <a:rPr lang="kk-KZ" dirty="0" smtClean="0">
                <a:solidFill>
                  <a:srgbClr val="002060"/>
                </a:solidFill>
              </a:rPr>
              <a:t> - </a:t>
            </a:r>
            <a:r>
              <a:rPr lang="kk-KZ" dirty="0">
                <a:solidFill>
                  <a:srgbClr val="002060"/>
                </a:solidFill>
              </a:rPr>
              <a:t>деп мұнайған екен. Бауыржан атамыз бүгінде біздің арамызда жоқ. Осы атамыз көтерген мәселе бүгінде бәрімізді алаңдатуы тиіс. </a:t>
            </a:r>
            <a:endParaRPr lang="ru-RU" dirty="0">
              <a:solidFill>
                <a:srgbClr val="002060"/>
              </a:solidFill>
            </a:endParaRPr>
          </a:p>
        </p:txBody>
      </p:sp>
      <p:sp>
        <p:nvSpPr>
          <p:cNvPr id="3" name="Заголовок 2"/>
          <p:cNvSpPr>
            <a:spLocks noGrp="1"/>
          </p:cNvSpPr>
          <p:nvPr>
            <p:ph type="title"/>
          </p:nvPr>
        </p:nvSpPr>
        <p:spPr/>
        <p:txBody>
          <a:bodyPr/>
          <a:lstStyle/>
          <a:p>
            <a:r>
              <a:rPr lang="kk-KZ" b="1" dirty="0" smtClean="0"/>
              <a:t/>
            </a:r>
            <a:br>
              <a:rPr lang="kk-KZ" b="1" dirty="0" smtClean="0"/>
            </a:br>
            <a:r>
              <a:rPr lang="kk-KZ" b="1" dirty="0" smtClean="0"/>
              <a:t>Түйіндеме</a:t>
            </a:r>
            <a:r>
              <a:rPr lang="ru-RU" dirty="0"/>
              <a:t/>
            </a:r>
            <a:br>
              <a:rPr lang="ru-RU" dirty="0"/>
            </a:br>
            <a:endParaRPr lang="ru-RU" dirty="0"/>
          </a:p>
        </p:txBody>
      </p:sp>
      <p:pic>
        <p:nvPicPr>
          <p:cNvPr id="6146" name="Picture 2" descr="C:\Users\Админ\Pictures\imgpreview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1584176" cy="182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33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анимационные картинки желаю счаст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908">
            <a:off x="228600" y="381000"/>
            <a:ext cx="31654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WordArt 12"/>
          <p:cNvSpPr>
            <a:spLocks noChangeArrowheads="1" noChangeShapeType="1" noTextEdit="1"/>
          </p:cNvSpPr>
          <p:nvPr/>
        </p:nvSpPr>
        <p:spPr bwMode="auto">
          <a:xfrm>
            <a:off x="3200400" y="3048000"/>
            <a:ext cx="2971800" cy="609600"/>
          </a:xfrm>
          <a:prstGeom prst="rect">
            <a:avLst/>
          </a:prstGeom>
        </p:spPr>
        <p:txBody>
          <a:bodyPr wrap="none" fromWordArt="1">
            <a:prstTxWarp prst="textPlain">
              <a:avLst>
                <a:gd name="adj" fmla="val 50000"/>
              </a:avLst>
            </a:prstTxWarp>
          </a:bodyPr>
          <a:lstStyle/>
          <a:p>
            <a:pPr algn="ctr"/>
            <a:r>
              <a:rPr lang="ru-RU" sz="3600" b="1" i="1" kern="10">
                <a:ln w="9525">
                  <a:solidFill>
                    <a:srgbClr val="008000"/>
                  </a:solidFill>
                  <a:round/>
                  <a:headEnd/>
                  <a:tailEnd/>
                </a:ln>
                <a:solidFill>
                  <a:srgbClr val="FFFF00"/>
                </a:solidFill>
                <a:effectLst>
                  <a:outerShdw dist="563972" dir="14049741" sx="125000" sy="125000" algn="tl" rotWithShape="0">
                    <a:srgbClr val="C7DFD3">
                      <a:alpha val="79999"/>
                    </a:srgbClr>
                  </a:outerShdw>
                </a:effectLst>
                <a:latin typeface="Times New Roman"/>
                <a:cs typeface="Times New Roman"/>
              </a:rPr>
              <a:t>ОТБАСЫ</a:t>
            </a:r>
          </a:p>
        </p:txBody>
      </p:sp>
      <p:pic>
        <p:nvPicPr>
          <p:cNvPr id="30724" name="Picture 15" descr="анимационные картинки желаю счаст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908">
            <a:off x="3200400" y="228600"/>
            <a:ext cx="31654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6" descr="анимационные картинки желаю счаст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908">
            <a:off x="6400800" y="2438400"/>
            <a:ext cx="2743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7" descr="анимационные картинки желаю счаст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908">
            <a:off x="4419600" y="4343400"/>
            <a:ext cx="31654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8" descr="анимационные картинки желаю счаст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908">
            <a:off x="1143000" y="4419600"/>
            <a:ext cx="31654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9" descr="анимационные картинки желаю счаст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908">
            <a:off x="6096000" y="457200"/>
            <a:ext cx="30480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0" descr="анимационные картинки желаю счасть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1908">
            <a:off x="0" y="2514600"/>
            <a:ext cx="31654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21"/>
          <p:cNvSpPr txBox="1">
            <a:spLocks noChangeArrowheads="1"/>
          </p:cNvSpPr>
          <p:nvPr/>
        </p:nvSpPr>
        <p:spPr bwMode="auto">
          <a:xfrm rot="-440403">
            <a:off x="228600" y="32766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kk-KZ" b="1" i="1">
                <a:solidFill>
                  <a:srgbClr val="0000FF"/>
                </a:solidFill>
              </a:rPr>
              <a:t>Барлық ағайынды жақындастырушы</a:t>
            </a:r>
            <a:endParaRPr lang="ru-RU" b="1" i="1">
              <a:solidFill>
                <a:srgbClr val="0000FF"/>
              </a:solidFill>
            </a:endParaRPr>
          </a:p>
        </p:txBody>
      </p:sp>
      <p:sp>
        <p:nvSpPr>
          <p:cNvPr id="30731" name="Text Box 22"/>
          <p:cNvSpPr txBox="1">
            <a:spLocks noChangeArrowheads="1"/>
          </p:cNvSpPr>
          <p:nvPr/>
        </p:nvSpPr>
        <p:spPr bwMode="auto">
          <a:xfrm rot="-440403">
            <a:off x="762000" y="914400"/>
            <a:ext cx="19319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kk-KZ" b="1" i="1">
                <a:solidFill>
                  <a:srgbClr val="0000FF"/>
                </a:solidFill>
              </a:rPr>
              <a:t>Отбасы мүшелерінің бір- біріне деген сүйіспеншілігі</a:t>
            </a:r>
            <a:endParaRPr lang="ru-RU" b="1" i="1">
              <a:solidFill>
                <a:srgbClr val="0000FF"/>
              </a:solidFill>
            </a:endParaRPr>
          </a:p>
        </p:txBody>
      </p:sp>
      <p:sp>
        <p:nvSpPr>
          <p:cNvPr id="30732" name="Text Box 24"/>
          <p:cNvSpPr txBox="1">
            <a:spLocks noChangeArrowheads="1"/>
          </p:cNvSpPr>
          <p:nvPr/>
        </p:nvSpPr>
        <p:spPr bwMode="auto">
          <a:xfrm rot="-440403">
            <a:off x="6629400" y="914400"/>
            <a:ext cx="19319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kk-KZ" b="1" i="1" dirty="0">
                <a:solidFill>
                  <a:srgbClr val="0000FF"/>
                </a:solidFill>
              </a:rPr>
              <a:t>Туыскандық, бірлік ұғымдарын тудырушы</a:t>
            </a:r>
            <a:endParaRPr lang="ru-RU" b="1" i="1" dirty="0">
              <a:solidFill>
                <a:srgbClr val="0000FF"/>
              </a:solidFill>
            </a:endParaRPr>
          </a:p>
        </p:txBody>
      </p:sp>
      <p:sp>
        <p:nvSpPr>
          <p:cNvPr id="30733" name="Text Box 25"/>
          <p:cNvSpPr txBox="1">
            <a:spLocks noChangeArrowheads="1"/>
          </p:cNvSpPr>
          <p:nvPr/>
        </p:nvSpPr>
        <p:spPr bwMode="auto">
          <a:xfrm rot="-440403">
            <a:off x="3505200" y="762000"/>
            <a:ext cx="19319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kk-KZ" b="1" i="1">
                <a:solidFill>
                  <a:srgbClr val="0000FF"/>
                </a:solidFill>
              </a:rPr>
              <a:t>Отбасы мүшелерінің бір- біріне деген мейірімділігі</a:t>
            </a:r>
            <a:endParaRPr lang="ru-RU" b="1" i="1">
              <a:solidFill>
                <a:srgbClr val="0000FF"/>
              </a:solidFill>
            </a:endParaRPr>
          </a:p>
        </p:txBody>
      </p:sp>
      <p:sp>
        <p:nvSpPr>
          <p:cNvPr id="30734" name="Text Box 26"/>
          <p:cNvSpPr txBox="1">
            <a:spLocks noChangeArrowheads="1"/>
          </p:cNvSpPr>
          <p:nvPr/>
        </p:nvSpPr>
        <p:spPr bwMode="auto">
          <a:xfrm rot="-440403">
            <a:off x="6665913" y="3044825"/>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kk-KZ" b="1" i="1">
                <a:solidFill>
                  <a:srgbClr val="0000FF"/>
                </a:solidFill>
              </a:rPr>
              <a:t>Кішкене бір мемлекеттік орта</a:t>
            </a:r>
            <a:endParaRPr lang="ru-RU" b="1" i="1">
              <a:solidFill>
                <a:srgbClr val="0000FF"/>
              </a:solidFill>
            </a:endParaRPr>
          </a:p>
        </p:txBody>
      </p:sp>
      <p:sp>
        <p:nvSpPr>
          <p:cNvPr id="30735" name="Text Box 27"/>
          <p:cNvSpPr txBox="1">
            <a:spLocks noChangeArrowheads="1"/>
          </p:cNvSpPr>
          <p:nvPr/>
        </p:nvSpPr>
        <p:spPr bwMode="auto">
          <a:xfrm rot="-440403">
            <a:off x="1428750" y="4953000"/>
            <a:ext cx="1931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kk-KZ" b="1" i="1">
                <a:solidFill>
                  <a:srgbClr val="0000FF"/>
                </a:solidFill>
              </a:rPr>
              <a:t>Ұрпақ пен ұрпақты табыстырушы</a:t>
            </a:r>
            <a:endParaRPr lang="ru-RU" b="1" i="1">
              <a:solidFill>
                <a:srgbClr val="0000FF"/>
              </a:solidFill>
            </a:endParaRPr>
          </a:p>
        </p:txBody>
      </p:sp>
      <p:sp>
        <p:nvSpPr>
          <p:cNvPr id="30736" name="Text Box 28"/>
          <p:cNvSpPr txBox="1">
            <a:spLocks noChangeArrowheads="1"/>
          </p:cNvSpPr>
          <p:nvPr/>
        </p:nvSpPr>
        <p:spPr bwMode="auto">
          <a:xfrm rot="-848781">
            <a:off x="4706938" y="509905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kk-KZ" b="1" i="1">
                <a:solidFill>
                  <a:srgbClr val="0000FF"/>
                </a:solidFill>
              </a:rPr>
              <a:t>Ұрпақ өрбітуші ерекше ұя</a:t>
            </a:r>
            <a:endParaRPr lang="ru-RU" b="1" i="1">
              <a:solidFill>
                <a:srgbClr val="0000FF"/>
              </a:solidFill>
            </a:endParaRPr>
          </a:p>
        </p:txBody>
      </p:sp>
      <p:sp>
        <p:nvSpPr>
          <p:cNvPr id="17" name="Заголовок 2"/>
          <p:cNvSpPr>
            <a:spLocks noGrp="1"/>
          </p:cNvSpPr>
          <p:nvPr>
            <p:ph type="title"/>
          </p:nvPr>
        </p:nvSpPr>
        <p:spPr>
          <a:xfrm>
            <a:off x="106700" y="0"/>
            <a:ext cx="9154685" cy="643464"/>
          </a:xfrm>
        </p:spPr>
        <p:txBody>
          <a:bodyPr/>
          <a:lstStyle/>
          <a:p>
            <a:r>
              <a:rPr lang="kk-KZ" b="1" dirty="0" smtClean="0"/>
              <a:t>ойланып көр</a:t>
            </a:r>
            <a:endParaRPr lang="ru-RU" dirty="0"/>
          </a:p>
        </p:txBody>
      </p:sp>
    </p:spTree>
    <p:extLst>
      <p:ext uri="{BB962C8B-B14F-4D97-AF65-F5344CB8AC3E}">
        <p14:creationId xmlns:p14="http://schemas.microsoft.com/office/powerpoint/2010/main" val="1277324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731838"/>
            <a:ext cx="8856984" cy="6126162"/>
          </a:xfrm>
        </p:spPr>
        <p:txBody>
          <a:bodyPr>
            <a:normAutofit/>
          </a:bodyPr>
          <a:lstStyle/>
          <a:p>
            <a:r>
              <a:rPr lang="ru-RU" sz="2000" b="1" dirty="0" err="1" smtClean="0">
                <a:solidFill>
                  <a:srgbClr val="002060"/>
                </a:solidFill>
              </a:rPr>
              <a:t>Балалы</a:t>
            </a:r>
            <a:r>
              <a:rPr lang="ru-RU" sz="2000" b="1" dirty="0" smtClean="0">
                <a:solidFill>
                  <a:srgbClr val="002060"/>
                </a:solidFill>
              </a:rPr>
              <a:t> </a:t>
            </a:r>
            <a:r>
              <a:rPr lang="ru-RU" sz="2000" b="1" dirty="0" err="1">
                <a:solidFill>
                  <a:srgbClr val="002060"/>
                </a:solidFill>
              </a:rPr>
              <a:t>үй</a:t>
            </a:r>
            <a:r>
              <a:rPr lang="ru-RU" sz="2000" b="1" dirty="0">
                <a:solidFill>
                  <a:srgbClr val="002060"/>
                </a:solidFill>
              </a:rPr>
              <a:t> базар</a:t>
            </a:r>
            <a:r>
              <a:rPr lang="ru-RU" sz="2000" b="1" dirty="0" smtClean="0">
                <a:solidFill>
                  <a:srgbClr val="002060"/>
                </a:solidFill>
              </a:rPr>
              <a:t>,…………………………………………………..</a:t>
            </a:r>
            <a:endParaRPr lang="ru-RU" sz="2000" b="1" dirty="0">
              <a:solidFill>
                <a:srgbClr val="002060"/>
              </a:solidFill>
            </a:endParaRPr>
          </a:p>
          <a:p>
            <a:r>
              <a:rPr lang="ru-RU" sz="2000" b="1" dirty="0" err="1" smtClean="0">
                <a:solidFill>
                  <a:srgbClr val="002060"/>
                </a:solidFill>
              </a:rPr>
              <a:t>Ана</a:t>
            </a:r>
            <a:r>
              <a:rPr lang="ru-RU" sz="2000" b="1" dirty="0" smtClean="0">
                <a:solidFill>
                  <a:srgbClr val="002060"/>
                </a:solidFill>
              </a:rPr>
              <a:t> </a:t>
            </a:r>
            <a:r>
              <a:rPr lang="ru-RU" sz="2000" b="1" dirty="0" err="1">
                <a:solidFill>
                  <a:srgbClr val="002060"/>
                </a:solidFill>
              </a:rPr>
              <a:t>сөзін</a:t>
            </a:r>
            <a:r>
              <a:rPr lang="ru-RU" sz="2000" b="1" dirty="0">
                <a:solidFill>
                  <a:srgbClr val="002060"/>
                </a:solidFill>
              </a:rPr>
              <a:t> </a:t>
            </a:r>
            <a:r>
              <a:rPr lang="ru-RU" sz="2000" b="1" dirty="0" err="1">
                <a:solidFill>
                  <a:srgbClr val="002060"/>
                </a:solidFill>
              </a:rPr>
              <a:t>тыңдамаған</a:t>
            </a:r>
            <a:r>
              <a:rPr lang="ru-RU" sz="2000" b="1" dirty="0">
                <a:solidFill>
                  <a:srgbClr val="002060"/>
                </a:solidFill>
              </a:rPr>
              <a:t> </a:t>
            </a:r>
            <a:r>
              <a:rPr lang="ru-RU" sz="2000" b="1" dirty="0" err="1" smtClean="0">
                <a:solidFill>
                  <a:srgbClr val="002060"/>
                </a:solidFill>
              </a:rPr>
              <a:t>қыздан</a:t>
            </a:r>
            <a:r>
              <a:rPr lang="ru-RU" sz="2000" b="1" dirty="0" smtClean="0">
                <a:solidFill>
                  <a:srgbClr val="002060"/>
                </a:solidFill>
              </a:rPr>
              <a:t> без, ………………………………</a:t>
            </a:r>
          </a:p>
          <a:p>
            <a:r>
              <a:rPr lang="ru-RU" sz="2000" b="1" dirty="0" err="1" smtClean="0">
                <a:solidFill>
                  <a:srgbClr val="002060"/>
                </a:solidFill>
              </a:rPr>
              <a:t>Әке</a:t>
            </a:r>
            <a:r>
              <a:rPr lang="ru-RU" sz="2000" b="1" dirty="0" smtClean="0">
                <a:solidFill>
                  <a:srgbClr val="002060"/>
                </a:solidFill>
              </a:rPr>
              <a:t> </a:t>
            </a:r>
            <a:r>
              <a:rPr lang="ru-RU" sz="2000" b="1" dirty="0" err="1">
                <a:solidFill>
                  <a:srgbClr val="002060"/>
                </a:solidFill>
              </a:rPr>
              <a:t>көрген</a:t>
            </a:r>
            <a:r>
              <a:rPr lang="ru-RU" sz="2000" b="1" dirty="0">
                <a:solidFill>
                  <a:srgbClr val="002060"/>
                </a:solidFill>
              </a:rPr>
              <a:t> </a:t>
            </a:r>
            <a:r>
              <a:rPr lang="ru-RU" sz="2000" b="1" dirty="0" err="1">
                <a:solidFill>
                  <a:srgbClr val="002060"/>
                </a:solidFill>
              </a:rPr>
              <a:t>оқ</a:t>
            </a:r>
            <a:r>
              <a:rPr lang="ru-RU" sz="2000" b="1" dirty="0">
                <a:solidFill>
                  <a:srgbClr val="002060"/>
                </a:solidFill>
              </a:rPr>
              <a:t> </a:t>
            </a:r>
            <a:r>
              <a:rPr lang="ru-RU" sz="2000" b="1" dirty="0" err="1" smtClean="0">
                <a:solidFill>
                  <a:srgbClr val="002060"/>
                </a:solidFill>
              </a:rPr>
              <a:t>жонар</a:t>
            </a:r>
            <a:r>
              <a:rPr lang="ru-RU" sz="2000" b="1" dirty="0" smtClean="0">
                <a:solidFill>
                  <a:srgbClr val="002060"/>
                </a:solidFill>
              </a:rPr>
              <a:t>,…………………………………………</a:t>
            </a:r>
            <a:endParaRPr lang="ru-RU" sz="2000" b="1" dirty="0">
              <a:solidFill>
                <a:srgbClr val="002060"/>
              </a:solidFill>
            </a:endParaRPr>
          </a:p>
          <a:p>
            <a:r>
              <a:rPr lang="ru-RU" sz="2000" b="1" dirty="0" err="1" smtClean="0">
                <a:solidFill>
                  <a:srgbClr val="002060"/>
                </a:solidFill>
              </a:rPr>
              <a:t>Ата-ананың</a:t>
            </a:r>
            <a:r>
              <a:rPr lang="ru-RU" sz="2000" b="1" dirty="0" smtClean="0">
                <a:solidFill>
                  <a:srgbClr val="002060"/>
                </a:solidFill>
              </a:rPr>
              <a:t> </a:t>
            </a:r>
            <a:r>
              <a:rPr lang="ru-RU" sz="2000" b="1" dirty="0" err="1">
                <a:solidFill>
                  <a:srgbClr val="002060"/>
                </a:solidFill>
              </a:rPr>
              <a:t>қадірін</a:t>
            </a:r>
            <a:r>
              <a:rPr lang="ru-RU" sz="2000" b="1" dirty="0" smtClean="0">
                <a:solidFill>
                  <a:srgbClr val="002060"/>
                </a:solidFill>
              </a:rPr>
              <a:t>,…………………………………………………</a:t>
            </a:r>
            <a:endParaRPr lang="ru-RU" sz="2000" b="1" dirty="0">
              <a:solidFill>
                <a:srgbClr val="002060"/>
              </a:solidFill>
            </a:endParaRPr>
          </a:p>
          <a:p>
            <a:r>
              <a:rPr lang="ru-RU" sz="2000" b="1" dirty="0" err="1" smtClean="0">
                <a:solidFill>
                  <a:srgbClr val="002060"/>
                </a:solidFill>
              </a:rPr>
              <a:t>Қыз</a:t>
            </a:r>
            <a:r>
              <a:rPr lang="ru-RU" sz="2000" b="1" dirty="0" smtClean="0">
                <a:solidFill>
                  <a:srgbClr val="002060"/>
                </a:solidFill>
              </a:rPr>
              <a:t> </a:t>
            </a:r>
            <a:r>
              <a:rPr lang="ru-RU" sz="2000" b="1" dirty="0" err="1" smtClean="0">
                <a:solidFill>
                  <a:srgbClr val="002060"/>
                </a:solidFill>
              </a:rPr>
              <a:t>өссе,елдің</a:t>
            </a:r>
            <a:r>
              <a:rPr lang="ru-RU" sz="2000" b="1" dirty="0" smtClean="0">
                <a:solidFill>
                  <a:srgbClr val="002060"/>
                </a:solidFill>
              </a:rPr>
              <a:t> </a:t>
            </a:r>
            <a:r>
              <a:rPr lang="ru-RU" sz="2000" b="1" dirty="0" err="1" smtClean="0">
                <a:solidFill>
                  <a:srgbClr val="002060"/>
                </a:solidFill>
              </a:rPr>
              <a:t>көркі</a:t>
            </a:r>
            <a:r>
              <a:rPr lang="ru-RU" sz="2000" b="1" dirty="0">
                <a:solidFill>
                  <a:srgbClr val="002060"/>
                </a:solidFill>
              </a:rPr>
              <a:t>. </a:t>
            </a:r>
            <a:r>
              <a:rPr lang="ru-RU" sz="2000" b="1" dirty="0" smtClean="0">
                <a:solidFill>
                  <a:srgbClr val="002060"/>
                </a:solidFill>
              </a:rPr>
              <a:t>,…………………………………………………</a:t>
            </a:r>
          </a:p>
          <a:p>
            <a:pPr lvl="0"/>
            <a:r>
              <a:rPr lang="ru-RU" sz="2000" b="1" dirty="0" err="1">
                <a:solidFill>
                  <a:srgbClr val="002060"/>
                </a:solidFill>
              </a:rPr>
              <a:t>Ананың</a:t>
            </a:r>
            <a:r>
              <a:rPr lang="ru-RU" sz="2000" b="1" dirty="0">
                <a:solidFill>
                  <a:srgbClr val="002060"/>
                </a:solidFill>
              </a:rPr>
              <a:t> </a:t>
            </a:r>
            <a:r>
              <a:rPr lang="ru-RU" sz="2000" b="1" dirty="0" err="1">
                <a:solidFill>
                  <a:srgbClr val="002060"/>
                </a:solidFill>
              </a:rPr>
              <a:t>көңілі</a:t>
            </a:r>
            <a:r>
              <a:rPr lang="ru-RU" sz="2000" b="1" dirty="0">
                <a:solidFill>
                  <a:srgbClr val="002060"/>
                </a:solidFill>
              </a:rPr>
              <a:t> </a:t>
            </a:r>
            <a:r>
              <a:rPr lang="ru-RU" sz="2000" b="1" dirty="0" err="1">
                <a:solidFill>
                  <a:srgbClr val="002060"/>
                </a:solidFill>
              </a:rPr>
              <a:t>балада</a:t>
            </a:r>
            <a:r>
              <a:rPr lang="ru-RU" sz="2000" b="1" dirty="0">
                <a:solidFill>
                  <a:srgbClr val="002060"/>
                </a:solidFill>
              </a:rPr>
              <a:t>, …………………….. </a:t>
            </a:r>
            <a:endParaRPr lang="ru-RU" sz="2000" b="1" dirty="0" smtClean="0">
              <a:solidFill>
                <a:srgbClr val="002060"/>
              </a:solidFill>
            </a:endParaRPr>
          </a:p>
          <a:p>
            <a:pPr lvl="0"/>
            <a:r>
              <a:rPr lang="ru-RU" sz="2000" b="1" dirty="0" err="1" smtClean="0">
                <a:solidFill>
                  <a:srgbClr val="002060"/>
                </a:solidFill>
              </a:rPr>
              <a:t>Ұяда</a:t>
            </a:r>
            <a:r>
              <a:rPr lang="ru-RU" sz="2000" b="1" dirty="0" smtClean="0">
                <a:solidFill>
                  <a:srgbClr val="002060"/>
                </a:solidFill>
              </a:rPr>
              <a:t> </a:t>
            </a:r>
            <a:r>
              <a:rPr lang="ru-RU" sz="2000" b="1" dirty="0">
                <a:solidFill>
                  <a:srgbClr val="002060"/>
                </a:solidFill>
              </a:rPr>
              <a:t>не </a:t>
            </a:r>
            <a:r>
              <a:rPr lang="ru-RU" sz="2000" b="1" dirty="0" err="1">
                <a:solidFill>
                  <a:srgbClr val="002060"/>
                </a:solidFill>
              </a:rPr>
              <a:t>көрсең</a:t>
            </a:r>
            <a:r>
              <a:rPr lang="ru-RU" sz="2000" b="1" dirty="0">
                <a:solidFill>
                  <a:srgbClr val="002060"/>
                </a:solidFill>
              </a:rPr>
              <a:t> , </a:t>
            </a:r>
            <a:r>
              <a:rPr lang="ru-RU" sz="2000" b="1" dirty="0" smtClean="0">
                <a:solidFill>
                  <a:srgbClr val="002060"/>
                </a:solidFill>
              </a:rPr>
              <a:t>………………………………</a:t>
            </a:r>
            <a:endParaRPr lang="ru-RU" sz="2000" b="1" dirty="0">
              <a:solidFill>
                <a:srgbClr val="002060"/>
              </a:solidFill>
            </a:endParaRPr>
          </a:p>
          <a:p>
            <a:pPr lvl="0"/>
            <a:r>
              <a:rPr lang="ru-RU" sz="2000" b="1" dirty="0" err="1" smtClean="0">
                <a:solidFill>
                  <a:srgbClr val="002060"/>
                </a:solidFill>
              </a:rPr>
              <a:t>Ананың</a:t>
            </a:r>
            <a:r>
              <a:rPr lang="ru-RU" sz="2000" b="1" dirty="0" smtClean="0">
                <a:solidFill>
                  <a:srgbClr val="002060"/>
                </a:solidFill>
              </a:rPr>
              <a:t> </a:t>
            </a:r>
            <a:r>
              <a:rPr lang="ru-RU" sz="2000" b="1" dirty="0" err="1" smtClean="0">
                <a:solidFill>
                  <a:srgbClr val="002060"/>
                </a:solidFill>
              </a:rPr>
              <a:t>сүті</a:t>
            </a:r>
            <a:r>
              <a:rPr lang="ru-RU" sz="2000" b="1" dirty="0" smtClean="0">
                <a:solidFill>
                  <a:srgbClr val="002060"/>
                </a:solidFill>
              </a:rPr>
              <a:t> </a:t>
            </a:r>
            <a:r>
              <a:rPr lang="ru-RU" sz="2000" b="1" dirty="0">
                <a:solidFill>
                  <a:srgbClr val="002060"/>
                </a:solidFill>
              </a:rPr>
              <a:t>– бал, </a:t>
            </a:r>
            <a:r>
              <a:rPr lang="ru-RU" sz="2000" b="1" dirty="0" smtClean="0">
                <a:solidFill>
                  <a:srgbClr val="002060"/>
                </a:solidFill>
              </a:rPr>
              <a:t>…………………………..</a:t>
            </a:r>
          </a:p>
          <a:p>
            <a:pPr lvl="0"/>
            <a:r>
              <a:rPr lang="ru-RU" sz="2000" b="1" dirty="0" err="1" smtClean="0">
                <a:solidFill>
                  <a:srgbClr val="002060"/>
                </a:solidFill>
              </a:rPr>
              <a:t>Туған</a:t>
            </a:r>
            <a:r>
              <a:rPr lang="ru-RU" sz="2000" b="1" dirty="0" smtClean="0">
                <a:solidFill>
                  <a:srgbClr val="002060"/>
                </a:solidFill>
              </a:rPr>
              <a:t> </a:t>
            </a:r>
            <a:r>
              <a:rPr lang="ru-RU" sz="2000" b="1" dirty="0" err="1" smtClean="0">
                <a:solidFill>
                  <a:srgbClr val="002060"/>
                </a:solidFill>
              </a:rPr>
              <a:t>үйдің</a:t>
            </a:r>
            <a:r>
              <a:rPr lang="ru-RU" sz="2000" b="1" dirty="0" smtClean="0">
                <a:solidFill>
                  <a:srgbClr val="002060"/>
                </a:solidFill>
              </a:rPr>
              <a:t> </a:t>
            </a:r>
            <a:r>
              <a:rPr lang="ru-RU" sz="2000" b="1" dirty="0" err="1" smtClean="0">
                <a:solidFill>
                  <a:srgbClr val="002060"/>
                </a:solidFill>
              </a:rPr>
              <a:t>түтіні</a:t>
            </a:r>
            <a:r>
              <a:rPr lang="ru-RU" sz="2000" b="1" dirty="0" smtClean="0">
                <a:solidFill>
                  <a:srgbClr val="002060"/>
                </a:solidFill>
              </a:rPr>
              <a:t> </a:t>
            </a:r>
            <a:r>
              <a:rPr lang="ru-RU" sz="2000" b="1" dirty="0" err="1" smtClean="0">
                <a:solidFill>
                  <a:srgbClr val="002060"/>
                </a:solidFill>
              </a:rPr>
              <a:t>жылы</a:t>
            </a:r>
            <a:r>
              <a:rPr lang="ru-RU" sz="2000" b="1" dirty="0">
                <a:solidFill>
                  <a:srgbClr val="002060"/>
                </a:solidFill>
              </a:rPr>
              <a:t>, </a:t>
            </a:r>
            <a:r>
              <a:rPr lang="ru-RU" sz="2000" b="1" dirty="0" smtClean="0">
                <a:solidFill>
                  <a:srgbClr val="002060"/>
                </a:solidFill>
              </a:rPr>
              <a:t>………………………</a:t>
            </a:r>
            <a:endParaRPr lang="ru-RU" sz="2000" b="1" dirty="0">
              <a:solidFill>
                <a:srgbClr val="002060"/>
              </a:solidFill>
            </a:endParaRPr>
          </a:p>
          <a:p>
            <a:pPr lvl="0"/>
            <a:r>
              <a:rPr lang="ru-RU" sz="2000" b="1" dirty="0" err="1" smtClean="0">
                <a:solidFill>
                  <a:srgbClr val="002060"/>
                </a:solidFill>
              </a:rPr>
              <a:t>Анаңа</a:t>
            </a:r>
            <a:r>
              <a:rPr lang="ru-RU" sz="2000" b="1" dirty="0" smtClean="0">
                <a:solidFill>
                  <a:srgbClr val="002060"/>
                </a:solidFill>
              </a:rPr>
              <a:t> </a:t>
            </a:r>
            <a:r>
              <a:rPr lang="ru-RU" sz="2000" b="1" dirty="0" err="1" smtClean="0">
                <a:solidFill>
                  <a:srgbClr val="002060"/>
                </a:solidFill>
              </a:rPr>
              <a:t>ауыр</a:t>
            </a:r>
            <a:r>
              <a:rPr lang="ru-RU" sz="2000" b="1" dirty="0" smtClean="0">
                <a:solidFill>
                  <a:srgbClr val="002060"/>
                </a:solidFill>
              </a:rPr>
              <a:t> </a:t>
            </a:r>
            <a:r>
              <a:rPr lang="ru-RU" sz="2000" b="1" dirty="0" err="1" smtClean="0">
                <a:solidFill>
                  <a:srgbClr val="002060"/>
                </a:solidFill>
              </a:rPr>
              <a:t>сөз</a:t>
            </a:r>
            <a:r>
              <a:rPr lang="ru-RU" sz="2000" b="1" dirty="0" smtClean="0">
                <a:solidFill>
                  <a:srgbClr val="002060"/>
                </a:solidFill>
              </a:rPr>
              <a:t> </a:t>
            </a:r>
            <a:r>
              <a:rPr lang="ru-RU" sz="2000" b="1" dirty="0" err="1" smtClean="0">
                <a:solidFill>
                  <a:srgbClr val="002060"/>
                </a:solidFill>
              </a:rPr>
              <a:t>айтпа</a:t>
            </a:r>
            <a:r>
              <a:rPr lang="ru-RU" sz="2000" b="1" dirty="0">
                <a:solidFill>
                  <a:srgbClr val="002060"/>
                </a:solidFill>
              </a:rPr>
              <a:t>, </a:t>
            </a:r>
            <a:r>
              <a:rPr lang="ru-RU" sz="2000" b="1" dirty="0" smtClean="0">
                <a:solidFill>
                  <a:srgbClr val="002060"/>
                </a:solidFill>
              </a:rPr>
              <a:t>………………………….</a:t>
            </a:r>
          </a:p>
          <a:p>
            <a:r>
              <a:rPr lang="ru-RU" sz="2000" b="1" dirty="0" smtClean="0">
                <a:solidFill>
                  <a:srgbClr val="002060"/>
                </a:solidFill>
              </a:rPr>
              <a:t>Бала </a:t>
            </a:r>
            <a:r>
              <a:rPr lang="ru-RU" sz="2000" b="1" dirty="0">
                <a:solidFill>
                  <a:srgbClr val="002060"/>
                </a:solidFill>
              </a:rPr>
              <a:t>– </a:t>
            </a:r>
            <a:r>
              <a:rPr lang="ru-RU" sz="2000" b="1" dirty="0" err="1" smtClean="0">
                <a:solidFill>
                  <a:srgbClr val="002060"/>
                </a:solidFill>
              </a:rPr>
              <a:t>бақшадағы</a:t>
            </a:r>
            <a:r>
              <a:rPr lang="ru-RU" sz="2000" b="1" dirty="0" smtClean="0">
                <a:solidFill>
                  <a:srgbClr val="002060"/>
                </a:solidFill>
              </a:rPr>
              <a:t> </a:t>
            </a:r>
            <a:r>
              <a:rPr lang="ru-RU" sz="2000" b="1" dirty="0" err="1" smtClean="0">
                <a:solidFill>
                  <a:srgbClr val="002060"/>
                </a:solidFill>
              </a:rPr>
              <a:t>гүлің</a:t>
            </a:r>
            <a:r>
              <a:rPr lang="ru-RU" sz="2000" b="1" dirty="0">
                <a:solidFill>
                  <a:srgbClr val="002060"/>
                </a:solidFill>
              </a:rPr>
              <a:t>,…………………………………………………</a:t>
            </a:r>
          </a:p>
          <a:p>
            <a:r>
              <a:rPr lang="ru-RU" sz="2000" b="1" dirty="0" err="1" smtClean="0">
                <a:solidFill>
                  <a:srgbClr val="002060"/>
                </a:solidFill>
              </a:rPr>
              <a:t>Құс</a:t>
            </a:r>
            <a:r>
              <a:rPr lang="ru-RU" sz="2000" b="1" dirty="0" smtClean="0">
                <a:solidFill>
                  <a:srgbClr val="002060"/>
                </a:solidFill>
              </a:rPr>
              <a:t> </a:t>
            </a:r>
            <a:r>
              <a:rPr lang="ru-RU" sz="2000" b="1" dirty="0" err="1" smtClean="0">
                <a:solidFill>
                  <a:srgbClr val="002060"/>
                </a:solidFill>
              </a:rPr>
              <a:t>балапаныүшін</a:t>
            </a:r>
            <a:r>
              <a:rPr lang="ru-RU" sz="2000" b="1" dirty="0">
                <a:solidFill>
                  <a:srgbClr val="002060"/>
                </a:solidFill>
              </a:rPr>
              <a:t>,…………………………………………………</a:t>
            </a:r>
          </a:p>
          <a:p>
            <a:r>
              <a:rPr lang="ru-RU" sz="2000" b="1" dirty="0" err="1" smtClean="0">
                <a:solidFill>
                  <a:srgbClr val="002060"/>
                </a:solidFill>
              </a:rPr>
              <a:t>Ана</a:t>
            </a:r>
            <a:r>
              <a:rPr lang="ru-RU" sz="2000" b="1" dirty="0" smtClean="0">
                <a:solidFill>
                  <a:srgbClr val="002060"/>
                </a:solidFill>
              </a:rPr>
              <a:t> </a:t>
            </a:r>
            <a:r>
              <a:rPr lang="ru-RU" sz="2000" b="1" dirty="0" err="1" smtClean="0">
                <a:solidFill>
                  <a:srgbClr val="002060"/>
                </a:solidFill>
              </a:rPr>
              <a:t>сүтін</a:t>
            </a:r>
            <a:r>
              <a:rPr lang="ru-RU" sz="2000" b="1" dirty="0" smtClean="0">
                <a:solidFill>
                  <a:srgbClr val="002060"/>
                </a:solidFill>
              </a:rPr>
              <a:t> </a:t>
            </a:r>
            <a:r>
              <a:rPr lang="ru-RU" sz="2000" b="1" dirty="0" err="1" smtClean="0">
                <a:solidFill>
                  <a:srgbClr val="002060"/>
                </a:solidFill>
              </a:rPr>
              <a:t>ақтамағанды</a:t>
            </a:r>
            <a:r>
              <a:rPr lang="ru-RU" sz="2000" b="1" dirty="0" smtClean="0">
                <a:solidFill>
                  <a:srgbClr val="002060"/>
                </a:solidFill>
              </a:rPr>
              <a:t> </a:t>
            </a:r>
            <a:r>
              <a:rPr lang="ru-RU" sz="2000" b="1" dirty="0">
                <a:solidFill>
                  <a:srgbClr val="002060"/>
                </a:solidFill>
              </a:rPr>
              <a:t>,…………………………………………………</a:t>
            </a:r>
          </a:p>
          <a:p>
            <a:r>
              <a:rPr lang="ru-RU" sz="2000" b="1" dirty="0" err="1" smtClean="0">
                <a:solidFill>
                  <a:srgbClr val="002060"/>
                </a:solidFill>
              </a:rPr>
              <a:t>Әдепті</a:t>
            </a:r>
            <a:r>
              <a:rPr lang="ru-RU" sz="2000" b="1" dirty="0" smtClean="0">
                <a:solidFill>
                  <a:srgbClr val="002060"/>
                </a:solidFill>
              </a:rPr>
              <a:t> </a:t>
            </a:r>
            <a:r>
              <a:rPr lang="ru-RU" sz="2000" b="1" dirty="0">
                <a:solidFill>
                  <a:srgbClr val="002060"/>
                </a:solidFill>
              </a:rPr>
              <a:t>бала </a:t>
            </a:r>
            <a:r>
              <a:rPr lang="ru-RU" sz="2000" b="1" dirty="0" err="1" smtClean="0">
                <a:solidFill>
                  <a:srgbClr val="002060"/>
                </a:solidFill>
              </a:rPr>
              <a:t>ата-анасын</a:t>
            </a:r>
            <a:r>
              <a:rPr lang="ru-RU" sz="2000" b="1" dirty="0" smtClean="0">
                <a:solidFill>
                  <a:srgbClr val="002060"/>
                </a:solidFill>
              </a:rPr>
              <a:t> </a:t>
            </a:r>
            <a:r>
              <a:rPr lang="ru-RU" sz="2000" b="1" dirty="0" err="1" smtClean="0">
                <a:solidFill>
                  <a:srgbClr val="002060"/>
                </a:solidFill>
              </a:rPr>
              <a:t>мақтатар</a:t>
            </a:r>
            <a:r>
              <a:rPr lang="ru-RU" sz="2000" b="1" dirty="0" smtClean="0">
                <a:solidFill>
                  <a:srgbClr val="002060"/>
                </a:solidFill>
              </a:rPr>
              <a:t> ,………………………………………</a:t>
            </a:r>
          </a:p>
          <a:p>
            <a:r>
              <a:rPr lang="ru-RU" sz="2000" b="1" dirty="0" err="1">
                <a:solidFill>
                  <a:srgbClr val="002060"/>
                </a:solidFill>
              </a:rPr>
              <a:t>Қарағайға</a:t>
            </a:r>
            <a:r>
              <a:rPr lang="ru-RU" sz="2000" b="1" dirty="0">
                <a:solidFill>
                  <a:srgbClr val="002060"/>
                </a:solidFill>
              </a:rPr>
              <a:t> </a:t>
            </a:r>
            <a:r>
              <a:rPr lang="ru-RU" sz="2000" b="1" dirty="0" err="1">
                <a:solidFill>
                  <a:srgbClr val="002060"/>
                </a:solidFill>
              </a:rPr>
              <a:t>қарап</a:t>
            </a:r>
            <a:r>
              <a:rPr lang="ru-RU" sz="2000" b="1" dirty="0">
                <a:solidFill>
                  <a:srgbClr val="002060"/>
                </a:solidFill>
              </a:rPr>
              <a:t> тал </a:t>
            </a:r>
            <a:r>
              <a:rPr lang="ru-RU" sz="2000" b="1" dirty="0" err="1">
                <a:solidFill>
                  <a:srgbClr val="002060"/>
                </a:solidFill>
              </a:rPr>
              <a:t>өсер</a:t>
            </a:r>
            <a:r>
              <a:rPr lang="ru-RU" sz="2000" b="1" dirty="0">
                <a:solidFill>
                  <a:srgbClr val="002060"/>
                </a:solidFill>
              </a:rPr>
              <a:t> ……………</a:t>
            </a:r>
          </a:p>
          <a:p>
            <a:pPr lvl="0"/>
            <a:r>
              <a:rPr lang="ru-RU" sz="2000" b="1" dirty="0" err="1">
                <a:solidFill>
                  <a:srgbClr val="002060"/>
                </a:solidFill>
              </a:rPr>
              <a:t>Ананың</a:t>
            </a:r>
            <a:r>
              <a:rPr lang="ru-RU" sz="2000" b="1" dirty="0">
                <a:solidFill>
                  <a:srgbClr val="002060"/>
                </a:solidFill>
              </a:rPr>
              <a:t> </a:t>
            </a:r>
            <a:r>
              <a:rPr lang="ru-RU" sz="2000" b="1" dirty="0" err="1">
                <a:solidFill>
                  <a:srgbClr val="002060"/>
                </a:solidFill>
              </a:rPr>
              <a:t>көңілі</a:t>
            </a:r>
            <a:r>
              <a:rPr lang="ru-RU" sz="2000" b="1" dirty="0">
                <a:solidFill>
                  <a:srgbClr val="002060"/>
                </a:solidFill>
              </a:rPr>
              <a:t> </a:t>
            </a:r>
            <a:r>
              <a:rPr lang="ru-RU" sz="2000" b="1" dirty="0" err="1">
                <a:solidFill>
                  <a:srgbClr val="002060"/>
                </a:solidFill>
              </a:rPr>
              <a:t>балада</a:t>
            </a:r>
            <a:r>
              <a:rPr lang="ru-RU" sz="2000" b="1" dirty="0">
                <a:solidFill>
                  <a:srgbClr val="002060"/>
                </a:solidFill>
              </a:rPr>
              <a:t>, …………………….. </a:t>
            </a:r>
          </a:p>
        </p:txBody>
      </p:sp>
      <p:sp>
        <p:nvSpPr>
          <p:cNvPr id="4" name="Заголовок 2"/>
          <p:cNvSpPr>
            <a:spLocks noGrp="1"/>
          </p:cNvSpPr>
          <p:nvPr>
            <p:ph type="title"/>
          </p:nvPr>
        </p:nvSpPr>
        <p:spPr>
          <a:xfrm>
            <a:off x="0" y="25602"/>
            <a:ext cx="9144000" cy="667094"/>
          </a:xfrm>
        </p:spPr>
        <p:txBody>
          <a:bodyPr/>
          <a:lstStyle/>
          <a:p>
            <a:r>
              <a:rPr lang="kk-KZ" b="1" dirty="0" smtClean="0"/>
              <a:t/>
            </a:r>
            <a:br>
              <a:rPr lang="kk-KZ" b="1" dirty="0" smtClean="0"/>
            </a:br>
            <a:r>
              <a:rPr lang="kk-KZ" b="1" dirty="0" smtClean="0"/>
              <a:t>«Сыңарын тап» </a:t>
            </a:r>
            <a:r>
              <a:rPr lang="kk-KZ" b="1" dirty="0"/>
              <a:t>ойыны</a:t>
            </a:r>
            <a:r>
              <a:rPr lang="ru-RU" dirty="0"/>
              <a:t/>
            </a:r>
            <a:br>
              <a:rPr lang="ru-RU" dirty="0"/>
            </a:br>
            <a:endParaRPr lang="ru-RU" dirty="0"/>
          </a:p>
        </p:txBody>
      </p:sp>
    </p:spTree>
    <p:extLst>
      <p:ext uri="{BB962C8B-B14F-4D97-AF65-F5344CB8AC3E}">
        <p14:creationId xmlns:p14="http://schemas.microsoft.com/office/powerpoint/2010/main" val="2480659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zastavki.com/pictures/originals/2013/Nature___Seasons___Spring__038166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Объект 1"/>
          <p:cNvSpPr>
            <a:spLocks noGrp="1"/>
          </p:cNvSpPr>
          <p:nvPr>
            <p:ph idx="1"/>
          </p:nvPr>
        </p:nvSpPr>
        <p:spPr>
          <a:xfrm>
            <a:off x="395536" y="188640"/>
            <a:ext cx="8352928" cy="2376264"/>
          </a:xfrm>
        </p:spPr>
        <p:txBody>
          <a:bodyPr>
            <a:normAutofit fontScale="77500" lnSpcReduction="20000"/>
          </a:bodyPr>
          <a:lstStyle/>
          <a:p>
            <a:pPr lvl="0"/>
            <a:endParaRPr lang="kk-KZ" sz="2800" b="1" dirty="0" smtClean="0">
              <a:solidFill>
                <a:srgbClr val="002060"/>
              </a:solidFill>
            </a:endParaRPr>
          </a:p>
          <a:p>
            <a:pPr lvl="0"/>
            <a:r>
              <a:rPr lang="kk-KZ" sz="2800" b="1" dirty="0" smtClean="0">
                <a:solidFill>
                  <a:srgbClr val="002060"/>
                </a:solidFill>
              </a:rPr>
              <a:t>  Балалар</a:t>
            </a:r>
            <a:r>
              <a:rPr lang="kk-KZ" sz="2800" b="1" dirty="0">
                <a:solidFill>
                  <a:srgbClr val="002060"/>
                </a:solidFill>
              </a:rPr>
              <a:t>, денелеріңді түзу ұстап, бастарыңды жоғары көтеріп, ыңғайланып </a:t>
            </a:r>
            <a:r>
              <a:rPr lang="kk-KZ" sz="2800" b="1" dirty="0" smtClean="0">
                <a:solidFill>
                  <a:srgbClr val="002060"/>
                </a:solidFill>
              </a:rPr>
              <a:t>отырыңдар. </a:t>
            </a:r>
            <a:r>
              <a:rPr lang="kk-KZ" sz="2800" b="1" dirty="0">
                <a:solidFill>
                  <a:srgbClr val="002060"/>
                </a:solidFill>
              </a:rPr>
              <a:t>Ауаны терең жұтып, еркін тыныс алуларыңды бақылап, бақытқа, махаббат пен тыныштыққа </a:t>
            </a:r>
            <a:r>
              <a:rPr lang="kk-KZ" sz="2800" b="1" dirty="0" smtClean="0">
                <a:solidFill>
                  <a:srgbClr val="002060"/>
                </a:solidFill>
              </a:rPr>
              <a:t>толы </a:t>
            </a:r>
            <a:r>
              <a:rPr lang="kk-KZ" sz="2800" b="1" dirty="0">
                <a:solidFill>
                  <a:srgbClr val="002060"/>
                </a:solidFill>
              </a:rPr>
              <a:t>таза, </a:t>
            </a:r>
            <a:r>
              <a:rPr lang="kk-KZ" sz="2800" b="1" dirty="0" smtClean="0">
                <a:solidFill>
                  <a:srgbClr val="002060"/>
                </a:solidFill>
              </a:rPr>
              <a:t>шипалы </a:t>
            </a:r>
            <a:r>
              <a:rPr lang="kk-KZ" sz="2800" b="1" dirty="0">
                <a:solidFill>
                  <a:srgbClr val="002060"/>
                </a:solidFill>
              </a:rPr>
              <a:t>ауаның тұла бойларыңа толғанын сезініңдер</a:t>
            </a:r>
            <a:r>
              <a:rPr lang="kk-KZ" sz="2800" b="1" dirty="0" smtClean="0">
                <a:solidFill>
                  <a:srgbClr val="002060"/>
                </a:solidFill>
              </a:rPr>
              <a:t>. Ата-аналарың айтқан әр бір жылы сөзін бойларыңнан өткізіп, жүректеріңмен сезініңдер.</a:t>
            </a:r>
            <a:endParaRPr lang="ru-RU" sz="2800" b="1" dirty="0">
              <a:solidFill>
                <a:srgbClr val="002060"/>
              </a:solidFill>
            </a:endParaRPr>
          </a:p>
          <a:p>
            <a:endParaRPr lang="ru-RU" sz="2800" b="1" dirty="0">
              <a:solidFill>
                <a:srgbClr val="002060"/>
              </a:solidFill>
            </a:endParaRPr>
          </a:p>
        </p:txBody>
      </p:sp>
      <p:sp>
        <p:nvSpPr>
          <p:cNvPr id="3" name="Заголовок 2"/>
          <p:cNvSpPr>
            <a:spLocks noGrp="1"/>
          </p:cNvSpPr>
          <p:nvPr>
            <p:ph type="title"/>
          </p:nvPr>
        </p:nvSpPr>
        <p:spPr>
          <a:xfrm>
            <a:off x="693868" y="25602"/>
            <a:ext cx="7756263" cy="667094"/>
          </a:xfrm>
        </p:spPr>
        <p:txBody>
          <a:bodyPr/>
          <a:lstStyle/>
          <a:p>
            <a:r>
              <a:rPr lang="kk-KZ" sz="4000" b="1" dirty="0" smtClean="0">
                <a:latin typeface="+mn-lt"/>
              </a:rPr>
              <a:t/>
            </a:r>
            <a:br>
              <a:rPr lang="kk-KZ" sz="4000" b="1" dirty="0" smtClean="0">
                <a:latin typeface="+mn-lt"/>
              </a:rPr>
            </a:br>
            <a:r>
              <a:rPr lang="kk-KZ" sz="4000" b="1" dirty="0" smtClean="0">
                <a:latin typeface="+mn-lt"/>
              </a:rPr>
              <a:t>Тыныштық </a:t>
            </a:r>
            <a:r>
              <a:rPr lang="kk-KZ" sz="4000" b="1" dirty="0">
                <a:latin typeface="+mn-lt"/>
              </a:rPr>
              <a:t>сәті</a:t>
            </a:r>
            <a:r>
              <a:rPr lang="ru-RU" sz="4000" dirty="0">
                <a:latin typeface="+mn-lt"/>
              </a:rPr>
              <a:t/>
            </a:r>
            <a:br>
              <a:rPr lang="ru-RU" sz="4000" dirty="0">
                <a:latin typeface="+mn-lt"/>
              </a:rPr>
            </a:br>
            <a:endParaRPr lang="ru-RU" sz="4000" dirty="0">
              <a:latin typeface="+mn-lt"/>
            </a:endParaRPr>
          </a:p>
        </p:txBody>
      </p:sp>
    </p:spTree>
    <p:extLst>
      <p:ext uri="{BB962C8B-B14F-4D97-AF65-F5344CB8AC3E}">
        <p14:creationId xmlns:p14="http://schemas.microsoft.com/office/powerpoint/2010/main" val="971376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476672"/>
            <a:ext cx="9143999" cy="4896543"/>
          </a:xfrm>
        </p:spPr>
        <p:txBody>
          <a:bodyPr>
            <a:normAutofit fontScale="77500" lnSpcReduction="20000"/>
          </a:bodyPr>
          <a:lstStyle/>
          <a:p>
            <a:pPr marL="0" indent="0">
              <a:buNone/>
            </a:pPr>
            <a:r>
              <a:rPr lang="kk-KZ" b="1" dirty="0" smtClean="0"/>
              <a:t>                                                     </a:t>
            </a:r>
            <a:r>
              <a:rPr lang="kk-KZ" b="1" dirty="0" smtClean="0">
                <a:solidFill>
                  <a:schemeClr val="accent1">
                    <a:lumMod val="75000"/>
                  </a:schemeClr>
                </a:solidFill>
              </a:rPr>
              <a:t>Отбасы татулығы</a:t>
            </a:r>
          </a:p>
          <a:p>
            <a:r>
              <a:rPr lang="kk-KZ" b="1" dirty="0">
                <a:solidFill>
                  <a:schemeClr val="accent1">
                    <a:lumMod val="75000"/>
                  </a:schemeClr>
                </a:solidFill>
              </a:rPr>
              <a:t>Баяғыда бір үлкен отбасы өмір сүріпті. Отбасындағы адамдар саны өте көп екен, бір қауым ел болып, бірге тұрыпты.Ол отбасы ерекше екен, отбасының өзара келісімде, татулықта өмір сүруі елді таң қалдырады. Оларда ұрыс-керіс, дау-жанжал деген атымен болмайды екен.</a:t>
            </a:r>
            <a:endParaRPr lang="ru-RU" b="1" dirty="0">
              <a:solidFill>
                <a:schemeClr val="accent1">
                  <a:lumMod val="75000"/>
                </a:schemeClr>
              </a:solidFill>
            </a:endParaRPr>
          </a:p>
          <a:p>
            <a:pPr marL="0" indent="0">
              <a:buNone/>
            </a:pPr>
            <a:r>
              <a:rPr lang="kk-KZ" b="1" dirty="0">
                <a:solidFill>
                  <a:schemeClr val="accent1">
                    <a:lumMod val="75000"/>
                  </a:schemeClr>
                </a:solidFill>
              </a:rPr>
              <a:t>   Бұл отбасы жайлы патшаның құлағына да жетеді</a:t>
            </a:r>
            <a:r>
              <a:rPr lang="kk-KZ" b="1" dirty="0" smtClean="0">
                <a:solidFill>
                  <a:schemeClr val="accent1">
                    <a:lumMod val="75000"/>
                  </a:schemeClr>
                </a:solidFill>
              </a:rPr>
              <a:t>. Патша естіген-ақ  ақ-қарасын </a:t>
            </a:r>
            <a:r>
              <a:rPr lang="kk-KZ" b="1" dirty="0">
                <a:solidFill>
                  <a:schemeClr val="accent1">
                    <a:lumMod val="75000"/>
                  </a:schemeClr>
                </a:solidFill>
              </a:rPr>
              <a:t>анықтау үшін ауылға келеді. Ауылда тап-таза, барлығы да жеткілікті, тыныштық пен береке қонған. Патшаның көңілі толып, ерекше бір шаттықты бөленеді. Сыйластығы жарасқан бақытты отбасында қариялардың орны төрде, уайым-қайғысыз, балалары бақытты, мәз-мейрам екен. Бұған патша таң-тамаша болады</a:t>
            </a:r>
            <a:r>
              <a:rPr lang="kk-KZ" b="1" dirty="0" smtClean="0">
                <a:solidFill>
                  <a:schemeClr val="accent1">
                    <a:lumMod val="75000"/>
                  </a:schemeClr>
                </a:solidFill>
              </a:rPr>
              <a:t>. </a:t>
            </a:r>
          </a:p>
          <a:p>
            <a:pPr marL="0" indent="0">
              <a:buNone/>
            </a:pPr>
            <a:r>
              <a:rPr lang="kk-KZ" b="1" dirty="0" smtClean="0">
                <a:solidFill>
                  <a:schemeClr val="accent1">
                    <a:lumMod val="75000"/>
                  </a:schemeClr>
                </a:solidFill>
              </a:rPr>
              <a:t>Отбасының </a:t>
            </a:r>
            <a:r>
              <a:rPr lang="kk-KZ" b="1" dirty="0">
                <a:solidFill>
                  <a:schemeClr val="accent1">
                    <a:lumMod val="75000"/>
                  </a:schemeClr>
                </a:solidFill>
              </a:rPr>
              <a:t>қалайша бақытты, тату-тәтті өмір сүруінің мәнісін білгісі келеді. Ол ауыл ақсақалына келіп, отбасындағы татулық пен бірлікке қалай жеткендерін айтуын өтінеді</a:t>
            </a:r>
            <a:r>
              <a:rPr lang="kk-KZ" b="1" dirty="0" smtClean="0">
                <a:solidFill>
                  <a:schemeClr val="accent1">
                    <a:lumMod val="75000"/>
                  </a:schemeClr>
                </a:solidFill>
              </a:rPr>
              <a:t>.</a:t>
            </a:r>
          </a:p>
          <a:p>
            <a:pPr marL="0" indent="0">
              <a:buNone/>
            </a:pPr>
            <a:r>
              <a:rPr lang="kk-KZ" b="1" dirty="0" smtClean="0">
                <a:solidFill>
                  <a:schemeClr val="accent1">
                    <a:lumMod val="75000"/>
                  </a:schemeClr>
                </a:solidFill>
              </a:rPr>
              <a:t>Сонда </a:t>
            </a:r>
            <a:r>
              <a:rPr lang="kk-KZ" b="1" dirty="0">
                <a:solidFill>
                  <a:schemeClr val="accent1">
                    <a:lumMod val="75000"/>
                  </a:schemeClr>
                </a:solidFill>
              </a:rPr>
              <a:t>қарт үнсіз ғана жүз рет </a:t>
            </a:r>
            <a:r>
              <a:rPr lang="kk-KZ" b="1" dirty="0" smtClean="0">
                <a:solidFill>
                  <a:schemeClr val="accent1">
                    <a:lumMod val="75000"/>
                  </a:schemeClr>
                </a:solidFill>
              </a:rPr>
              <a:t>«</a:t>
            </a:r>
            <a:r>
              <a:rPr lang="kk-KZ" b="1" dirty="0" smtClean="0">
                <a:solidFill>
                  <a:srgbClr val="00B050"/>
                </a:solidFill>
              </a:rPr>
              <a:t>сүйіспеншілік</a:t>
            </a:r>
            <a:r>
              <a:rPr lang="kk-KZ" b="1" dirty="0" smtClean="0">
                <a:solidFill>
                  <a:schemeClr val="accent1">
                    <a:lumMod val="75000"/>
                  </a:schemeClr>
                </a:solidFill>
              </a:rPr>
              <a:t>», </a:t>
            </a:r>
            <a:r>
              <a:rPr lang="kk-KZ" b="1" dirty="0">
                <a:solidFill>
                  <a:schemeClr val="accent1">
                    <a:lumMod val="75000"/>
                  </a:schemeClr>
                </a:solidFill>
              </a:rPr>
              <a:t>жүз рет </a:t>
            </a:r>
            <a:r>
              <a:rPr lang="kk-KZ" b="1" dirty="0" smtClean="0">
                <a:solidFill>
                  <a:srgbClr val="00B050"/>
                </a:solidFill>
              </a:rPr>
              <a:t>«кешірімділік», </a:t>
            </a:r>
            <a:r>
              <a:rPr lang="kk-KZ" b="1" dirty="0">
                <a:solidFill>
                  <a:schemeClr val="accent1">
                    <a:lumMod val="75000"/>
                  </a:schemeClr>
                </a:solidFill>
              </a:rPr>
              <a:t>жүз рет </a:t>
            </a:r>
            <a:r>
              <a:rPr lang="kk-KZ" b="1" dirty="0" smtClean="0">
                <a:solidFill>
                  <a:srgbClr val="00B050"/>
                </a:solidFill>
              </a:rPr>
              <a:t>«бірлік</a:t>
            </a:r>
            <a:r>
              <a:rPr lang="kk-KZ" b="1" dirty="0" smtClean="0">
                <a:solidFill>
                  <a:schemeClr val="accent1">
                    <a:lumMod val="75000"/>
                  </a:schemeClr>
                </a:solidFill>
              </a:rPr>
              <a:t>» </a:t>
            </a:r>
            <a:r>
              <a:rPr lang="kk-KZ" b="1" dirty="0">
                <a:solidFill>
                  <a:schemeClr val="accent1">
                    <a:lumMod val="75000"/>
                  </a:schemeClr>
                </a:solidFill>
              </a:rPr>
              <a:t>деп қағазға мұқият жазып шығады.</a:t>
            </a:r>
            <a:endParaRPr lang="ru-RU" b="1" dirty="0">
              <a:solidFill>
                <a:schemeClr val="accent1">
                  <a:lumMod val="75000"/>
                </a:schemeClr>
              </a:solidFill>
            </a:endParaRPr>
          </a:p>
          <a:p>
            <a:pPr marL="0" indent="0">
              <a:buNone/>
            </a:pPr>
            <a:r>
              <a:rPr lang="kk-KZ" b="1" dirty="0">
                <a:solidFill>
                  <a:schemeClr val="accent1">
                    <a:lumMod val="75000"/>
                  </a:schemeClr>
                </a:solidFill>
              </a:rPr>
              <a:t>Үш сөзді оқыған патша таң қалып: </a:t>
            </a:r>
            <a:r>
              <a:rPr lang="kk-KZ" b="1" dirty="0" smtClean="0">
                <a:solidFill>
                  <a:schemeClr val="accent1">
                    <a:lumMod val="75000"/>
                  </a:schemeClr>
                </a:solidFill>
              </a:rPr>
              <a:t>Осы </a:t>
            </a:r>
            <a:r>
              <a:rPr lang="kk-KZ" b="1" dirty="0">
                <a:solidFill>
                  <a:schemeClr val="accent1">
                    <a:lumMod val="75000"/>
                  </a:schemeClr>
                </a:solidFill>
              </a:rPr>
              <a:t>–ақ па?</a:t>
            </a:r>
            <a:endParaRPr lang="ru-RU" b="1" dirty="0">
              <a:solidFill>
                <a:schemeClr val="accent1">
                  <a:lumMod val="75000"/>
                </a:schemeClr>
              </a:solidFill>
            </a:endParaRPr>
          </a:p>
          <a:p>
            <a:pPr marL="0" lvl="0" indent="0">
              <a:buNone/>
            </a:pPr>
            <a:r>
              <a:rPr lang="kk-KZ" b="1" dirty="0">
                <a:solidFill>
                  <a:schemeClr val="accent1">
                    <a:lumMod val="75000"/>
                  </a:schemeClr>
                </a:solidFill>
              </a:rPr>
              <a:t>Ия, б</a:t>
            </a:r>
            <a:r>
              <a:rPr lang="kk-KZ" b="1" dirty="0" smtClean="0">
                <a:solidFill>
                  <a:schemeClr val="accent1">
                    <a:lumMod val="75000"/>
                  </a:schemeClr>
                </a:solidFill>
              </a:rPr>
              <a:t>ірлігі </a:t>
            </a:r>
            <a:r>
              <a:rPr lang="kk-KZ" b="1" dirty="0">
                <a:solidFill>
                  <a:schemeClr val="accent1">
                    <a:lumMod val="75000"/>
                  </a:schemeClr>
                </a:solidFill>
              </a:rPr>
              <a:t>жақсы </a:t>
            </a:r>
            <a:r>
              <a:rPr lang="kk-KZ" b="1" dirty="0" smtClean="0">
                <a:solidFill>
                  <a:schemeClr val="accent1">
                    <a:lumMod val="75000"/>
                  </a:schemeClr>
                </a:solidFill>
              </a:rPr>
              <a:t>отбасылар </a:t>
            </a:r>
            <a:r>
              <a:rPr lang="kk-KZ" b="1" dirty="0">
                <a:solidFill>
                  <a:schemeClr val="accent1">
                    <a:lumMod val="75000"/>
                  </a:schemeClr>
                </a:solidFill>
              </a:rPr>
              <a:t>тек осы қасиеттерден </a:t>
            </a:r>
            <a:r>
              <a:rPr lang="kk-KZ" b="1" dirty="0" smtClean="0">
                <a:solidFill>
                  <a:schemeClr val="accent1">
                    <a:lumMod val="75000"/>
                  </a:schemeClr>
                </a:solidFill>
              </a:rPr>
              <a:t>құрылады,- дейді ақсақал. Сәл </a:t>
            </a:r>
            <a:r>
              <a:rPr lang="kk-KZ" b="1" dirty="0">
                <a:solidFill>
                  <a:schemeClr val="accent1">
                    <a:lumMod val="75000"/>
                  </a:schemeClr>
                </a:solidFill>
              </a:rPr>
              <a:t>ойланып</a:t>
            </a:r>
            <a:r>
              <a:rPr lang="kk-KZ" b="1" dirty="0">
                <a:solidFill>
                  <a:srgbClr val="00B050"/>
                </a:solidFill>
              </a:rPr>
              <a:t>, </a:t>
            </a:r>
            <a:r>
              <a:rPr lang="kk-KZ" b="1" dirty="0" smtClean="0">
                <a:solidFill>
                  <a:srgbClr val="00B050"/>
                </a:solidFill>
              </a:rPr>
              <a:t>«және шыдамдылық</a:t>
            </a:r>
            <a:r>
              <a:rPr lang="kk-KZ" b="1" dirty="0" smtClean="0">
                <a:solidFill>
                  <a:schemeClr val="accent1">
                    <a:lumMod val="75000"/>
                  </a:schemeClr>
                </a:solidFill>
              </a:rPr>
              <a:t>» </a:t>
            </a:r>
            <a:r>
              <a:rPr lang="kk-KZ" b="1" dirty="0">
                <a:solidFill>
                  <a:schemeClr val="accent1">
                    <a:lumMod val="75000"/>
                  </a:schemeClr>
                </a:solidFill>
              </a:rPr>
              <a:t>деген </a:t>
            </a:r>
            <a:r>
              <a:rPr lang="kk-KZ" b="1" dirty="0" smtClean="0">
                <a:solidFill>
                  <a:schemeClr val="accent1">
                    <a:lumMod val="75000"/>
                  </a:schemeClr>
                </a:solidFill>
              </a:rPr>
              <a:t>сөзді қосып </a:t>
            </a:r>
            <a:r>
              <a:rPr lang="kk-KZ" b="1" dirty="0">
                <a:solidFill>
                  <a:schemeClr val="accent1">
                    <a:lumMod val="75000"/>
                  </a:schemeClr>
                </a:solidFill>
              </a:rPr>
              <a:t>қойды</a:t>
            </a:r>
            <a:r>
              <a:rPr lang="kk-KZ" b="1" dirty="0" smtClean="0">
                <a:solidFill>
                  <a:schemeClr val="accent1">
                    <a:lumMod val="75000"/>
                  </a:schemeClr>
                </a:solidFill>
              </a:rPr>
              <a:t>.</a:t>
            </a:r>
            <a:endParaRPr lang="ru-RU" dirty="0">
              <a:solidFill>
                <a:schemeClr val="accent1">
                  <a:lumMod val="75000"/>
                </a:schemeClr>
              </a:solidFill>
            </a:endParaRPr>
          </a:p>
        </p:txBody>
      </p:sp>
      <p:sp>
        <p:nvSpPr>
          <p:cNvPr id="3" name="Заголовок 2"/>
          <p:cNvSpPr>
            <a:spLocks noGrp="1"/>
          </p:cNvSpPr>
          <p:nvPr>
            <p:ph type="title"/>
          </p:nvPr>
        </p:nvSpPr>
        <p:spPr>
          <a:xfrm>
            <a:off x="0" y="0"/>
            <a:ext cx="9036496" cy="404664"/>
          </a:xfrm>
        </p:spPr>
        <p:txBody>
          <a:bodyPr/>
          <a:lstStyle/>
          <a:p>
            <a:r>
              <a:rPr lang="kk-KZ" sz="2400" b="1" dirty="0" smtClean="0"/>
              <a:t/>
            </a:r>
            <a:br>
              <a:rPr lang="kk-KZ" sz="2400" b="1" dirty="0" smtClean="0"/>
            </a:br>
            <a:r>
              <a:rPr lang="kk-KZ" sz="2400" b="1" dirty="0"/>
              <a:t/>
            </a:r>
            <a:br>
              <a:rPr lang="kk-KZ" sz="2400" b="1" dirty="0"/>
            </a:br>
            <a:r>
              <a:rPr lang="kk-KZ" sz="4800" b="1" dirty="0" smtClean="0"/>
              <a:t>Қорытынды </a:t>
            </a:r>
            <a:r>
              <a:rPr lang="ru-RU" sz="4800" dirty="0"/>
              <a:t/>
            </a:r>
            <a:br>
              <a:rPr lang="ru-RU" sz="4800" dirty="0"/>
            </a:br>
            <a:r>
              <a:rPr lang="ru-RU" sz="2400" dirty="0"/>
              <a:t/>
            </a:r>
            <a:br>
              <a:rPr lang="ru-RU" sz="2400" dirty="0"/>
            </a:br>
            <a:endParaRPr lang="ru-RU" sz="2400" dirty="0"/>
          </a:p>
        </p:txBody>
      </p:sp>
      <p:sp>
        <p:nvSpPr>
          <p:cNvPr id="4" name="Объект 1"/>
          <p:cNvSpPr txBox="1">
            <a:spLocks/>
          </p:cNvSpPr>
          <p:nvPr/>
        </p:nvSpPr>
        <p:spPr>
          <a:xfrm>
            <a:off x="179512" y="5229199"/>
            <a:ext cx="9143999" cy="1631865"/>
          </a:xfrm>
          <a:prstGeom prst="rect">
            <a:avLst/>
          </a:prstGeom>
        </p:spPr>
        <p:txBody>
          <a:bodyPr vert="horz" lIns="91440" tIns="45720" rIns="91440" bIns="45720" rtlCol="0">
            <a:normAutofit fontScale="85000" lnSpcReduction="2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endParaRPr lang="ru-RU" dirty="0" smtClean="0">
              <a:solidFill>
                <a:schemeClr val="accent1">
                  <a:lumMod val="75000"/>
                </a:schemeClr>
              </a:solidFill>
            </a:endParaRPr>
          </a:p>
          <a:p>
            <a:pPr marL="0" indent="0">
              <a:buFont typeface="Wingdings" pitchFamily="2" charset="2"/>
              <a:buNone/>
            </a:pPr>
            <a:r>
              <a:rPr lang="kk-KZ" dirty="0" smtClean="0">
                <a:solidFill>
                  <a:srgbClr val="002060"/>
                </a:solidFill>
              </a:rPr>
              <a:t>Сондықтан балалар</a:t>
            </a:r>
            <a:r>
              <a:rPr lang="kk-KZ" dirty="0" smtClean="0">
                <a:solidFill>
                  <a:srgbClr val="00B050"/>
                </a:solidFill>
              </a:rPr>
              <a:t>, «Ұяда нені көрсең, ұшқанда соны ілерсің» </a:t>
            </a:r>
            <a:r>
              <a:rPr lang="kk-KZ" dirty="0" smtClean="0">
                <a:solidFill>
                  <a:srgbClr val="002060"/>
                </a:solidFill>
              </a:rPr>
              <a:t>дейді халқымыз.</a:t>
            </a:r>
          </a:p>
          <a:p>
            <a:pPr marL="0" indent="0">
              <a:buFont typeface="Wingdings" pitchFamily="2" charset="2"/>
              <a:buNone/>
            </a:pPr>
            <a:r>
              <a:rPr lang="kk-KZ" dirty="0" smtClean="0">
                <a:solidFill>
                  <a:schemeClr val="accent1">
                    <a:lumMod val="75000"/>
                  </a:schemeClr>
                </a:solidFill>
              </a:rPr>
              <a:t> </a:t>
            </a:r>
            <a:r>
              <a:rPr lang="kk-KZ" dirty="0" smtClean="0">
                <a:solidFill>
                  <a:srgbClr val="002060"/>
                </a:solidFill>
              </a:rPr>
              <a:t>Сендер осы қасиеттерді бойларыңа  сіңіріп «Қара шаңыраққа» лайықты адам болуға тырысыңдар, талпыныңдар. </a:t>
            </a:r>
          </a:p>
          <a:p>
            <a:pPr marL="0" indent="0">
              <a:buFont typeface="Wingdings" pitchFamily="2" charset="2"/>
              <a:buNone/>
            </a:pPr>
            <a:r>
              <a:rPr lang="kk-KZ" dirty="0" smtClean="0">
                <a:solidFill>
                  <a:srgbClr val="002060"/>
                </a:solidFill>
              </a:rPr>
              <a:t>Өйткені сендер бір-бір үйдің арқа сүйер ұлы мен қызысыңдар!</a:t>
            </a:r>
            <a:endParaRPr lang="ru-RU" dirty="0">
              <a:solidFill>
                <a:srgbClr val="002060"/>
              </a:solidFill>
            </a:endParaRPr>
          </a:p>
        </p:txBody>
      </p:sp>
    </p:spTree>
    <p:extLst>
      <p:ext uri="{BB962C8B-B14F-4D97-AF65-F5344CB8AC3E}">
        <p14:creationId xmlns:p14="http://schemas.microsoft.com/office/powerpoint/2010/main" val="364966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99333" y="404664"/>
            <a:ext cx="7617342" cy="1015663"/>
          </a:xfrm>
          <a:prstGeom prst="rect">
            <a:avLst/>
          </a:prstGeom>
          <a:noFill/>
        </p:spPr>
        <p:txBody>
          <a:bodyPr wrap="none" lIns="91440" tIns="45720" rIns="91440" bIns="45720">
            <a:spAutoFit/>
          </a:bodyPr>
          <a:lstStyle/>
          <a:p>
            <a:pPr algn="ctr"/>
            <a:r>
              <a:rPr lang="kk-KZ" sz="6000" b="1" i="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Шаттық шеңбері</a:t>
            </a:r>
            <a:endParaRPr lang="ru-RU" sz="60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606169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1.gstatic.com/images?q=tbn:ANd9GcSHgJCH0PkKL4K8CjRM_7aze-LdSe0IhRku9Zd7O3rHvqIpzOthU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Объект 1"/>
          <p:cNvSpPr>
            <a:spLocks noGrp="1"/>
          </p:cNvSpPr>
          <p:nvPr>
            <p:ph idx="1"/>
          </p:nvPr>
        </p:nvSpPr>
        <p:spPr>
          <a:xfrm>
            <a:off x="0" y="3848100"/>
            <a:ext cx="7745505" cy="3877815"/>
          </a:xfrm>
        </p:spPr>
        <p:txBody>
          <a:bodyPr/>
          <a:lstStyle/>
          <a:p>
            <a:r>
              <a:rPr lang="kk-KZ" dirty="0" smtClean="0">
                <a:solidFill>
                  <a:srgbClr val="002060"/>
                </a:solidFill>
              </a:rPr>
              <a:t> </a:t>
            </a:r>
            <a:r>
              <a:rPr lang="kk-KZ" sz="3200" dirty="0" smtClean="0">
                <a:solidFill>
                  <a:srgbClr val="002060"/>
                </a:solidFill>
              </a:rPr>
              <a:t>Шаңырақ мүсіндей отырып, бір </a:t>
            </a:r>
            <a:r>
              <a:rPr lang="kk-KZ" sz="3200" dirty="0">
                <a:solidFill>
                  <a:srgbClr val="002060"/>
                </a:solidFill>
              </a:rPr>
              <a:t>- бірілеріңе</a:t>
            </a:r>
            <a:r>
              <a:rPr lang="kk-KZ" sz="3200" dirty="0" smtClean="0">
                <a:solidFill>
                  <a:srgbClr val="002060"/>
                </a:solidFill>
              </a:rPr>
              <a:t>  тілек айтыңыздар: Мысалы</a:t>
            </a:r>
            <a:r>
              <a:rPr lang="kk-KZ" sz="3200" dirty="0">
                <a:solidFill>
                  <a:srgbClr val="002060"/>
                </a:solidFill>
              </a:rPr>
              <a:t>: инабатты қыз </a:t>
            </a:r>
            <a:r>
              <a:rPr lang="kk-KZ" sz="3200" dirty="0" smtClean="0">
                <a:solidFill>
                  <a:srgbClr val="002060"/>
                </a:solidFill>
              </a:rPr>
              <a:t>болайық, ибалы </a:t>
            </a:r>
            <a:r>
              <a:rPr lang="kk-KZ" sz="3200" dirty="0">
                <a:solidFill>
                  <a:srgbClr val="002060"/>
                </a:solidFill>
              </a:rPr>
              <a:t>ұл </a:t>
            </a:r>
            <a:r>
              <a:rPr lang="kk-KZ" sz="3200" dirty="0" smtClean="0">
                <a:solidFill>
                  <a:srgbClr val="002060"/>
                </a:solidFill>
              </a:rPr>
              <a:t>болайық, </a:t>
            </a:r>
            <a:r>
              <a:rPr lang="kk-KZ" sz="3200" dirty="0">
                <a:solidFill>
                  <a:srgbClr val="002060"/>
                </a:solidFill>
              </a:rPr>
              <a:t>еліміздің іргесі бүтін </a:t>
            </a:r>
            <a:r>
              <a:rPr lang="kk-KZ" sz="3200" dirty="0" smtClean="0">
                <a:solidFill>
                  <a:srgbClr val="002060"/>
                </a:solidFill>
              </a:rPr>
              <a:t>болсын! </a:t>
            </a:r>
            <a:r>
              <a:rPr lang="kk-KZ" sz="3200" dirty="0">
                <a:solidFill>
                  <a:srgbClr val="002060"/>
                </a:solidFill>
              </a:rPr>
              <a:t>тсс.</a:t>
            </a:r>
            <a:endParaRPr lang="ru-RU" sz="3200" dirty="0">
              <a:solidFill>
                <a:srgbClr val="002060"/>
              </a:solidFill>
            </a:endParaRPr>
          </a:p>
          <a:p>
            <a:endParaRPr lang="ru-RU" sz="3200" dirty="0">
              <a:solidFill>
                <a:srgbClr val="002060"/>
              </a:solidFill>
            </a:endParaRPr>
          </a:p>
        </p:txBody>
      </p:sp>
      <p:sp>
        <p:nvSpPr>
          <p:cNvPr id="3" name="Заголовок 2"/>
          <p:cNvSpPr>
            <a:spLocks noGrp="1"/>
          </p:cNvSpPr>
          <p:nvPr>
            <p:ph type="title"/>
          </p:nvPr>
        </p:nvSpPr>
        <p:spPr>
          <a:xfrm>
            <a:off x="801880" y="26166"/>
            <a:ext cx="7756263" cy="1054250"/>
          </a:xfrm>
        </p:spPr>
        <p:txBody>
          <a:bodyPr/>
          <a:lstStyle/>
          <a:p>
            <a:r>
              <a:rPr lang="kk-KZ" b="1" dirty="0" smtClean="0"/>
              <a:t/>
            </a:r>
            <a:br>
              <a:rPr lang="kk-KZ" b="1" dirty="0" smtClean="0"/>
            </a:br>
            <a:r>
              <a:rPr lang="kk-KZ" b="1" dirty="0" smtClean="0"/>
              <a:t>Жүректен </a:t>
            </a:r>
            <a:r>
              <a:rPr lang="kk-KZ" b="1" dirty="0"/>
              <a:t>жүрекке</a:t>
            </a:r>
            <a:r>
              <a:rPr lang="ru-RU" dirty="0"/>
              <a:t/>
            </a:r>
            <a:br>
              <a:rPr lang="ru-RU" dirty="0"/>
            </a:br>
            <a:endParaRPr lang="ru-RU" dirty="0"/>
          </a:p>
        </p:txBody>
      </p:sp>
      <p:pic>
        <p:nvPicPr>
          <p:cNvPr id="10242" name="Picture 2" descr="C:\Users\Админ\Pictures\10426755_310775399080689_3388493344322383885_n.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594" y="980728"/>
            <a:ext cx="2808312"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11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zastavki.com/pictures/originals/2013/Nature___Seasons___Spring__038166_.jpg"/>
          <p:cNvPicPr>
            <a:picLocks noGrp="1" noChangeAspect="1" noChangeArrowheads="1"/>
          </p:cNvPicPr>
          <p:nvPr>
            <p:ph/>
          </p:nvPr>
        </p:nvPicPr>
        <p:blipFill>
          <a:blip r:embed="rId2" cstate="print"/>
          <a:srcRect/>
          <a:stretch>
            <a:fillRect/>
          </a:stretch>
        </p:blipFill>
        <p:spPr bwMode="auto">
          <a:xfrm>
            <a:off x="0" y="0"/>
            <a:ext cx="9144000" cy="6858000"/>
          </a:xfrm>
          <a:prstGeom prst="rect">
            <a:avLst/>
          </a:prstGeom>
          <a:noFill/>
        </p:spPr>
      </p:pic>
      <p:sp>
        <p:nvSpPr>
          <p:cNvPr id="51210" name="Text Box 10"/>
          <p:cNvSpPr txBox="1">
            <a:spLocks noChangeArrowheads="1"/>
          </p:cNvSpPr>
          <p:nvPr/>
        </p:nvSpPr>
        <p:spPr bwMode="auto">
          <a:xfrm>
            <a:off x="735013" y="1000125"/>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pPr>
            <a:endParaRPr lang="ru-RU">
              <a:solidFill>
                <a:srgbClr val="000000"/>
              </a:solidFill>
            </a:endParaRPr>
          </a:p>
        </p:txBody>
      </p:sp>
    </p:spTree>
    <p:extLst>
      <p:ext uri="{BB962C8B-B14F-4D97-AF65-F5344CB8AC3E}">
        <p14:creationId xmlns:p14="http://schemas.microsoft.com/office/powerpoint/2010/main" val="3124858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85280" y="2967335"/>
            <a:ext cx="7173439" cy="1015663"/>
          </a:xfrm>
          <a:prstGeom prst="rect">
            <a:avLst/>
          </a:prstGeom>
          <a:noFill/>
        </p:spPr>
        <p:txBody>
          <a:bodyPr wrap="none" lIns="91440" tIns="45720" rIns="91440" bIns="45720">
            <a:spAutoFit/>
          </a:bodyPr>
          <a:lstStyle/>
          <a:p>
            <a:pPr algn="ctr"/>
            <a:r>
              <a:rPr lang="kk-KZ" sz="6000" b="1" i="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Қош келдіңіздер!</a:t>
            </a:r>
            <a:endParaRPr lang="ru-RU" sz="60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pic>
        <p:nvPicPr>
          <p:cNvPr id="4" name="Picture 2" descr="C:\Users\Админ\Pictures\imgpreviewW6AJQ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982998"/>
            <a:ext cx="3384376" cy="26863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s://encrypted-tbn2.gstatic.com/images?q=tbn:ANd9GcQ9oBGX_OM90ZVBlyLVYzRtNXJFXvz6QIRfVQnICM2eQZTs6DI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Прямоугольник 1"/>
          <p:cNvSpPr/>
          <p:nvPr/>
        </p:nvSpPr>
        <p:spPr>
          <a:xfrm>
            <a:off x="4139952" y="7888"/>
            <a:ext cx="4572000" cy="646331"/>
          </a:xfrm>
          <a:prstGeom prst="rect">
            <a:avLst/>
          </a:prstGeom>
        </p:spPr>
        <p:txBody>
          <a:bodyPr>
            <a:spAutoFit/>
          </a:bodyPr>
          <a:lstStyle/>
          <a:p>
            <a:r>
              <a:rPr lang="ru-RU" sz="3600" b="1" dirty="0" smtClean="0"/>
              <a:t>«</a:t>
            </a:r>
            <a:r>
              <a:rPr lang="ru-RU" sz="3600" b="1" dirty="0" err="1" smtClean="0"/>
              <a:t>миға</a:t>
            </a:r>
            <a:r>
              <a:rPr lang="ru-RU" sz="3600" b="1" dirty="0" smtClean="0"/>
              <a:t> </a:t>
            </a:r>
            <a:r>
              <a:rPr lang="ru-RU" sz="3600" b="1" dirty="0" err="1" smtClean="0"/>
              <a:t>шабуыл</a:t>
            </a:r>
            <a:r>
              <a:rPr lang="ru-RU" sz="3600" b="1" dirty="0" smtClean="0"/>
              <a:t>»</a:t>
            </a:r>
            <a:endParaRPr lang="ru-RU" sz="3600" b="1" dirty="0"/>
          </a:p>
        </p:txBody>
      </p:sp>
    </p:spTree>
    <p:extLst>
      <p:ext uri="{BB962C8B-B14F-4D97-AF65-F5344CB8AC3E}">
        <p14:creationId xmlns:p14="http://schemas.microsoft.com/office/powerpoint/2010/main" val="85622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1209111427_tulpani1"/>
          <p:cNvPicPr>
            <a:picLocks noChangeAspect="1" noChangeArrowheads="1"/>
          </p:cNvPicPr>
          <p:nvPr/>
        </p:nvPicPr>
        <p:blipFill>
          <a:blip r:embed="rId2"/>
          <a:srcRect/>
          <a:stretch>
            <a:fillRect/>
          </a:stretch>
        </p:blipFill>
        <p:spPr bwMode="auto">
          <a:xfrm>
            <a:off x="0" y="0"/>
            <a:ext cx="9144000" cy="6858000"/>
          </a:xfrm>
          <a:prstGeom prst="rect">
            <a:avLst/>
          </a:prstGeom>
          <a:gradFill rotWithShape="1">
            <a:gsLst>
              <a:gs pos="0">
                <a:schemeClr val="accent2"/>
              </a:gs>
              <a:gs pos="50000">
                <a:schemeClr val="accent1"/>
              </a:gs>
              <a:gs pos="100000">
                <a:schemeClr val="accent2"/>
              </a:gs>
            </a:gsLst>
            <a:lin ang="5400000" scaled="1"/>
          </a:gradFill>
        </p:spPr>
      </p:pic>
      <p:pic>
        <p:nvPicPr>
          <p:cNvPr id="22530" name="Picture 3" descr="картина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340768"/>
            <a:ext cx="5910064" cy="457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11"/>
          <p:cNvSpPr>
            <a:spLocks noChangeArrowheads="1"/>
          </p:cNvSpPr>
          <p:nvPr/>
        </p:nvSpPr>
        <p:spPr bwMode="auto">
          <a:xfrm>
            <a:off x="0" y="1125325"/>
            <a:ext cx="8676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4">
              <a:buFont typeface="Times New Roman" pitchFamily="18" charset="0"/>
              <a:buNone/>
              <a:tabLst>
                <a:tab pos="676275" algn="l"/>
              </a:tabLst>
            </a:pPr>
            <a:r>
              <a:rPr lang="kk-KZ" sz="2800" b="1" i="1" dirty="0" smtClean="0">
                <a:solidFill>
                  <a:srgbClr val="008000"/>
                </a:solidFill>
              </a:rPr>
              <a:t>«Отбасы – өмір аясы» </a:t>
            </a:r>
          </a:p>
          <a:p>
            <a:pPr lvl="4">
              <a:buFont typeface="Times New Roman" pitchFamily="18" charset="0"/>
              <a:buNone/>
              <a:tabLst>
                <a:tab pos="676275" algn="l"/>
              </a:tabLst>
            </a:pPr>
            <a:r>
              <a:rPr lang="kk-KZ" sz="2800" b="1" i="1" dirty="0" smtClean="0">
                <a:solidFill>
                  <a:srgbClr val="008000"/>
                </a:solidFill>
              </a:rPr>
              <a:t>сөзінің мағынасы неде?</a:t>
            </a:r>
            <a:endParaRPr lang="kk-KZ" sz="2800" b="1" i="1" dirty="0">
              <a:solidFill>
                <a:srgbClr val="008000"/>
              </a:solidFill>
            </a:endParaRPr>
          </a:p>
        </p:txBody>
      </p:sp>
      <p:sp>
        <p:nvSpPr>
          <p:cNvPr id="11" name="Текст 5"/>
          <p:cNvSpPr txBox="1">
            <a:spLocks/>
          </p:cNvSpPr>
          <p:nvPr/>
        </p:nvSpPr>
        <p:spPr>
          <a:xfrm>
            <a:off x="1325477" y="0"/>
            <a:ext cx="6248400" cy="989216"/>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kk-KZ" sz="5400" dirty="0" smtClean="0">
                <a:solidFill>
                  <a:srgbClr val="C00000"/>
                </a:solidFill>
              </a:rPr>
              <a:t>         Әңгімелесу</a:t>
            </a:r>
            <a:endParaRPr lang="ru-RU" sz="5400" dirty="0"/>
          </a:p>
        </p:txBody>
      </p:sp>
    </p:spTree>
    <p:extLst>
      <p:ext uri="{BB962C8B-B14F-4D97-AF65-F5344CB8AC3E}">
        <p14:creationId xmlns:p14="http://schemas.microsoft.com/office/powerpoint/2010/main" val="292424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flowergraphic1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7"/>
          <p:cNvSpPr txBox="1">
            <a:spLocks noChangeArrowheads="1"/>
          </p:cNvSpPr>
          <p:nvPr/>
        </p:nvSpPr>
        <p:spPr bwMode="auto">
          <a:xfrm>
            <a:off x="2590800" y="3048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kk-KZ" sz="3200" b="1">
                <a:solidFill>
                  <a:srgbClr val="FF0000"/>
                </a:solidFill>
              </a:rPr>
              <a:t>ӘҢГІМЕЛЕСУ</a:t>
            </a:r>
            <a:endParaRPr lang="ru-RU" sz="3200" b="1">
              <a:solidFill>
                <a:srgbClr val="FF0000"/>
              </a:solidFill>
            </a:endParaRPr>
          </a:p>
        </p:txBody>
      </p:sp>
      <p:pic>
        <p:nvPicPr>
          <p:cNvPr id="25604" name="Picture 8" descr="logo-dlya-sem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373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11"/>
          <p:cNvSpPr>
            <a:spLocks noChangeArrowheads="1"/>
          </p:cNvSpPr>
          <p:nvPr/>
        </p:nvSpPr>
        <p:spPr bwMode="auto">
          <a:xfrm>
            <a:off x="3491880" y="2971800"/>
            <a:ext cx="5328592" cy="1105272"/>
          </a:xfrm>
          <a:prstGeom prst="cloudCallout">
            <a:avLst>
              <a:gd name="adj1" fmla="val -44046"/>
              <a:gd name="adj2" fmla="val 84722"/>
            </a:avLst>
          </a:prstGeom>
          <a:solidFill>
            <a:srgbClr val="FFCC99">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kk-KZ" sz="2000" b="1" i="1" dirty="0">
                <a:solidFill>
                  <a:srgbClr val="660066"/>
                </a:solidFill>
              </a:rPr>
              <a:t> </a:t>
            </a:r>
            <a:r>
              <a:rPr lang="kk-KZ" sz="2000" dirty="0"/>
              <a:t>Ол кімдерге байланысты деп ойлайсыңдар?</a:t>
            </a:r>
            <a:r>
              <a:rPr lang="ru-RU" sz="2000" dirty="0"/>
              <a:t/>
            </a:r>
            <a:br>
              <a:rPr lang="ru-RU" sz="2000" dirty="0"/>
            </a:br>
            <a:endParaRPr lang="ru-RU" sz="2000" b="1" i="1" dirty="0">
              <a:solidFill>
                <a:srgbClr val="660066"/>
              </a:solidFill>
            </a:endParaRPr>
          </a:p>
        </p:txBody>
      </p:sp>
      <p:sp>
        <p:nvSpPr>
          <p:cNvPr id="25607" name="AutoShape 12"/>
          <p:cNvSpPr>
            <a:spLocks noChangeArrowheads="1"/>
          </p:cNvSpPr>
          <p:nvPr/>
        </p:nvSpPr>
        <p:spPr bwMode="auto">
          <a:xfrm>
            <a:off x="2411413" y="4876800"/>
            <a:ext cx="6625083" cy="1144488"/>
          </a:xfrm>
          <a:prstGeom prst="cloudCallout">
            <a:avLst>
              <a:gd name="adj1" fmla="val -45870"/>
              <a:gd name="adj2" fmla="val 86944"/>
            </a:avLst>
          </a:prstGeom>
          <a:solidFill>
            <a:srgbClr val="FFCC99">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kk-KZ" sz="2000" b="1" i="1" dirty="0">
                <a:solidFill>
                  <a:srgbClr val="0000FF"/>
                </a:solidFill>
              </a:rPr>
              <a:t> </a:t>
            </a:r>
            <a:r>
              <a:rPr lang="ru-RU" sz="2000" dirty="0"/>
              <a:t>- </a:t>
            </a:r>
            <a:r>
              <a:rPr lang="kk-KZ" sz="2000" dirty="0"/>
              <a:t>Өз отбасың </a:t>
            </a:r>
            <a:r>
              <a:rPr lang="kk-KZ" sz="2000" dirty="0" smtClean="0"/>
              <a:t>үшін алаңдайсың </a:t>
            </a:r>
            <a:r>
              <a:rPr lang="kk-KZ" sz="2000" dirty="0"/>
              <a:t>ба, жауапкершілік сезінесің бе?</a:t>
            </a:r>
            <a:r>
              <a:rPr lang="ru-RU" sz="2000" dirty="0"/>
              <a:t/>
            </a:r>
            <a:br>
              <a:rPr lang="ru-RU" sz="2000" dirty="0"/>
            </a:br>
            <a:endParaRPr lang="ru-RU" sz="2000" b="1" i="1" dirty="0">
              <a:solidFill>
                <a:srgbClr val="0000FF"/>
              </a:solidFill>
            </a:endParaRPr>
          </a:p>
        </p:txBody>
      </p:sp>
      <p:sp>
        <p:nvSpPr>
          <p:cNvPr id="8" name="Text Box 5"/>
          <p:cNvSpPr txBox="1">
            <a:spLocks noChangeArrowheads="1"/>
          </p:cNvSpPr>
          <p:nvPr/>
        </p:nvSpPr>
        <p:spPr bwMode="auto">
          <a:xfrm>
            <a:off x="2411413" y="3587750"/>
            <a:ext cx="5184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endParaRPr lang="ru-RU" sz="3600" b="1" i="1">
              <a:solidFill>
                <a:srgbClr val="000066"/>
              </a:solidFill>
            </a:endParaRPr>
          </a:p>
        </p:txBody>
      </p:sp>
      <p:sp>
        <p:nvSpPr>
          <p:cNvPr id="9" name="AutoShape 11"/>
          <p:cNvSpPr>
            <a:spLocks noChangeArrowheads="1"/>
          </p:cNvSpPr>
          <p:nvPr/>
        </p:nvSpPr>
        <p:spPr bwMode="auto">
          <a:xfrm>
            <a:off x="3779912" y="1371600"/>
            <a:ext cx="4678288" cy="905272"/>
          </a:xfrm>
          <a:prstGeom prst="cloudCallout">
            <a:avLst>
              <a:gd name="adj1" fmla="val -44046"/>
              <a:gd name="adj2" fmla="val 84722"/>
            </a:avLst>
          </a:prstGeom>
          <a:solidFill>
            <a:srgbClr val="FFCC99">
              <a:alpha val="8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kk-KZ" sz="2000" b="1" i="1" dirty="0">
                <a:solidFill>
                  <a:srgbClr val="660066"/>
                </a:solidFill>
              </a:rPr>
              <a:t> </a:t>
            </a:r>
            <a:r>
              <a:rPr lang="kk-KZ" sz="2000" b="1" i="1" dirty="0" smtClean="0">
                <a:solidFill>
                  <a:srgbClr val="660066"/>
                </a:solidFill>
              </a:rPr>
              <a:t>-</a:t>
            </a:r>
            <a:r>
              <a:rPr lang="kk-KZ" sz="2000" dirty="0" smtClean="0"/>
              <a:t> </a:t>
            </a:r>
            <a:r>
              <a:rPr lang="kk-KZ" sz="2000" dirty="0"/>
              <a:t>Отбасы бақыты дегенді қалай түсінесіңдер? </a:t>
            </a:r>
            <a:endParaRPr lang="ru-RU" sz="2000" b="1" i="1" dirty="0">
              <a:solidFill>
                <a:srgbClr val="660066"/>
              </a:solidFill>
            </a:endParaRPr>
          </a:p>
        </p:txBody>
      </p:sp>
      <p:sp>
        <p:nvSpPr>
          <p:cNvPr id="2" name="Прямоугольник 1"/>
          <p:cNvSpPr/>
          <p:nvPr/>
        </p:nvSpPr>
        <p:spPr>
          <a:xfrm>
            <a:off x="2286000" y="2413338"/>
            <a:ext cx="4572000" cy="369332"/>
          </a:xfrm>
          <a:prstGeom prst="rect">
            <a:avLst/>
          </a:prstGeom>
        </p:spPr>
        <p:txBody>
          <a:bodyPr>
            <a:spAutoFit/>
          </a:bodyPr>
          <a:lstStyle/>
          <a:p>
            <a:r>
              <a:rPr lang="ru-RU" dirty="0" smtClean="0"/>
              <a:t>-</a:t>
            </a:r>
            <a:endParaRPr lang="ru-RU" dirty="0"/>
          </a:p>
        </p:txBody>
      </p:sp>
    </p:spTree>
    <p:extLst>
      <p:ext uri="{BB962C8B-B14F-4D97-AF65-F5344CB8AC3E}">
        <p14:creationId xmlns:p14="http://schemas.microsoft.com/office/powerpoint/2010/main" val="3548594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fmla="#ppt_w*sin(2.5*pi*$)">
                                          <p:val>
                                            <p:fltVal val="0"/>
                                          </p:val>
                                        </p:tav>
                                        <p:tav tm="100000">
                                          <p:val>
                                            <p:fltVal val="1"/>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476672"/>
            <a:ext cx="7585153" cy="1015663"/>
          </a:xfrm>
          <a:prstGeom prst="rect">
            <a:avLst/>
          </a:prstGeom>
          <a:noFill/>
        </p:spPr>
        <p:txBody>
          <a:bodyPr wrap="none" lIns="91440" tIns="45720" rIns="91440" bIns="45720">
            <a:spAutoFit/>
          </a:bodyPr>
          <a:lstStyle/>
          <a:p>
            <a:pPr algn="ctr"/>
            <a:r>
              <a:rPr lang="kk-KZ" sz="6000" b="1" i="1"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Өнеге отбасынан</a:t>
            </a:r>
            <a:endParaRPr lang="ru-RU" sz="60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pic>
        <p:nvPicPr>
          <p:cNvPr id="4" name="Picture 6" descr="C:\Users\Админ\Pictures\Отбас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888"/>
            <a:ext cx="7992887" cy="423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91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260648"/>
            <a:ext cx="9036496" cy="6264696"/>
          </a:xfrm>
        </p:spPr>
        <p:txBody>
          <a:bodyPr/>
          <a:lstStyle/>
          <a:p>
            <a:pPr lvl="0" algn="l" fontAlgn="base">
              <a:spcAft>
                <a:spcPct val="0"/>
              </a:spcAft>
              <a:tabLst>
                <a:tab pos="676275" algn="l"/>
              </a:tabLst>
            </a:pPr>
            <a:r>
              <a:rPr lang="ru-RU" sz="1800" b="1" dirty="0">
                <a:solidFill>
                  <a:srgbClr val="0000FF"/>
                </a:solidFill>
                <a:latin typeface="+mn-lt"/>
              </a:rPr>
              <a:t/>
            </a:r>
            <a:br>
              <a:rPr lang="ru-RU" sz="1800" b="1" dirty="0">
                <a:solidFill>
                  <a:srgbClr val="0000FF"/>
                </a:solidFill>
                <a:latin typeface="+mn-lt"/>
              </a:rPr>
            </a:br>
            <a:r>
              <a:rPr lang="kk-KZ" sz="1800" b="1" dirty="0">
                <a:solidFill>
                  <a:srgbClr val="FF0000"/>
                </a:solidFill>
                <a:latin typeface="+mn-lt"/>
              </a:rPr>
              <a:t>Оқу </a:t>
            </a:r>
            <a:r>
              <a:rPr lang="kk-KZ" sz="1800" b="1" dirty="0" smtClean="0">
                <a:solidFill>
                  <a:srgbClr val="FF0000"/>
                </a:solidFill>
                <a:latin typeface="+mn-lt"/>
              </a:rPr>
              <a:t>ақпараты</a:t>
            </a:r>
            <a:br>
              <a:rPr lang="kk-KZ" sz="1800" b="1" dirty="0" smtClean="0">
                <a:solidFill>
                  <a:srgbClr val="FF0000"/>
                </a:solidFill>
                <a:latin typeface="+mn-lt"/>
              </a:rPr>
            </a:br>
            <a:r>
              <a:rPr lang="kk-KZ" sz="1800" b="1" dirty="0">
                <a:solidFill>
                  <a:srgbClr val="0000FF"/>
                </a:solidFill>
                <a:latin typeface="+mn-lt"/>
              </a:rPr>
              <a:t/>
            </a:r>
            <a:br>
              <a:rPr lang="kk-KZ" sz="1800" b="1" dirty="0">
                <a:solidFill>
                  <a:srgbClr val="0000FF"/>
                </a:solidFill>
                <a:latin typeface="+mn-lt"/>
              </a:rPr>
            </a:br>
            <a:r>
              <a:rPr lang="kk-KZ" sz="1800" b="1" dirty="0" smtClean="0">
                <a:solidFill>
                  <a:srgbClr val="0000FF"/>
                </a:solidFill>
                <a:latin typeface="+mn-lt"/>
              </a:rPr>
              <a:t>	</a:t>
            </a:r>
            <a:r>
              <a:rPr lang="kk-KZ" sz="2000" b="1" dirty="0" smtClean="0">
                <a:solidFill>
                  <a:srgbClr val="0000FF"/>
                </a:solidFill>
                <a:latin typeface="+mn-lt"/>
                <a:ea typeface="+mn-ea"/>
                <a:cs typeface="+mn-cs"/>
              </a:rPr>
              <a:t>Отбасы </a:t>
            </a:r>
            <a:r>
              <a:rPr lang="kk-KZ" sz="2000" b="1" dirty="0">
                <a:solidFill>
                  <a:srgbClr val="0000FF"/>
                </a:solidFill>
                <a:latin typeface="+mn-lt"/>
                <a:ea typeface="+mn-ea"/>
                <a:cs typeface="+mn-cs"/>
              </a:rPr>
              <a:t>адамға бақыт, толық мәнді тыныс-тіршілік әкеледі. </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«Үйлену оңай, үй болу қиын»</a:t>
            </a:r>
            <a:r>
              <a:rPr lang="en-US" sz="2000" b="1" dirty="0">
                <a:solidFill>
                  <a:srgbClr val="0000FF"/>
                </a:solidFill>
                <a:latin typeface="+mn-lt"/>
                <a:ea typeface="+mn-ea"/>
                <a:cs typeface="+mn-cs"/>
              </a:rPr>
              <a:t> </a:t>
            </a:r>
            <a:r>
              <a:rPr lang="kk-KZ" sz="2000" b="1" dirty="0">
                <a:solidFill>
                  <a:srgbClr val="0000FF"/>
                </a:solidFill>
                <a:latin typeface="+mn-lt"/>
                <a:ea typeface="+mn-ea"/>
                <a:cs typeface="+mn-cs"/>
              </a:rPr>
              <a:t>дейді халық мақалы. </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Отбасының іргетасы ер азамат пен  әйел адамның ақ неке қиып, </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отау тігуінен құралады</a:t>
            </a:r>
            <a:r>
              <a:rPr lang="kk-KZ" sz="2000" b="1" dirty="0" smtClean="0">
                <a:solidFill>
                  <a:srgbClr val="0000FF"/>
                </a:solidFill>
                <a:latin typeface="+mn-lt"/>
                <a:ea typeface="+mn-ea"/>
                <a:cs typeface="+mn-cs"/>
              </a:rPr>
              <a:t>. Отбасының </a:t>
            </a:r>
            <a:r>
              <a:rPr lang="kk-KZ" sz="2000" b="1" dirty="0">
                <a:solidFill>
                  <a:srgbClr val="0000FF"/>
                </a:solidFill>
                <a:latin typeface="+mn-lt"/>
                <a:ea typeface="+mn-ea"/>
                <a:cs typeface="+mn-cs"/>
              </a:rPr>
              <a:t>басты қазығы, алтын діңгегі </a:t>
            </a:r>
            <a:r>
              <a:rPr lang="kk-KZ" sz="2000" b="1" dirty="0" smtClean="0">
                <a:solidFill>
                  <a:srgbClr val="0000FF"/>
                </a:solidFill>
                <a:latin typeface="+mn-lt"/>
                <a:ea typeface="+mn-ea"/>
                <a:cs typeface="+mn-cs"/>
              </a:rPr>
              <a:t> - бала</a:t>
            </a:r>
            <a:r>
              <a:rPr lang="kk-KZ" sz="2000" b="1" dirty="0">
                <a:solidFill>
                  <a:srgbClr val="0000FF"/>
                </a:solidFill>
                <a:latin typeface="+mn-lt"/>
                <a:ea typeface="+mn-ea"/>
                <a:cs typeface="+mn-cs"/>
              </a:rPr>
              <a:t>. </a:t>
            </a:r>
            <a:r>
              <a:rPr lang="kk-KZ" sz="2000" b="1" dirty="0" smtClean="0">
                <a:solidFill>
                  <a:srgbClr val="0000FF"/>
                </a:solidFill>
                <a:latin typeface="+mn-lt"/>
                <a:ea typeface="+mn-ea"/>
                <a:cs typeface="+mn-cs"/>
              </a:rPr>
              <a:t/>
            </a:r>
            <a:br>
              <a:rPr lang="kk-KZ" sz="2000" b="1" dirty="0" smtClean="0">
                <a:solidFill>
                  <a:srgbClr val="0000FF"/>
                </a:solidFill>
                <a:latin typeface="+mn-lt"/>
                <a:ea typeface="+mn-ea"/>
                <a:cs typeface="+mn-cs"/>
              </a:rPr>
            </a:br>
            <a:r>
              <a:rPr lang="kk-KZ" sz="2000" b="1" dirty="0" smtClean="0">
                <a:solidFill>
                  <a:srgbClr val="0000FF"/>
                </a:solidFill>
                <a:latin typeface="+mn-lt"/>
                <a:ea typeface="+mn-ea"/>
                <a:cs typeface="+mn-cs"/>
              </a:rPr>
              <a:t>Баланың </a:t>
            </a:r>
            <a:r>
              <a:rPr lang="kk-KZ" sz="2000" b="1" dirty="0">
                <a:solidFill>
                  <a:srgbClr val="0000FF"/>
                </a:solidFill>
                <a:latin typeface="+mn-lt"/>
                <a:ea typeface="+mn-ea"/>
                <a:cs typeface="+mn-cs"/>
              </a:rPr>
              <a:t>тәрбиелі, жан-жақты болып өсуіне  берекелі, өнегелі, </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ынтымақты отбасының ықпалы зор. </a:t>
            </a:r>
            <a:r>
              <a:rPr lang="kk-KZ" sz="2000" b="1" dirty="0" smtClean="0">
                <a:solidFill>
                  <a:srgbClr val="0000FF"/>
                </a:solidFill>
                <a:latin typeface="+mn-lt"/>
                <a:ea typeface="+mn-ea"/>
                <a:cs typeface="+mn-cs"/>
              </a:rPr>
              <a:t>Отбасы </a:t>
            </a:r>
            <a:r>
              <a:rPr lang="kk-KZ" sz="2000" b="1" dirty="0">
                <a:solidFill>
                  <a:srgbClr val="0000FF"/>
                </a:solidFill>
                <a:latin typeface="+mn-lt"/>
                <a:ea typeface="+mn-ea"/>
                <a:cs typeface="+mn-cs"/>
              </a:rPr>
              <a:t>ата мен баланың, келін</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мен ененің және басқа отбасы мүшелерінің жылы қарым-қатынасынан құралады.</a:t>
            </a:r>
            <a:br>
              <a:rPr lang="kk-KZ" sz="2000" b="1" dirty="0">
                <a:solidFill>
                  <a:srgbClr val="0000FF"/>
                </a:solidFill>
                <a:latin typeface="+mn-lt"/>
                <a:ea typeface="+mn-ea"/>
                <a:cs typeface="+mn-cs"/>
              </a:rPr>
            </a:br>
            <a:r>
              <a:rPr lang="kk-KZ" sz="2000" b="1" dirty="0" smtClean="0">
                <a:solidFill>
                  <a:srgbClr val="0000FF"/>
                </a:solidFill>
                <a:latin typeface="+mn-lt"/>
                <a:ea typeface="+mn-ea"/>
                <a:cs typeface="+mn-cs"/>
              </a:rPr>
              <a:t>	Отбасы </a:t>
            </a:r>
            <a:r>
              <a:rPr lang="kk-KZ" sz="2000" b="1" dirty="0">
                <a:solidFill>
                  <a:srgbClr val="0000FF"/>
                </a:solidFill>
                <a:latin typeface="+mn-lt"/>
                <a:ea typeface="+mn-ea"/>
                <a:cs typeface="+mn-cs"/>
              </a:rPr>
              <a:t>берекелі, тату болу үшін сыйластық, мейірімділік, жанашырлық, </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бауырмалдық қасиеттер әр адамның жүрегінен орын алуы керек</a:t>
            </a:r>
            <a:r>
              <a:rPr lang="kk-KZ" sz="2000" b="1" dirty="0" smtClean="0">
                <a:solidFill>
                  <a:srgbClr val="0000FF"/>
                </a:solidFill>
                <a:latin typeface="+mn-lt"/>
                <a:ea typeface="+mn-ea"/>
                <a:cs typeface="+mn-cs"/>
              </a:rPr>
              <a:t>.</a:t>
            </a:r>
            <a:r>
              <a:rPr lang="kk-KZ" sz="2000" b="1" dirty="0">
                <a:solidFill>
                  <a:srgbClr val="0000FF"/>
                </a:solidFill>
                <a:latin typeface="+mn-lt"/>
              </a:rPr>
              <a:t> Отбасындағы өзара қарым-қатынас сыйластыққа, құрметке, қайырымдылыққа құрылуы тиіс</a:t>
            </a:r>
            <a:r>
              <a:rPr lang="kk-KZ" sz="2000" b="1" dirty="0" smtClean="0">
                <a:solidFill>
                  <a:srgbClr val="0000FF"/>
                </a:solidFill>
                <a:latin typeface="+mn-lt"/>
              </a:rPr>
              <a:t>. 	</a:t>
            </a:r>
            <a:r>
              <a:rPr lang="kk-KZ" sz="2000" b="1" dirty="0" smtClean="0">
                <a:solidFill>
                  <a:srgbClr val="0000FF"/>
                </a:solidFill>
                <a:latin typeface="+mn-lt"/>
                <a:ea typeface="+mn-ea"/>
                <a:cs typeface="+mn-cs"/>
              </a:rPr>
              <a:t>Балаларын </a:t>
            </a:r>
            <a:r>
              <a:rPr lang="kk-KZ" sz="2000" b="1" dirty="0">
                <a:solidFill>
                  <a:srgbClr val="0000FF"/>
                </a:solidFill>
                <a:latin typeface="+mn-lt"/>
                <a:ea typeface="+mn-ea"/>
                <a:cs typeface="+mn-cs"/>
              </a:rPr>
              <a:t>өздерін қоршаған ортаға және қоғамға </a:t>
            </a:r>
            <a:r>
              <a:rPr lang="kk-KZ" sz="2000" b="1" dirty="0" smtClean="0">
                <a:solidFill>
                  <a:srgbClr val="0000FF"/>
                </a:solidFill>
                <a:latin typeface="+mn-lt"/>
                <a:ea typeface="+mn-ea"/>
                <a:cs typeface="+mn-cs"/>
              </a:rPr>
              <a:t>пайдалы </a:t>
            </a:r>
            <a:r>
              <a:rPr lang="kk-KZ" sz="2000" b="1" dirty="0">
                <a:solidFill>
                  <a:srgbClr val="0000FF"/>
                </a:solidFill>
                <a:latin typeface="+mn-lt"/>
                <a:ea typeface="+mn-ea"/>
                <a:cs typeface="+mn-cs"/>
              </a:rPr>
              <a:t>азамат етіп өсіру- ата-ананың ең маңызды міндеті. </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«Отан оттан басталады</a:t>
            </a:r>
            <a:r>
              <a:rPr lang="kk-KZ" sz="2000" b="1" dirty="0" smtClean="0">
                <a:solidFill>
                  <a:srgbClr val="0000FF"/>
                </a:solidFill>
                <a:latin typeface="+mn-lt"/>
                <a:ea typeface="+mn-ea"/>
                <a:cs typeface="+mn-cs"/>
              </a:rPr>
              <a:t>» дейді </a:t>
            </a:r>
            <a:r>
              <a:rPr lang="kk-KZ" sz="2000" b="1" dirty="0">
                <a:solidFill>
                  <a:srgbClr val="0000FF"/>
                </a:solidFill>
                <a:latin typeface="+mn-lt"/>
                <a:ea typeface="+mn-ea"/>
                <a:cs typeface="+mn-cs"/>
              </a:rPr>
              <a:t>халқымыз. </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Елдің, ұлттың, жалпыадамзаттың болашағы, даму деңгейі отбасынан басталады.</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Отбасы діңгегі –бала, ұрпақ өсіру, оның тәрбиесі.</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Отбасылық өнеге  махаббатта, сыйластықта, береке мен бірлікте.</a:t>
            </a:r>
            <a:br>
              <a:rPr lang="kk-KZ" sz="2000" b="1" dirty="0">
                <a:solidFill>
                  <a:srgbClr val="0000FF"/>
                </a:solidFill>
                <a:latin typeface="+mn-lt"/>
                <a:ea typeface="+mn-ea"/>
                <a:cs typeface="+mn-cs"/>
              </a:rPr>
            </a:br>
            <a:r>
              <a:rPr lang="kk-KZ" sz="2000" b="1" dirty="0">
                <a:solidFill>
                  <a:srgbClr val="0000FF"/>
                </a:solidFill>
                <a:latin typeface="+mn-lt"/>
                <a:ea typeface="+mn-ea"/>
                <a:cs typeface="+mn-cs"/>
              </a:rPr>
              <a:t>Елдің, ұлттың болашағы әр отбасында шешіледі.  </a:t>
            </a:r>
            <a:r>
              <a:rPr lang="kk-KZ" sz="2000" b="1" dirty="0" smtClean="0">
                <a:solidFill>
                  <a:srgbClr val="0000FF"/>
                </a:solidFill>
                <a:latin typeface="+mn-lt"/>
                <a:ea typeface="+mn-ea"/>
                <a:cs typeface="+mn-cs"/>
              </a:rPr>
              <a:t/>
            </a:r>
            <a:br>
              <a:rPr lang="kk-KZ" sz="2000" b="1" dirty="0" smtClean="0">
                <a:solidFill>
                  <a:srgbClr val="0000FF"/>
                </a:solidFill>
                <a:latin typeface="+mn-lt"/>
                <a:ea typeface="+mn-ea"/>
                <a:cs typeface="+mn-cs"/>
              </a:rPr>
            </a:br>
            <a:r>
              <a:rPr lang="ru-RU" sz="2000" b="1" dirty="0">
                <a:solidFill>
                  <a:srgbClr val="0000FF"/>
                </a:solidFill>
                <a:latin typeface="+mn-lt"/>
                <a:ea typeface="+mn-ea"/>
                <a:cs typeface="+mn-cs"/>
              </a:rPr>
              <a:t/>
            </a:r>
            <a:br>
              <a:rPr lang="ru-RU" sz="2000" b="1" dirty="0">
                <a:solidFill>
                  <a:srgbClr val="0000FF"/>
                </a:solidFill>
                <a:latin typeface="+mn-lt"/>
                <a:ea typeface="+mn-ea"/>
                <a:cs typeface="+mn-cs"/>
              </a:rPr>
            </a:br>
            <a:endParaRPr lang="ru-RU" sz="2000" b="1" dirty="0">
              <a:solidFill>
                <a:srgbClr val="0000FF"/>
              </a:solidFill>
              <a:latin typeface="+mn-lt"/>
            </a:endParaRPr>
          </a:p>
        </p:txBody>
      </p:sp>
    </p:spTree>
    <p:extLst>
      <p:ext uri="{BB962C8B-B14F-4D97-AF65-F5344CB8AC3E}">
        <p14:creationId xmlns:p14="http://schemas.microsoft.com/office/powerpoint/2010/main" val="412006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дмин\Pictures\imgpreviewANB8MWH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152" y="5015934"/>
            <a:ext cx="4183359" cy="18355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00617"/>
            <a:ext cx="4554711" cy="225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0"/>
            <a:ext cx="9144000" cy="4941168"/>
          </a:xfrm>
        </p:spPr>
        <p:txBody>
          <a:bodyPr/>
          <a:lstStyle/>
          <a:p>
            <a:r>
              <a:rPr lang="kk-KZ" sz="1600" b="1" dirty="0"/>
              <a:t>Мәтінмен </a:t>
            </a:r>
            <a:r>
              <a:rPr lang="kk-KZ" sz="1600" b="1" dirty="0" smtClean="0"/>
              <a:t>жұмыс</a:t>
            </a:r>
            <a:br>
              <a:rPr lang="kk-KZ" sz="1600" b="1" dirty="0" smtClean="0"/>
            </a:br>
            <a:r>
              <a:rPr lang="kk-KZ" sz="1600" b="1" dirty="0" smtClean="0">
                <a:solidFill>
                  <a:schemeClr val="accent1">
                    <a:lumMod val="50000"/>
                  </a:schemeClr>
                </a:solidFill>
              </a:rPr>
              <a:t> </a:t>
            </a:r>
            <a:r>
              <a:rPr lang="kk-KZ" sz="2000" b="1" dirty="0">
                <a:solidFill>
                  <a:schemeClr val="accent1">
                    <a:lumMod val="50000"/>
                  </a:schemeClr>
                </a:solidFill>
              </a:rPr>
              <a:t>Ақылды </a:t>
            </a:r>
            <a:r>
              <a:rPr lang="kk-KZ" sz="2000" b="1" dirty="0" smtClean="0">
                <a:solidFill>
                  <a:schemeClr val="accent1">
                    <a:lumMod val="50000"/>
                  </a:schemeClr>
                </a:solidFill>
              </a:rPr>
              <a:t>егінші</a:t>
            </a:r>
            <a:br>
              <a:rPr lang="kk-KZ" sz="2000" b="1" dirty="0" smtClean="0">
                <a:solidFill>
                  <a:schemeClr val="accent1">
                    <a:lumMod val="50000"/>
                  </a:schemeClr>
                </a:solidFill>
              </a:rPr>
            </a:br>
            <a:r>
              <a:rPr lang="kk-KZ" sz="1600" b="1" dirty="0" smtClean="0">
                <a:solidFill>
                  <a:schemeClr val="accent1">
                    <a:lumMod val="50000"/>
                  </a:schemeClr>
                </a:solidFill>
              </a:rPr>
              <a:t>       </a:t>
            </a:r>
            <a:r>
              <a:rPr lang="kk-KZ" sz="1600" b="1" dirty="0">
                <a:solidFill>
                  <a:schemeClr val="accent1">
                    <a:lumMod val="50000"/>
                  </a:schemeClr>
                </a:solidFill>
              </a:rPr>
              <a:t>Патша нөкерлерімен бірге серуенге шыққанда жер өңдеп жүрген егіншіні кездестіреді.Тырбанып, еңбектеніп жатқан қарапайым адам патшаның көңілінен шығып,онымен сөйлесуге ықыласы ауады.</a:t>
            </a:r>
            <a:r>
              <a:rPr lang="ru-RU" sz="1600" b="1" dirty="0">
                <a:solidFill>
                  <a:schemeClr val="accent1">
                    <a:lumMod val="50000"/>
                  </a:schemeClr>
                </a:solidFill>
              </a:rPr>
              <a:t/>
            </a:r>
            <a:br>
              <a:rPr lang="ru-RU" sz="1600" b="1" dirty="0">
                <a:solidFill>
                  <a:schemeClr val="accent1">
                    <a:lumMod val="50000"/>
                  </a:schemeClr>
                </a:solidFill>
              </a:rPr>
            </a:br>
            <a:r>
              <a:rPr lang="kk-KZ" sz="1600" b="1" dirty="0">
                <a:solidFill>
                  <a:schemeClr val="accent1">
                    <a:lumMod val="50000"/>
                  </a:schemeClr>
                </a:solidFill>
              </a:rPr>
              <a:t>    </a:t>
            </a:r>
            <a:r>
              <a:rPr lang="kk-KZ" sz="1600" b="1" dirty="0" smtClean="0">
                <a:solidFill>
                  <a:schemeClr val="accent1">
                    <a:lumMod val="50000"/>
                  </a:schemeClr>
                </a:solidFill>
              </a:rPr>
              <a:t>Бірнеше </a:t>
            </a:r>
            <a:r>
              <a:rPr lang="kk-KZ" sz="1600" b="1" dirty="0">
                <a:solidFill>
                  <a:schemeClr val="accent1">
                    <a:lumMod val="50000"/>
                  </a:schemeClr>
                </a:solidFill>
              </a:rPr>
              <a:t>сауалдан кейін патша егістігін, күніне 15 лира үшін жалданып еңбек ететінін </a:t>
            </a:r>
            <a:r>
              <a:rPr lang="kk-KZ" sz="1600" b="1" dirty="0" smtClean="0">
                <a:solidFill>
                  <a:schemeClr val="accent1">
                    <a:lumMod val="50000"/>
                  </a:schemeClr>
                </a:solidFill>
              </a:rPr>
              <a:t>ұғады. </a:t>
            </a:r>
            <a:br>
              <a:rPr lang="kk-KZ" sz="1600" b="1" dirty="0" smtClean="0">
                <a:solidFill>
                  <a:schemeClr val="accent1">
                    <a:lumMod val="50000"/>
                  </a:schemeClr>
                </a:solidFill>
              </a:rPr>
            </a:br>
            <a:r>
              <a:rPr lang="kk-KZ" sz="1600" b="1" dirty="0" smtClean="0">
                <a:solidFill>
                  <a:schemeClr val="accent1">
                    <a:lumMod val="50000"/>
                  </a:schemeClr>
                </a:solidFill>
              </a:rPr>
              <a:t>Патша жалақысының </a:t>
            </a:r>
            <a:r>
              <a:rPr lang="kk-KZ" sz="1600" b="1" dirty="0">
                <a:solidFill>
                  <a:schemeClr val="accent1">
                    <a:lumMod val="50000"/>
                  </a:schemeClr>
                </a:solidFill>
              </a:rPr>
              <a:t>аздығына қайран қалады. Себебі, патша сарайының бір күндік </a:t>
            </a:r>
            <a:r>
              <a:rPr lang="kk-KZ" sz="1600" b="1" dirty="0" smtClean="0">
                <a:solidFill>
                  <a:schemeClr val="accent1">
                    <a:lumMod val="50000"/>
                  </a:schemeClr>
                </a:solidFill>
              </a:rPr>
              <a:t>шығын </a:t>
            </a:r>
            <a:br>
              <a:rPr lang="kk-KZ" sz="1600" b="1" dirty="0" smtClean="0">
                <a:solidFill>
                  <a:schemeClr val="accent1">
                    <a:lumMod val="50000"/>
                  </a:schemeClr>
                </a:solidFill>
              </a:rPr>
            </a:br>
            <a:r>
              <a:rPr lang="kk-KZ" sz="1600" b="1" dirty="0" smtClean="0">
                <a:solidFill>
                  <a:schemeClr val="accent1">
                    <a:lumMod val="50000"/>
                  </a:schemeClr>
                </a:solidFill>
              </a:rPr>
              <a:t>жүздеген алтынға шығатын еді.  </a:t>
            </a:r>
            <a:r>
              <a:rPr lang="kk-KZ" sz="1600" b="1" dirty="0">
                <a:solidFill>
                  <a:schemeClr val="accent1">
                    <a:lumMod val="50000"/>
                  </a:schemeClr>
                </a:solidFill>
              </a:rPr>
              <a:t>Шаруа патшаның таң қалғанына қарап:</a:t>
            </a:r>
            <a:r>
              <a:rPr lang="ru-RU" sz="1600" b="1" dirty="0">
                <a:solidFill>
                  <a:schemeClr val="accent1">
                    <a:lumMod val="50000"/>
                  </a:schemeClr>
                </a:solidFill>
              </a:rPr>
              <a:t/>
            </a:r>
            <a:br>
              <a:rPr lang="ru-RU" sz="1600" b="1" dirty="0">
                <a:solidFill>
                  <a:schemeClr val="accent1">
                    <a:lumMod val="50000"/>
                  </a:schemeClr>
                </a:solidFill>
              </a:rPr>
            </a:br>
            <a:r>
              <a:rPr lang="kk-KZ" sz="1600" b="1" dirty="0">
                <a:solidFill>
                  <a:schemeClr val="accent1">
                    <a:lumMod val="50000"/>
                  </a:schemeClr>
                </a:solidFill>
              </a:rPr>
              <a:t>      - Бұл қанағатшыл адамға тіпті көп те болады.Мен ақшамды үшке бөлемін.бір бөлігімен өмір сүремін.Бір бөлігімен қарызымды өтеймін. Бір бөлігін біріктіріп, қор жинаймын,-дейді.</a:t>
            </a:r>
            <a:r>
              <a:rPr lang="ru-RU" sz="1600" b="1" dirty="0">
                <a:solidFill>
                  <a:schemeClr val="accent1">
                    <a:lumMod val="50000"/>
                  </a:schemeClr>
                </a:solidFill>
              </a:rPr>
              <a:t/>
            </a:r>
            <a:br>
              <a:rPr lang="ru-RU" sz="1600" b="1" dirty="0">
                <a:solidFill>
                  <a:schemeClr val="accent1">
                    <a:lumMod val="50000"/>
                  </a:schemeClr>
                </a:solidFill>
              </a:rPr>
            </a:br>
            <a:r>
              <a:rPr lang="kk-KZ" sz="1600" b="1" dirty="0">
                <a:solidFill>
                  <a:schemeClr val="accent1">
                    <a:lumMod val="50000"/>
                  </a:schemeClr>
                </a:solidFill>
              </a:rPr>
              <a:t>Патша бұл жұмбаққа ұқсаған сөздерден еш нәрсе түсінбейді.Ақкөңіл диқан күлімсіреп:</a:t>
            </a:r>
            <a:r>
              <a:rPr lang="ru-RU" sz="1600" b="1" dirty="0">
                <a:solidFill>
                  <a:schemeClr val="accent1">
                    <a:lumMod val="50000"/>
                  </a:schemeClr>
                </a:solidFill>
              </a:rPr>
              <a:t/>
            </a:r>
            <a:br>
              <a:rPr lang="ru-RU" sz="1600" b="1" dirty="0">
                <a:solidFill>
                  <a:schemeClr val="accent1">
                    <a:lumMod val="50000"/>
                  </a:schemeClr>
                </a:solidFill>
              </a:rPr>
            </a:br>
            <a:r>
              <a:rPr lang="kk-KZ" sz="1600" b="1" dirty="0">
                <a:solidFill>
                  <a:schemeClr val="accent1">
                    <a:lumMod val="50000"/>
                  </a:schemeClr>
                </a:solidFill>
              </a:rPr>
              <a:t>     -  Ақшаның бір бөлігімен қарызымды қайтарамын дегенімде мынаны айтпақшы болдым. Бала кезімде үлкен қамқорлық көрсеткен әкем мен шешем ғой. Ақшамның бір бөлігін соларға беремін. Ақшамды қор ретінде жинаймын дегенім, бұл ақшамның бір бөлігін балаларымның </a:t>
            </a:r>
            <a:r>
              <a:rPr lang="kk-KZ" sz="1600" b="1" dirty="0" smtClean="0">
                <a:solidFill>
                  <a:schemeClr val="accent1">
                    <a:lumMod val="50000"/>
                  </a:schemeClr>
                </a:solidFill>
              </a:rPr>
              <a:t>біліміне төлеймін.Менің </a:t>
            </a:r>
            <a:r>
              <a:rPr lang="kk-KZ" sz="1600" b="1" dirty="0">
                <a:solidFill>
                  <a:schemeClr val="accent1">
                    <a:lumMod val="50000"/>
                  </a:schemeClr>
                </a:solidFill>
              </a:rPr>
              <a:t>қолым, аяғым жұмыстан қалған жағдайда олар маған көмектеседі </a:t>
            </a:r>
            <a:r>
              <a:rPr lang="kk-KZ" sz="1600" b="1" dirty="0" smtClean="0">
                <a:solidFill>
                  <a:schemeClr val="accent1">
                    <a:lumMod val="50000"/>
                  </a:schemeClr>
                </a:solidFill>
              </a:rPr>
              <a:t>деп үміттенемін.Қалған </a:t>
            </a:r>
            <a:r>
              <a:rPr lang="kk-KZ" sz="1600" b="1" dirty="0">
                <a:solidFill>
                  <a:schemeClr val="accent1">
                    <a:lumMod val="50000"/>
                  </a:schemeClr>
                </a:solidFill>
              </a:rPr>
              <a:t>ақшамды өзімнің мұқтаждарыма жұмсаймын,-дейді.</a:t>
            </a:r>
            <a:r>
              <a:rPr lang="ru-RU" sz="1600" b="1" dirty="0">
                <a:solidFill>
                  <a:schemeClr val="accent1">
                    <a:lumMod val="50000"/>
                  </a:schemeClr>
                </a:solidFill>
              </a:rPr>
              <a:t/>
            </a:r>
            <a:br>
              <a:rPr lang="ru-RU" sz="1600" b="1" dirty="0">
                <a:solidFill>
                  <a:schemeClr val="accent1">
                    <a:lumMod val="50000"/>
                  </a:schemeClr>
                </a:solidFill>
              </a:rPr>
            </a:br>
            <a:r>
              <a:rPr lang="kk-KZ" sz="1600" b="1" dirty="0">
                <a:solidFill>
                  <a:schemeClr val="accent1">
                    <a:lumMod val="50000"/>
                  </a:schemeClr>
                </a:solidFill>
              </a:rPr>
              <a:t>      Патша қарапайым адамның бұл әрекетіне риза болады. Намысты шаруаның балаларының </a:t>
            </a:r>
            <a:r>
              <a:rPr lang="kk-KZ" sz="1600" b="1" dirty="0" smtClean="0">
                <a:solidFill>
                  <a:schemeClr val="accent1">
                    <a:lumMod val="50000"/>
                  </a:schemeClr>
                </a:solidFill>
              </a:rPr>
              <a:t>біліміне төлейтін </a:t>
            </a:r>
            <a:r>
              <a:rPr lang="kk-KZ" sz="1600" b="1" dirty="0">
                <a:solidFill>
                  <a:schemeClr val="accent1">
                    <a:lumMod val="50000"/>
                  </a:schemeClr>
                </a:solidFill>
              </a:rPr>
              <a:t>қаржыны өз мойнына алады.</a:t>
            </a:r>
            <a:r>
              <a:rPr lang="ru-RU" sz="1600" b="1" dirty="0">
                <a:solidFill>
                  <a:schemeClr val="accent1">
                    <a:lumMod val="50000"/>
                  </a:schemeClr>
                </a:solidFill>
              </a:rPr>
              <a:t/>
            </a:r>
            <a:br>
              <a:rPr lang="ru-RU" sz="1600" b="1" dirty="0">
                <a:solidFill>
                  <a:schemeClr val="accent1">
                    <a:lumMod val="50000"/>
                  </a:schemeClr>
                </a:solidFill>
              </a:rPr>
            </a:br>
            <a:r>
              <a:rPr lang="kk-KZ" sz="1600" b="1" dirty="0">
                <a:solidFill>
                  <a:schemeClr val="accent1">
                    <a:lumMod val="50000"/>
                  </a:schemeClr>
                </a:solidFill>
              </a:rPr>
              <a:t>      Балалары да ер жеткен соң ата- анасына, халқына да қолдарынан келген көмектерін аямай </a:t>
            </a:r>
            <a:r>
              <a:rPr lang="kk-KZ" sz="1600" b="1" dirty="0" smtClean="0">
                <a:solidFill>
                  <a:schemeClr val="accent1">
                    <a:lumMod val="50000"/>
                  </a:schemeClr>
                </a:solidFill>
              </a:rPr>
              <a:t/>
            </a:r>
            <a:br>
              <a:rPr lang="kk-KZ" sz="1600" b="1" dirty="0" smtClean="0">
                <a:solidFill>
                  <a:schemeClr val="accent1">
                    <a:lumMod val="50000"/>
                  </a:schemeClr>
                </a:solidFill>
              </a:rPr>
            </a:br>
            <a:r>
              <a:rPr lang="kk-KZ" sz="1600" b="1" dirty="0" smtClean="0">
                <a:solidFill>
                  <a:schemeClr val="accent1">
                    <a:lumMod val="50000"/>
                  </a:schemeClr>
                </a:solidFill>
              </a:rPr>
              <a:t>көрсетіпті.</a:t>
            </a:r>
            <a:endParaRPr lang="ru-RU" b="1" dirty="0">
              <a:solidFill>
                <a:srgbClr val="002060"/>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216" y="4841776"/>
            <a:ext cx="529748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459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Будь счастли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0" y="44110"/>
            <a:ext cx="9143999" cy="681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9"/>
          <p:cNvSpPr>
            <a:spLocks noChangeArrowheads="1"/>
          </p:cNvSpPr>
          <p:nvPr/>
        </p:nvSpPr>
        <p:spPr bwMode="auto">
          <a:xfrm>
            <a:off x="4787515" y="4758680"/>
            <a:ext cx="4356484" cy="2099320"/>
          </a:xfrm>
          <a:prstGeom prst="horizontalScroll">
            <a:avLst>
              <a:gd name="adj" fmla="val 12500"/>
            </a:avLst>
          </a:prstGeom>
          <a:solidFill>
            <a:schemeClr val="accent2">
              <a:lumMod val="40000"/>
              <a:lumOff val="60000"/>
            </a:schemeClr>
          </a:solidFill>
          <a:ln w="9525">
            <a:solidFill>
              <a:srgbClr val="0000FF"/>
            </a:solidFill>
            <a:round/>
            <a:headEnd/>
            <a:tailEnd/>
          </a:ln>
        </p:spPr>
        <p:txBody>
          <a:bodyPr wrap="none" anchor="ctr"/>
          <a:lstStyle/>
          <a:p>
            <a:pPr algn="ctr">
              <a:defRPr/>
            </a:pPr>
            <a:r>
              <a:rPr lang="ru-RU" sz="2000" b="1" i="1" dirty="0">
                <a:solidFill>
                  <a:srgbClr val="FF0000"/>
                </a:solidFill>
              </a:rPr>
              <a:t>«Бала </a:t>
            </a:r>
            <a:r>
              <a:rPr lang="ru-RU" sz="2000" b="1" i="1" dirty="0" err="1">
                <a:solidFill>
                  <a:srgbClr val="FF0000"/>
                </a:solidFill>
              </a:rPr>
              <a:t>тәрбиесі</a:t>
            </a:r>
            <a:r>
              <a:rPr lang="ru-RU" sz="2000" b="1" i="1" dirty="0">
                <a:solidFill>
                  <a:srgbClr val="FF0000"/>
                </a:solidFill>
              </a:rPr>
              <a:t> — </a:t>
            </a:r>
            <a:r>
              <a:rPr lang="ru-RU" sz="2000" b="1" i="1" dirty="0" err="1">
                <a:solidFill>
                  <a:srgbClr val="FF0000"/>
                </a:solidFill>
              </a:rPr>
              <a:t>бесіктен</a:t>
            </a:r>
            <a:r>
              <a:rPr lang="ru-RU" sz="2000" b="1" i="1" dirty="0">
                <a:solidFill>
                  <a:srgbClr val="FF0000"/>
                </a:solidFill>
              </a:rPr>
              <a:t>» </a:t>
            </a:r>
          </a:p>
          <a:p>
            <a:pPr algn="ctr">
              <a:defRPr/>
            </a:pPr>
            <a:r>
              <a:rPr lang="kk-KZ" sz="2000" b="1" i="1" dirty="0" smtClean="0">
                <a:solidFill>
                  <a:srgbClr val="FF0000"/>
                </a:solidFill>
              </a:rPr>
              <a:t>Шаңырақ </a:t>
            </a:r>
            <a:r>
              <a:rPr lang="kk-KZ" sz="2000" b="1" i="1" dirty="0">
                <a:solidFill>
                  <a:srgbClr val="FF0000"/>
                </a:solidFill>
              </a:rPr>
              <a:t>сәні – сыйластық </a:t>
            </a:r>
            <a:endParaRPr lang="kk-KZ" sz="2000" b="1" i="1" dirty="0" smtClean="0">
              <a:solidFill>
                <a:srgbClr val="FF0000"/>
              </a:solidFill>
            </a:endParaRPr>
          </a:p>
          <a:p>
            <a:pPr algn="ctr">
              <a:defRPr/>
            </a:pPr>
            <a:r>
              <a:rPr lang="kk-KZ" b="1" i="1" dirty="0" smtClean="0">
                <a:solidFill>
                  <a:srgbClr val="FF3300"/>
                </a:solidFill>
              </a:rPr>
              <a:t>(</a:t>
            </a:r>
            <a:r>
              <a:rPr lang="kk-KZ" b="1" i="1" dirty="0">
                <a:solidFill>
                  <a:srgbClr val="FF3300"/>
                </a:solidFill>
              </a:rPr>
              <a:t>Халық мақалы</a:t>
            </a:r>
            <a:r>
              <a:rPr lang="kk-KZ" b="1" i="1" dirty="0" smtClean="0">
                <a:solidFill>
                  <a:srgbClr val="FF3300"/>
                </a:solidFill>
              </a:rPr>
              <a:t>)</a:t>
            </a:r>
            <a:endParaRPr lang="ru-RU" b="1" i="1" dirty="0">
              <a:solidFill>
                <a:srgbClr val="FF3300"/>
              </a:solidFill>
            </a:endParaRPr>
          </a:p>
        </p:txBody>
      </p:sp>
      <p:sp>
        <p:nvSpPr>
          <p:cNvPr id="27653" name="Text Box 13"/>
          <p:cNvSpPr txBox="1">
            <a:spLocks noChangeArrowheads="1"/>
          </p:cNvSpPr>
          <p:nvPr/>
        </p:nvSpPr>
        <p:spPr bwMode="auto">
          <a:xfrm>
            <a:off x="2897582" y="44677"/>
            <a:ext cx="4097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kk-KZ" sz="3200" b="1" dirty="0">
                <a:solidFill>
                  <a:srgbClr val="FF0000"/>
                </a:solidFill>
              </a:rPr>
              <a:t>ДӘЙЕКСӨЗ</a:t>
            </a:r>
            <a:endParaRPr lang="ru-RU" sz="3200" b="1" dirty="0">
              <a:solidFill>
                <a:srgbClr val="FF0000"/>
              </a:solidFill>
            </a:endParaRPr>
          </a:p>
        </p:txBody>
      </p:sp>
      <p:sp>
        <p:nvSpPr>
          <p:cNvPr id="6" name="AutoShape 9"/>
          <p:cNvSpPr>
            <a:spLocks noChangeArrowheads="1"/>
          </p:cNvSpPr>
          <p:nvPr/>
        </p:nvSpPr>
        <p:spPr bwMode="auto">
          <a:xfrm>
            <a:off x="4127662" y="2861320"/>
            <a:ext cx="4968552" cy="2099320"/>
          </a:xfrm>
          <a:prstGeom prst="horizontalScroll">
            <a:avLst>
              <a:gd name="adj" fmla="val 12500"/>
            </a:avLst>
          </a:prstGeom>
          <a:solidFill>
            <a:schemeClr val="accent2">
              <a:lumMod val="40000"/>
              <a:lumOff val="60000"/>
            </a:schemeClr>
          </a:solidFill>
          <a:ln w="9525">
            <a:solidFill>
              <a:srgbClr val="0000FF"/>
            </a:solidFill>
            <a:round/>
            <a:headEnd/>
            <a:tailEnd/>
          </a:ln>
        </p:spPr>
        <p:txBody>
          <a:bodyPr wrap="none" anchor="ctr"/>
          <a:lstStyle/>
          <a:p>
            <a:pPr algn="ctr">
              <a:defRPr/>
            </a:pPr>
            <a:r>
              <a:rPr lang="kk-KZ" sz="2000" b="1" i="1" dirty="0">
                <a:solidFill>
                  <a:srgbClr val="FF0000"/>
                </a:solidFill>
              </a:rPr>
              <a:t>Отбасының өнегесі – Отан өнегесі </a:t>
            </a:r>
            <a:endParaRPr lang="kk-KZ" sz="2000" b="1" i="1" dirty="0" smtClean="0">
              <a:solidFill>
                <a:srgbClr val="FF0000"/>
              </a:solidFill>
            </a:endParaRPr>
          </a:p>
          <a:p>
            <a:pPr algn="ctr">
              <a:defRPr/>
            </a:pPr>
            <a:r>
              <a:rPr lang="kk-KZ" sz="2000" b="1" i="1" dirty="0" smtClean="0">
                <a:solidFill>
                  <a:srgbClr val="FF0000"/>
                </a:solidFill>
              </a:rPr>
              <a:t>«</a:t>
            </a:r>
            <a:r>
              <a:rPr lang="kk-KZ" sz="2000" b="1" i="1" dirty="0">
                <a:solidFill>
                  <a:srgbClr val="FF0000"/>
                </a:solidFill>
              </a:rPr>
              <a:t>Ұлт болам десеңіз, бесігіңді түзе» </a:t>
            </a:r>
            <a:endParaRPr lang="ru-RU" b="1" i="1" dirty="0">
              <a:solidFill>
                <a:srgbClr val="FF0000"/>
              </a:solidFill>
            </a:endParaRPr>
          </a:p>
        </p:txBody>
      </p:sp>
      <p:sp>
        <p:nvSpPr>
          <p:cNvPr id="7" name="AutoShape 9"/>
          <p:cNvSpPr>
            <a:spLocks noChangeArrowheads="1"/>
          </p:cNvSpPr>
          <p:nvPr/>
        </p:nvSpPr>
        <p:spPr bwMode="auto">
          <a:xfrm>
            <a:off x="394328" y="623546"/>
            <a:ext cx="8786373" cy="1725333"/>
          </a:xfrm>
          <a:prstGeom prst="horizontalScroll">
            <a:avLst>
              <a:gd name="adj" fmla="val 12500"/>
            </a:avLst>
          </a:prstGeom>
          <a:solidFill>
            <a:schemeClr val="accent2">
              <a:lumMod val="40000"/>
              <a:lumOff val="60000"/>
            </a:schemeClr>
          </a:solidFill>
          <a:ln w="9525">
            <a:solidFill>
              <a:srgbClr val="0000FF"/>
            </a:solidFill>
            <a:round/>
            <a:headEnd/>
            <a:tailEnd/>
          </a:ln>
        </p:spPr>
        <p:txBody>
          <a:bodyPr wrap="none" anchor="ctr"/>
          <a:lstStyle/>
          <a:p>
            <a:pPr algn="ctr">
              <a:defRPr/>
            </a:pPr>
            <a:r>
              <a:rPr lang="kk-KZ" sz="2000" b="1" i="1" dirty="0" smtClean="0">
                <a:solidFill>
                  <a:srgbClr val="FF3300"/>
                </a:solidFill>
              </a:rPr>
              <a:t>«Үлкен </a:t>
            </a:r>
            <a:r>
              <a:rPr lang="kk-KZ" sz="2000" b="1" i="1" dirty="0">
                <a:solidFill>
                  <a:srgbClr val="FF3300"/>
                </a:solidFill>
              </a:rPr>
              <a:t>алдында жас </a:t>
            </a:r>
            <a:r>
              <a:rPr lang="kk-KZ" sz="2000" b="1" i="1" dirty="0" smtClean="0">
                <a:solidFill>
                  <a:srgbClr val="FF3300"/>
                </a:solidFill>
              </a:rPr>
              <a:t>қарызы, ата </a:t>
            </a:r>
            <a:r>
              <a:rPr lang="kk-KZ" sz="2000" b="1" i="1" dirty="0">
                <a:solidFill>
                  <a:srgbClr val="FF3300"/>
                </a:solidFill>
              </a:rPr>
              <a:t>алдында бала қарызы - әдеп пен сый »</a:t>
            </a:r>
            <a:br>
              <a:rPr lang="kk-KZ" sz="2000" b="1" i="1" dirty="0">
                <a:solidFill>
                  <a:srgbClr val="FF3300"/>
                </a:solidFill>
              </a:rPr>
            </a:br>
            <a:r>
              <a:rPr lang="kk-KZ" b="1" i="1" dirty="0">
                <a:solidFill>
                  <a:srgbClr val="FF3300"/>
                </a:solidFill>
              </a:rPr>
              <a:t>Мұхтар </a:t>
            </a:r>
            <a:r>
              <a:rPr lang="kk-KZ" b="1" i="1" dirty="0" smtClean="0">
                <a:solidFill>
                  <a:srgbClr val="FF3300"/>
                </a:solidFill>
              </a:rPr>
              <a:t>Әуезов</a:t>
            </a:r>
            <a:endParaRPr lang="ru-RU" b="1" i="1" dirty="0">
              <a:solidFill>
                <a:srgbClr val="FF3300"/>
              </a:solidFill>
            </a:endParaRPr>
          </a:p>
        </p:txBody>
      </p:sp>
    </p:spTree>
    <p:extLst>
      <p:ext uri="{BB962C8B-B14F-4D97-AF65-F5344CB8AC3E}">
        <p14:creationId xmlns:p14="http://schemas.microsoft.com/office/powerpoint/2010/main" val="4139485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Hardcover</Template>
  <TotalTime>629</TotalTime>
  <Words>844</Words>
  <Application>Microsoft Office PowerPoint</Application>
  <PresentationFormat>Экран (4:3)</PresentationFormat>
  <Paragraphs>102</Paragraphs>
  <Slides>21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Твердый переплет</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Оқу ақпараты   Отбасы адамға бақыт, толық мәнді тыныс-тіршілік әкеледі.  «Үйлену оңай, үй болу қиын» дейді халық мақалы.  Отбасының іргетасы ер азамат пен  әйел адамның ақ неке қиып,  отау тігуінен құралады. Отбасының басты қазығы, алтын діңгегі  - бала.  Баланың тәрбиелі, жан-жақты болып өсуіне  берекелі, өнегелі,  ынтымақты отбасының ықпалы зор. Отбасы ата мен баланың, келін мен ененің және басқа отбасы мүшелерінің жылы қарым-қатынасынан құралады.  Отбасы берекелі, тату болу үшін сыйластық, мейірімділік, жанашырлық,  бауырмалдық қасиеттер әр адамның жүрегінен орын алуы керек. Отбасындағы өзара қарым-қатынас сыйластыққа, құрметке, қайырымдылыққа құрылуы тиіс.  Балаларын өздерін қоршаған ортаға және қоғамға пайдалы азамат етіп өсіру- ата-ананың ең маңызды міндеті.  «Отан оттан басталады» дейді халқымыз.  Елдің, ұлттың, жалпыадамзаттың болашағы, даму деңгейі отбасынан басталады. Отбасы діңгегі –бала, ұрпақ өсіру, оның тәрбиесі. Отбасылық өнеге  махаббатта, сыйластықта, береке мен бірлікте. Елдің, ұлттың болашағы әр отбасында шешіледі.    </vt:lpstr>
      <vt:lpstr>Мәтінмен жұмыс  Ақылды егінші        Патша нөкерлерімен бірге серуенге шыққанда жер өңдеп жүрген егіншіні кездестіреді.Тырбанып, еңбектеніп жатқан қарапайым адам патшаның көңілінен шығып,онымен сөйлесуге ықыласы ауады.     Бірнеше сауалдан кейін патша егістігін, күніне 15 лира үшін жалданып еңбек ететінін ұғады.  Патша жалақысының аздығына қайран қалады. Себебі, патша сарайының бір күндік шығын  жүздеген алтынға шығатын еді.  Шаруа патшаның таң қалғанына қарап:       - Бұл қанағатшыл адамға тіпті көп те болады.Мен ақшамды үшке бөлемін.бір бөлігімен өмір сүремін.Бір бөлігімен қарызымды өтеймін. Бір бөлігін біріктіріп, қор жинаймын,-дейді. Патша бұл жұмбаққа ұқсаған сөздерден еш нәрсе түсінбейді.Ақкөңіл диқан күлімсіреп:      -  Ақшаның бір бөлігімен қарызымды қайтарамын дегенімде мынаны айтпақшы болдым. Бала кезімде үлкен қамқорлық көрсеткен әкем мен шешем ғой. Ақшамның бір бөлігін соларға беремін. Ақшамды қор ретінде жинаймын дегенім, бұл ақшамның бір бөлігін балаларымның біліміне төлеймін.Менің қолым, аяғым жұмыстан қалған жағдайда олар маған көмектеседі деп үміттенемін.Қалған ақшамды өзімнің мұқтаждарыма жұмсаймын,-дейді.       Патша қарапайым адамның бұл әрекетіне риза болады. Намысты шаруаның балаларының біліміне төлейтін қаржыны өз мойнына алады.       Балалары да ер жеткен соң ата- анасына, халқына да қолдарынан келген көмектерін аямай  көрсетіпті.</vt:lpstr>
      <vt:lpstr>Презентация PowerPoint</vt:lpstr>
      <vt:lpstr>Тапсырма </vt:lpstr>
      <vt:lpstr> Әңгімелесу </vt:lpstr>
      <vt:lpstr>Сахналау </vt:lpstr>
      <vt:lpstr>Презентация PowerPoint</vt:lpstr>
      <vt:lpstr>Презентация PowerPoint</vt:lpstr>
      <vt:lpstr> Түйіндеме </vt:lpstr>
      <vt:lpstr>ойланып көр</vt:lpstr>
      <vt:lpstr> «Сыңарын тап» ойыны </vt:lpstr>
      <vt:lpstr> Тыныштық сәті </vt:lpstr>
      <vt:lpstr>  Қорытынды   </vt:lpstr>
      <vt:lpstr> Жүректен жүрекке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Windows User</cp:lastModifiedBy>
  <cp:revision>68</cp:revision>
  <dcterms:created xsi:type="dcterms:W3CDTF">2015-02-10T04:09:01Z</dcterms:created>
  <dcterms:modified xsi:type="dcterms:W3CDTF">2017-02-13T20:05:28Z</dcterms:modified>
</cp:coreProperties>
</file>