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00FFFF"/>
    <a:srgbClr val="FF3300"/>
    <a:srgbClr val="FFFF99"/>
    <a:srgbClr val="CC9900"/>
    <a:srgbClr val="CC0000"/>
    <a:srgbClr val="FFE6B3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be-B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be-B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be-B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79FCE-75D5-4472-9B21-DFE96D5C7BE1}" type="slidenum">
              <a:rPr lang="ru-RU" altLang="be-BY"/>
              <a:pPr>
                <a:defRPr/>
              </a:pPr>
              <a:t>‹#›</a:t>
            </a:fld>
            <a:endParaRPr lang="ru-RU" altLang="be-BY"/>
          </a:p>
        </p:txBody>
      </p:sp>
    </p:spTree>
    <p:extLst>
      <p:ext uri="{BB962C8B-B14F-4D97-AF65-F5344CB8AC3E}">
        <p14:creationId xmlns:p14="http://schemas.microsoft.com/office/powerpoint/2010/main" val="3079301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be-B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be-B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CE34B-4A68-4662-8030-B4C2E1C309C6}" type="slidenum">
              <a:rPr lang="ru-RU" altLang="be-BY"/>
              <a:pPr>
                <a:defRPr/>
              </a:pPr>
              <a:t>‹#›</a:t>
            </a:fld>
            <a:endParaRPr lang="ru-RU" altLang="be-BY"/>
          </a:p>
        </p:txBody>
      </p:sp>
    </p:spTree>
    <p:extLst>
      <p:ext uri="{BB962C8B-B14F-4D97-AF65-F5344CB8AC3E}">
        <p14:creationId xmlns:p14="http://schemas.microsoft.com/office/powerpoint/2010/main" val="106145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be-B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be-B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6162E-EBD0-46B8-A06A-FB5AD9015954}" type="slidenum">
              <a:rPr lang="ru-RU" altLang="be-BY"/>
              <a:pPr>
                <a:defRPr/>
              </a:pPr>
              <a:t>‹#›</a:t>
            </a:fld>
            <a:endParaRPr lang="ru-RU" altLang="be-BY"/>
          </a:p>
        </p:txBody>
      </p:sp>
    </p:spTree>
    <p:extLst>
      <p:ext uri="{BB962C8B-B14F-4D97-AF65-F5344CB8AC3E}">
        <p14:creationId xmlns:p14="http://schemas.microsoft.com/office/powerpoint/2010/main" val="2222358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be-B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be-B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BAB8D-6701-4A47-B6A9-D648A30983D0}" type="slidenum">
              <a:rPr lang="ru-RU" altLang="be-BY"/>
              <a:pPr>
                <a:defRPr/>
              </a:pPr>
              <a:t>‹#›</a:t>
            </a:fld>
            <a:endParaRPr lang="ru-RU" altLang="be-BY"/>
          </a:p>
        </p:txBody>
      </p:sp>
    </p:spTree>
    <p:extLst>
      <p:ext uri="{BB962C8B-B14F-4D97-AF65-F5344CB8AC3E}">
        <p14:creationId xmlns:p14="http://schemas.microsoft.com/office/powerpoint/2010/main" val="1314550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be-B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be-B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A8383-A740-4EAE-91A9-3802AE48CAF9}" type="slidenum">
              <a:rPr lang="ru-RU" altLang="be-BY"/>
              <a:pPr>
                <a:defRPr/>
              </a:pPr>
              <a:t>‹#›</a:t>
            </a:fld>
            <a:endParaRPr lang="ru-RU" altLang="be-BY"/>
          </a:p>
        </p:txBody>
      </p:sp>
    </p:spTree>
    <p:extLst>
      <p:ext uri="{BB962C8B-B14F-4D97-AF65-F5344CB8AC3E}">
        <p14:creationId xmlns:p14="http://schemas.microsoft.com/office/powerpoint/2010/main" val="2408113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be-B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be-B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CE7F6-345B-4A06-B953-1C1639180154}" type="slidenum">
              <a:rPr lang="ru-RU" altLang="be-BY"/>
              <a:pPr>
                <a:defRPr/>
              </a:pPr>
              <a:t>‹#›</a:t>
            </a:fld>
            <a:endParaRPr lang="ru-RU" altLang="be-BY"/>
          </a:p>
        </p:txBody>
      </p:sp>
    </p:spTree>
    <p:extLst>
      <p:ext uri="{BB962C8B-B14F-4D97-AF65-F5344CB8AC3E}">
        <p14:creationId xmlns:p14="http://schemas.microsoft.com/office/powerpoint/2010/main" val="385361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be-BY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be-BY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1A966-936D-4CAF-BD75-856ADCC0EC04}" type="slidenum">
              <a:rPr lang="ru-RU" altLang="be-BY"/>
              <a:pPr>
                <a:defRPr/>
              </a:pPr>
              <a:t>‹#›</a:t>
            </a:fld>
            <a:endParaRPr lang="ru-RU" altLang="be-BY"/>
          </a:p>
        </p:txBody>
      </p:sp>
    </p:spTree>
    <p:extLst>
      <p:ext uri="{BB962C8B-B14F-4D97-AF65-F5344CB8AC3E}">
        <p14:creationId xmlns:p14="http://schemas.microsoft.com/office/powerpoint/2010/main" val="2234090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be-BY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be-BY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1163C-3087-4E75-BAB6-CEA586C56A17}" type="slidenum">
              <a:rPr lang="ru-RU" altLang="be-BY"/>
              <a:pPr>
                <a:defRPr/>
              </a:pPr>
              <a:t>‹#›</a:t>
            </a:fld>
            <a:endParaRPr lang="ru-RU" altLang="be-BY"/>
          </a:p>
        </p:txBody>
      </p:sp>
    </p:spTree>
    <p:extLst>
      <p:ext uri="{BB962C8B-B14F-4D97-AF65-F5344CB8AC3E}">
        <p14:creationId xmlns:p14="http://schemas.microsoft.com/office/powerpoint/2010/main" val="1178152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be-BY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be-BY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02BCE-A100-4D12-BB2A-95C2E9F2C6A9}" type="slidenum">
              <a:rPr lang="ru-RU" altLang="be-BY"/>
              <a:pPr>
                <a:defRPr/>
              </a:pPr>
              <a:t>‹#›</a:t>
            </a:fld>
            <a:endParaRPr lang="ru-RU" altLang="be-BY"/>
          </a:p>
        </p:txBody>
      </p:sp>
    </p:spTree>
    <p:extLst>
      <p:ext uri="{BB962C8B-B14F-4D97-AF65-F5344CB8AC3E}">
        <p14:creationId xmlns:p14="http://schemas.microsoft.com/office/powerpoint/2010/main" val="4239450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be-B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be-B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4F894-8E50-4277-B979-2D3173448F7B}" type="slidenum">
              <a:rPr lang="ru-RU" altLang="be-BY"/>
              <a:pPr>
                <a:defRPr/>
              </a:pPr>
              <a:t>‹#›</a:t>
            </a:fld>
            <a:endParaRPr lang="ru-RU" altLang="be-BY"/>
          </a:p>
        </p:txBody>
      </p:sp>
    </p:spTree>
    <p:extLst>
      <p:ext uri="{BB962C8B-B14F-4D97-AF65-F5344CB8AC3E}">
        <p14:creationId xmlns:p14="http://schemas.microsoft.com/office/powerpoint/2010/main" val="687796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e-BY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be-B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be-B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D6B9B-3B11-463A-8716-59B8DA10D3D1}" type="slidenum">
              <a:rPr lang="ru-RU" altLang="be-BY"/>
              <a:pPr>
                <a:defRPr/>
              </a:pPr>
              <a:t>‹#›</a:t>
            </a:fld>
            <a:endParaRPr lang="ru-RU" altLang="be-BY"/>
          </a:p>
        </p:txBody>
      </p:sp>
    </p:spTree>
    <p:extLst>
      <p:ext uri="{BB962C8B-B14F-4D97-AF65-F5344CB8AC3E}">
        <p14:creationId xmlns:p14="http://schemas.microsoft.com/office/powerpoint/2010/main" val="23055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be-BY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be-BY" smtClean="0"/>
              <a:t>Образец текста</a:t>
            </a:r>
          </a:p>
          <a:p>
            <a:pPr lvl="1"/>
            <a:r>
              <a:rPr lang="ru-RU" altLang="be-BY" smtClean="0"/>
              <a:t>Второй уровень</a:t>
            </a:r>
          </a:p>
          <a:p>
            <a:pPr lvl="2"/>
            <a:r>
              <a:rPr lang="ru-RU" altLang="be-BY" smtClean="0"/>
              <a:t>Третий уровень</a:t>
            </a:r>
          </a:p>
          <a:p>
            <a:pPr lvl="3"/>
            <a:r>
              <a:rPr lang="ru-RU" altLang="be-BY" smtClean="0"/>
              <a:t>Четвертый уровень</a:t>
            </a:r>
          </a:p>
          <a:p>
            <a:pPr lvl="4"/>
            <a:r>
              <a:rPr lang="ru-RU" altLang="be-BY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 altLang="be-BY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 altLang="be-BY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511D4A93-83EE-474F-9FFF-A349305CD881}" type="slidenum">
              <a:rPr lang="ru-RU" altLang="be-BY"/>
              <a:pPr>
                <a:defRPr/>
              </a:pPr>
              <a:t>‹#›</a:t>
            </a:fld>
            <a:endParaRPr lang="ru-RU" altLang="be-B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be-B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4"/>
          <p:cNvSpPr>
            <a:spLocks noChangeArrowheads="1" noChangeShapeType="1" noTextEdit="1"/>
          </p:cNvSpPr>
          <p:nvPr/>
        </p:nvSpPr>
        <p:spPr bwMode="auto">
          <a:xfrm>
            <a:off x="1828800" y="990600"/>
            <a:ext cx="5419725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993300"/>
                </a:solidFill>
                <a:latin typeface="Arial"/>
                <a:cs typeface="Arial"/>
              </a:rPr>
              <a:t>Запись </a:t>
            </a:r>
          </a:p>
          <a:p>
            <a:pPr algn="ctr"/>
            <a:r>
              <a:rPr lang="ru-RU" sz="2800" b="1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993300"/>
                </a:solidFill>
                <a:latin typeface="Arial"/>
                <a:cs typeface="Arial"/>
              </a:rPr>
              <a:t>алгоритмической конструкции</a:t>
            </a:r>
          </a:p>
          <a:p>
            <a:pPr algn="ctr"/>
            <a:r>
              <a:rPr lang="ru-RU" sz="2800" b="1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993300"/>
                </a:solidFill>
                <a:latin typeface="Arial"/>
                <a:cs typeface="Arial"/>
              </a:rPr>
              <a:t>"ветвления"</a:t>
            </a:r>
          </a:p>
          <a:p>
            <a:pPr algn="ctr"/>
            <a:r>
              <a:rPr lang="ru-RU" sz="2800" b="1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993300"/>
                </a:solidFill>
                <a:latin typeface="Arial"/>
                <a:cs typeface="Arial"/>
              </a:rPr>
              <a:t>на языке программирования.</a:t>
            </a:r>
            <a:endParaRPr lang="be-BY" sz="2800" b="1" kern="10">
              <a:ln w="9525">
                <a:solidFill>
                  <a:srgbClr val="993300"/>
                </a:solidFill>
                <a:round/>
                <a:headEnd/>
                <a:tailEnd/>
              </a:ln>
              <a:solidFill>
                <a:srgbClr val="993300"/>
              </a:solidFill>
              <a:latin typeface="Arial"/>
              <a:cs typeface="Arial"/>
            </a:endParaRPr>
          </a:p>
        </p:txBody>
      </p:sp>
      <p:sp>
        <p:nvSpPr>
          <p:cNvPr id="2051" name="AutoShape 5"/>
          <p:cNvSpPr>
            <a:spLocks noChangeArrowheads="1"/>
          </p:cNvSpPr>
          <p:nvPr/>
        </p:nvSpPr>
        <p:spPr bwMode="auto">
          <a:xfrm>
            <a:off x="3810000" y="3124200"/>
            <a:ext cx="1447800" cy="1219200"/>
          </a:xfrm>
          <a:prstGeom prst="star8">
            <a:avLst>
              <a:gd name="adj" fmla="val 14912"/>
            </a:avLst>
          </a:prstGeom>
          <a:solidFill>
            <a:srgbClr val="FF9900"/>
          </a:solidFill>
          <a:ln w="9525">
            <a:solidFill>
              <a:srgbClr val="99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be-BY" altLang="be-BY"/>
          </a:p>
        </p:txBody>
      </p:sp>
      <p:sp>
        <p:nvSpPr>
          <p:cNvPr id="2052" name="WordArt 6"/>
          <p:cNvSpPr>
            <a:spLocks noChangeArrowheads="1" noChangeShapeType="1" noTextEdit="1"/>
          </p:cNvSpPr>
          <p:nvPr/>
        </p:nvSpPr>
        <p:spPr bwMode="auto">
          <a:xfrm>
            <a:off x="2667000" y="4572000"/>
            <a:ext cx="4343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be-BY" sz="3600" b="1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Arial"/>
                <a:cs typeface="Arial"/>
              </a:rPr>
              <a:t>Оператор</a:t>
            </a:r>
          </a:p>
          <a:p>
            <a:pPr algn="ctr"/>
            <a:r>
              <a:rPr lang="be-BY" sz="3600" b="1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Arial"/>
                <a:cs typeface="Arial"/>
              </a:rPr>
              <a:t>ветвления.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6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4"/>
          <p:cNvSpPr>
            <a:spLocks noChangeArrowheads="1"/>
          </p:cNvSpPr>
          <p:nvPr/>
        </p:nvSpPr>
        <p:spPr bwMode="auto">
          <a:xfrm>
            <a:off x="228600" y="304800"/>
            <a:ext cx="8686800" cy="6324600"/>
          </a:xfrm>
          <a:prstGeom prst="plus">
            <a:avLst>
              <a:gd name="adj" fmla="val 25000"/>
            </a:avLst>
          </a:prstGeom>
          <a:noFill/>
          <a:ln w="76200" cmpd="tri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be-BY" altLang="be-BY"/>
          </a:p>
        </p:txBody>
      </p:sp>
      <p:pic>
        <p:nvPicPr>
          <p:cNvPr id="11267" name="Picture 5" descr="Рисунок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57200"/>
            <a:ext cx="1295400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" descr="Рисунок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233988"/>
            <a:ext cx="1528763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7" descr="Рисунок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67600" y="5383213"/>
            <a:ext cx="1447800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8" descr="Комп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1096963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 Box 9"/>
          <p:cNvSpPr txBox="1">
            <a:spLocks noChangeArrowheads="1"/>
          </p:cNvSpPr>
          <p:nvPr/>
        </p:nvSpPr>
        <p:spPr bwMode="auto">
          <a:xfrm>
            <a:off x="1981200" y="533400"/>
            <a:ext cx="5181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be-BY" b="1"/>
              <a:t>Дана программа вычисления значения выражения.</a:t>
            </a:r>
          </a:p>
        </p:txBody>
      </p:sp>
      <p:sp>
        <p:nvSpPr>
          <p:cNvPr id="11272" name="Text Box 10"/>
          <p:cNvSpPr txBox="1">
            <a:spLocks noChangeArrowheads="1"/>
          </p:cNvSpPr>
          <p:nvPr/>
        </p:nvSpPr>
        <p:spPr bwMode="auto">
          <a:xfrm>
            <a:off x="2057400" y="1447800"/>
            <a:ext cx="51816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100000"/>
              </a:spcBef>
            </a:pPr>
            <a:r>
              <a:rPr lang="en-US" altLang="be-BY" b="1" i="1">
                <a:solidFill>
                  <a:schemeClr val="accent2"/>
                </a:solidFill>
              </a:rPr>
              <a:t>Program prim;                                                     var x, y:integer;                                                    begin                                                                     write(‘</a:t>
            </a:r>
            <a:r>
              <a:rPr lang="ru-RU" altLang="be-BY" b="1" i="1">
                <a:solidFill>
                  <a:schemeClr val="accent2"/>
                </a:solidFill>
              </a:rPr>
              <a:t>Введи любое целое число</a:t>
            </a:r>
            <a:r>
              <a:rPr lang="en-US" altLang="be-BY" b="1" i="1">
                <a:solidFill>
                  <a:schemeClr val="accent2"/>
                </a:solidFill>
              </a:rPr>
              <a:t> x =’);                 readln</a:t>
            </a:r>
            <a:r>
              <a:rPr lang="ru-RU" altLang="be-BY" b="1" i="1">
                <a:solidFill>
                  <a:schemeClr val="accent2"/>
                </a:solidFill>
              </a:rPr>
              <a:t>(</a:t>
            </a:r>
            <a:r>
              <a:rPr lang="en-US" altLang="be-BY" b="1" i="1">
                <a:solidFill>
                  <a:schemeClr val="accent2"/>
                </a:solidFill>
              </a:rPr>
              <a:t>x);</a:t>
            </a:r>
            <a:r>
              <a:rPr lang="en-US" altLang="be-BY" b="1"/>
              <a:t>                                                               </a:t>
            </a:r>
            <a:r>
              <a:rPr lang="en-US" altLang="be-BY" b="1">
                <a:solidFill>
                  <a:srgbClr val="CC0000"/>
                </a:solidFill>
              </a:rPr>
              <a:t>if x mod 3=0                                                                     then y:=x</a:t>
            </a:r>
            <a:r>
              <a:rPr lang="ru-RU" altLang="be-BY" b="1">
                <a:solidFill>
                  <a:srgbClr val="CC0000"/>
                </a:solidFill>
              </a:rPr>
              <a:t>*</a:t>
            </a:r>
            <a:r>
              <a:rPr lang="en-US" altLang="be-BY" b="1">
                <a:solidFill>
                  <a:srgbClr val="CC0000"/>
                </a:solidFill>
              </a:rPr>
              <a:t>3+5                                                                else y:=sqr(x);</a:t>
            </a:r>
            <a:r>
              <a:rPr lang="en-US" altLang="be-BY" b="1"/>
              <a:t>                                                      </a:t>
            </a:r>
            <a:r>
              <a:rPr lang="en-US" altLang="be-BY" b="1" i="1">
                <a:solidFill>
                  <a:schemeClr val="accent2"/>
                </a:solidFill>
              </a:rPr>
              <a:t>writeln(‘ y= ‘, y);                                                             end.    </a:t>
            </a:r>
            <a:endParaRPr lang="ru-RU" altLang="be-BY" b="1" i="1">
              <a:solidFill>
                <a:schemeClr val="accent2"/>
              </a:solidFill>
            </a:endParaRPr>
          </a:p>
        </p:txBody>
      </p:sp>
      <p:sp>
        <p:nvSpPr>
          <p:cNvPr id="16395" name="WordArt 11"/>
          <p:cNvSpPr>
            <a:spLocks noChangeArrowheads="1" noChangeShapeType="1" noTextEdit="1"/>
          </p:cNvSpPr>
          <p:nvPr/>
        </p:nvSpPr>
        <p:spPr bwMode="auto">
          <a:xfrm>
            <a:off x="3505200" y="5029200"/>
            <a:ext cx="1905000" cy="346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be-BY" sz="3600" b="1" kern="10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неверно</a:t>
            </a:r>
          </a:p>
        </p:txBody>
      </p:sp>
      <p:sp>
        <p:nvSpPr>
          <p:cNvPr id="16396" name="WordArt 12"/>
          <p:cNvSpPr>
            <a:spLocks noChangeArrowheads="1" noChangeShapeType="1" noTextEdit="1"/>
          </p:cNvSpPr>
          <p:nvPr/>
        </p:nvSpPr>
        <p:spPr bwMode="auto">
          <a:xfrm>
            <a:off x="3657600" y="5029200"/>
            <a:ext cx="13716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be-BY" sz="3600" b="1" kern="10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верно</a:t>
            </a:r>
          </a:p>
        </p:txBody>
      </p:sp>
      <p:sp>
        <p:nvSpPr>
          <p:cNvPr id="16397" name="Rectangle 13"/>
          <p:cNvSpPr>
            <a:spLocks noChangeArrowheads="1"/>
          </p:cNvSpPr>
          <p:nvPr/>
        </p:nvSpPr>
        <p:spPr bwMode="auto">
          <a:xfrm>
            <a:off x="1981200" y="5486400"/>
            <a:ext cx="1219200" cy="838200"/>
          </a:xfrm>
          <a:prstGeom prst="rect">
            <a:avLst/>
          </a:prstGeom>
          <a:solidFill>
            <a:srgbClr val="CC9900"/>
          </a:solidFill>
          <a:ln w="9525">
            <a:solidFill>
              <a:srgbClr val="FFCC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be-BY" sz="2000" b="1">
                <a:solidFill>
                  <a:schemeClr val="bg1"/>
                </a:solidFill>
              </a:rPr>
              <a:t>Y = </a:t>
            </a:r>
            <a:r>
              <a:rPr lang="ru-RU" altLang="be-BY" sz="2000" b="1">
                <a:solidFill>
                  <a:schemeClr val="bg1"/>
                </a:solidFill>
              </a:rPr>
              <a:t>81</a:t>
            </a:r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3276600" y="5486400"/>
            <a:ext cx="1219200" cy="838200"/>
          </a:xfrm>
          <a:prstGeom prst="rect">
            <a:avLst/>
          </a:prstGeom>
          <a:solidFill>
            <a:srgbClr val="CC9900"/>
          </a:solidFill>
          <a:ln w="9525">
            <a:solidFill>
              <a:srgbClr val="FFCC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be-BY" sz="2000" b="1">
                <a:solidFill>
                  <a:schemeClr val="bg1"/>
                </a:solidFill>
              </a:rPr>
              <a:t>Y = </a:t>
            </a:r>
            <a:r>
              <a:rPr lang="ru-RU" altLang="be-BY" sz="20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4572000" y="5486400"/>
            <a:ext cx="1219200" cy="838200"/>
          </a:xfrm>
          <a:prstGeom prst="rect">
            <a:avLst/>
          </a:prstGeom>
          <a:solidFill>
            <a:srgbClr val="CC9900"/>
          </a:solidFill>
          <a:ln w="9525">
            <a:solidFill>
              <a:srgbClr val="FFCC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be-BY" sz="2000" b="1">
                <a:solidFill>
                  <a:schemeClr val="bg1"/>
                </a:solidFill>
              </a:rPr>
              <a:t>Y = </a:t>
            </a:r>
            <a:r>
              <a:rPr lang="ru-RU" altLang="be-BY" sz="2000" b="1">
                <a:solidFill>
                  <a:schemeClr val="bg1"/>
                </a:solidFill>
              </a:rPr>
              <a:t>32</a:t>
            </a:r>
          </a:p>
        </p:txBody>
      </p:sp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5867400" y="5486400"/>
            <a:ext cx="1219200" cy="838200"/>
          </a:xfrm>
          <a:prstGeom prst="rect">
            <a:avLst/>
          </a:prstGeom>
          <a:solidFill>
            <a:srgbClr val="CC9900"/>
          </a:solidFill>
          <a:ln w="9525">
            <a:solidFill>
              <a:srgbClr val="FFCC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be-BY" sz="2000" b="1">
                <a:solidFill>
                  <a:schemeClr val="bg1"/>
                </a:solidFill>
              </a:rPr>
              <a:t>Y = </a:t>
            </a:r>
            <a:r>
              <a:rPr lang="ru-RU" altLang="be-BY" sz="2000" b="1">
                <a:solidFill>
                  <a:schemeClr val="bg1"/>
                </a:solidFill>
              </a:rPr>
              <a:t>17</a:t>
            </a:r>
          </a:p>
        </p:txBody>
      </p:sp>
      <p:sp>
        <p:nvSpPr>
          <p:cNvPr id="11279" name="Text Box 17"/>
          <p:cNvSpPr txBox="1">
            <a:spLocks noChangeArrowheads="1"/>
          </p:cNvSpPr>
          <p:nvPr/>
        </p:nvSpPr>
        <p:spPr bwMode="auto">
          <a:xfrm>
            <a:off x="1828800" y="4343400"/>
            <a:ext cx="5410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be-BY" b="1"/>
              <a:t>Чему равно значение переменной </a:t>
            </a:r>
            <a:r>
              <a:rPr lang="en-US" altLang="be-BY" b="1"/>
              <a:t>Y</a:t>
            </a:r>
            <a:r>
              <a:rPr lang="ru-RU" altLang="be-BY" b="1"/>
              <a:t>, если значение переменной </a:t>
            </a:r>
            <a:r>
              <a:rPr lang="en-US" altLang="be-BY" b="1"/>
              <a:t>x </a:t>
            </a:r>
            <a:r>
              <a:rPr lang="ru-RU" altLang="be-BY" b="1"/>
              <a:t>равно 9.</a:t>
            </a:r>
          </a:p>
        </p:txBody>
      </p:sp>
      <p:sp>
        <p:nvSpPr>
          <p:cNvPr id="11280" name="AutoShape 18"/>
          <p:cNvSpPr>
            <a:spLocks/>
          </p:cNvSpPr>
          <p:nvPr/>
        </p:nvSpPr>
        <p:spPr bwMode="auto">
          <a:xfrm>
            <a:off x="1981200" y="2819400"/>
            <a:ext cx="76200" cy="914400"/>
          </a:xfrm>
          <a:prstGeom prst="leftBrace">
            <a:avLst>
              <a:gd name="adj1" fmla="val 100000"/>
              <a:gd name="adj2" fmla="val 50000"/>
            </a:avLst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be-BY" altLang="be-BY"/>
          </a:p>
        </p:txBody>
      </p:sp>
      <p:sp>
        <p:nvSpPr>
          <p:cNvPr id="11281" name="Text Box 19"/>
          <p:cNvSpPr txBox="1">
            <a:spLocks noChangeArrowheads="1"/>
          </p:cNvSpPr>
          <p:nvPr/>
        </p:nvSpPr>
        <p:spPr bwMode="auto">
          <a:xfrm>
            <a:off x="457200" y="2971800"/>
            <a:ext cx="1447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be-BY" b="1"/>
              <a:t>команда ветвления</a:t>
            </a:r>
          </a:p>
        </p:txBody>
      </p:sp>
      <p:sp>
        <p:nvSpPr>
          <p:cNvPr id="16404" name="Text Box 20"/>
          <p:cNvSpPr txBox="1">
            <a:spLocks noChangeArrowheads="1"/>
          </p:cNvSpPr>
          <p:nvPr/>
        </p:nvSpPr>
        <p:spPr bwMode="auto">
          <a:xfrm>
            <a:off x="6858000" y="2209800"/>
            <a:ext cx="1905000" cy="21542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be-BY" b="1"/>
              <a:t>X=</a:t>
            </a:r>
            <a:r>
              <a:rPr lang="ru-RU" altLang="be-BY" b="1"/>
              <a:t>9</a:t>
            </a:r>
            <a:endParaRPr lang="en-US" altLang="be-BY" b="1"/>
          </a:p>
          <a:p>
            <a:pPr eaLnBrk="1" hangingPunct="1">
              <a:spcBef>
                <a:spcPct val="50000"/>
              </a:spcBef>
            </a:pPr>
            <a:r>
              <a:rPr lang="ru-RU" altLang="be-BY" b="1"/>
              <a:t>Остаток от деления </a:t>
            </a:r>
            <a:r>
              <a:rPr lang="en-US" altLang="be-BY" b="1"/>
              <a:t>9</a:t>
            </a:r>
            <a:r>
              <a:rPr lang="ru-RU" altLang="be-BY" b="1"/>
              <a:t> на 3 = 0   </a:t>
            </a:r>
            <a:r>
              <a:rPr lang="ru-RU" altLang="be-BY" b="1">
                <a:solidFill>
                  <a:srgbClr val="CC0000"/>
                </a:solidFill>
              </a:rPr>
              <a:t>( да 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be-BY" b="1"/>
              <a:t>Y=</a:t>
            </a:r>
            <a:r>
              <a:rPr lang="ru-RU" altLang="be-BY" b="1"/>
              <a:t>9*3+5</a:t>
            </a:r>
            <a:endParaRPr lang="en-US" altLang="be-BY" b="1" baseline="30000"/>
          </a:p>
          <a:p>
            <a:pPr eaLnBrk="1" hangingPunct="1">
              <a:spcBef>
                <a:spcPct val="50000"/>
              </a:spcBef>
            </a:pPr>
            <a:r>
              <a:rPr lang="en-US" altLang="be-BY" b="1"/>
              <a:t>Y=</a:t>
            </a:r>
            <a:r>
              <a:rPr lang="ru-RU" altLang="be-BY" b="1"/>
              <a:t>32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3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4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0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3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3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8"/>
                  </p:tgtEl>
                </p:cond>
              </p:nextCondLst>
            </p:seq>
          </p:childTnLst>
        </p:cTn>
      </p:par>
    </p:tnLst>
    <p:bldLst>
      <p:bldP spid="16395" grpId="0" animBg="1"/>
      <p:bldP spid="16395" grpId="1" animBg="1"/>
      <p:bldP spid="16395" grpId="2" animBg="1"/>
      <p:bldP spid="16396" grpId="0" animBg="1"/>
      <p:bldP spid="1640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4"/>
          <p:cNvSpPr>
            <a:spLocks noChangeArrowheads="1" noChangeShapeType="1" noTextEdit="1"/>
          </p:cNvSpPr>
          <p:nvPr/>
        </p:nvSpPr>
        <p:spPr bwMode="auto">
          <a:xfrm>
            <a:off x="2057400" y="1752600"/>
            <a:ext cx="53340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be-BY" sz="3600" b="1" kern="10">
                <a:ln w="38100">
                  <a:solidFill>
                    <a:srgbClr val="CC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path path="rect">
                    <a:fillToRect l="50000" t="50000" r="50000" b="50000"/>
                  </a:path>
                </a:gradFill>
                <a:latin typeface="Arial"/>
                <a:cs typeface="Arial"/>
              </a:rPr>
              <a:t>КОНЕЦ</a:t>
            </a:r>
          </a:p>
          <a:p>
            <a:pPr algn="ctr"/>
            <a:r>
              <a:rPr lang="be-BY" sz="3600" b="1" kern="10">
                <a:ln w="38100">
                  <a:solidFill>
                    <a:srgbClr val="CC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path path="rect">
                    <a:fillToRect l="50000" t="50000" r="50000" b="50000"/>
                  </a:path>
                </a:gradFill>
                <a:latin typeface="Arial"/>
                <a:cs typeface="Arial"/>
              </a:rPr>
              <a:t>УРОКА</a:t>
            </a:r>
          </a:p>
        </p:txBody>
      </p:sp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1143000" y="4845050"/>
            <a:ext cx="7239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be-BY" sz="1600" b="1"/>
              <a:t>Автор: учитель информатики СОШ № 28 г.Бобруйска Кунцевич Л.А.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4"/>
          <p:cNvSpPr>
            <a:spLocks noChangeArrowheads="1" noChangeShapeType="1" noTextEdit="1"/>
          </p:cNvSpPr>
          <p:nvPr/>
        </p:nvSpPr>
        <p:spPr bwMode="auto">
          <a:xfrm>
            <a:off x="990600" y="1066800"/>
            <a:ext cx="41529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be-BY" sz="2800" b="1" kern="10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Arial Black"/>
              </a:rPr>
              <a:t>Команда ветвления -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990600" y="1203325"/>
            <a:ext cx="6934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be-BY" sz="2000" b="1"/>
              <a:t>                                                             это конструкция,           в которой в зависимости от некоторого условия выполняется одна или другая последовательность команд.</a:t>
            </a:r>
          </a:p>
        </p:txBody>
      </p:sp>
      <p:sp>
        <p:nvSpPr>
          <p:cNvPr id="3076" name="WordArt 6"/>
          <p:cNvSpPr>
            <a:spLocks noChangeArrowheads="1" noChangeShapeType="1" noTextEdit="1"/>
          </p:cNvSpPr>
          <p:nvPr/>
        </p:nvSpPr>
        <p:spPr bwMode="auto">
          <a:xfrm>
            <a:off x="1066800" y="2743200"/>
            <a:ext cx="2314575" cy="4159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be-BY" sz="3600" b="1" kern="10">
                <a:solidFill>
                  <a:srgbClr val="993300"/>
                </a:solidFill>
                <a:latin typeface="Arial"/>
                <a:cs typeface="Arial"/>
              </a:rPr>
              <a:t>Примеры:</a:t>
            </a:r>
          </a:p>
        </p:txBody>
      </p:sp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1143000" y="3276600"/>
            <a:ext cx="6781800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ru-RU" altLang="be-BY" b="1"/>
              <a:t>Если идёт дождь, то возьми зонтик.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ru-RU" altLang="be-BY" b="1"/>
              <a:t>Если температура воздуха в помещении выше 18 градусов, то это нормальный тепловой режим, иначе в помещении холодно.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ru-RU" altLang="be-BY" b="1"/>
              <a:t>Если на светофоре горит зелёный свет, то переходи улицу, иначе подожди.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4"/>
          <p:cNvSpPr>
            <a:spLocks noChangeArrowheads="1" noChangeShapeType="1" noTextEdit="1"/>
          </p:cNvSpPr>
          <p:nvPr/>
        </p:nvSpPr>
        <p:spPr bwMode="auto">
          <a:xfrm>
            <a:off x="1752600" y="914400"/>
            <a:ext cx="5600700" cy="11430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7907"/>
              </a:avLst>
            </a:prstTxWarp>
          </a:bodyPr>
          <a:lstStyle/>
          <a:p>
            <a:pPr algn="ctr"/>
            <a:r>
              <a:rPr lang="be-BY" sz="3200" b="1" kern="10">
                <a:ln w="28575">
                  <a:solidFill>
                    <a:srgbClr val="CC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AE3B7"/>
                    </a:gs>
                    <a:gs pos="9000">
                      <a:srgbClr val="A28949"/>
                    </a:gs>
                    <a:gs pos="15500">
                      <a:srgbClr val="835E17"/>
                    </a:gs>
                    <a:gs pos="16499">
                      <a:srgbClr val="BD922A"/>
                    </a:gs>
                    <a:gs pos="18500">
                      <a:srgbClr val="FBE4AE"/>
                    </a:gs>
                    <a:gs pos="39500">
                      <a:srgbClr val="BD922A"/>
                    </a:gs>
                    <a:gs pos="43500">
                      <a:srgbClr val="BD922A"/>
                    </a:gs>
                    <a:gs pos="50000">
                      <a:srgbClr val="FBE4AE"/>
                    </a:gs>
                    <a:gs pos="56500">
                      <a:srgbClr val="BD922A"/>
                    </a:gs>
                    <a:gs pos="60501">
                      <a:srgbClr val="BD922A"/>
                    </a:gs>
                    <a:gs pos="81500">
                      <a:srgbClr val="FBE4AE"/>
                    </a:gs>
                    <a:gs pos="83501">
                      <a:srgbClr val="BD922A"/>
                    </a:gs>
                    <a:gs pos="84500">
                      <a:srgbClr val="835E17"/>
                    </a:gs>
                    <a:gs pos="91000">
                      <a:srgbClr val="A28949"/>
                    </a:gs>
                    <a:gs pos="100000">
                      <a:srgbClr val="FAE3B7"/>
                    </a:gs>
                  </a:gsLst>
                  <a:lin ang="5400000" scaled="1"/>
                </a:gradFill>
                <a:latin typeface="Arial"/>
                <a:cs typeface="Arial"/>
              </a:rPr>
              <a:t>В словесной форме:</a:t>
            </a:r>
          </a:p>
        </p:txBody>
      </p:sp>
      <p:sp>
        <p:nvSpPr>
          <p:cNvPr id="4099" name="WordArt 5"/>
          <p:cNvSpPr>
            <a:spLocks noChangeArrowheads="1" noChangeShapeType="1" noTextEdit="1"/>
          </p:cNvSpPr>
          <p:nvPr/>
        </p:nvSpPr>
        <p:spPr bwMode="auto">
          <a:xfrm>
            <a:off x="1676400" y="2895600"/>
            <a:ext cx="27432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be-BY" sz="3600" b="1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 Black"/>
              </a:rPr>
              <a:t>если </a:t>
            </a:r>
          </a:p>
          <a:p>
            <a:r>
              <a:rPr lang="be-BY" sz="3600" b="1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 Black"/>
              </a:rPr>
              <a:t>      то</a:t>
            </a:r>
          </a:p>
          <a:p>
            <a:r>
              <a:rPr lang="be-BY" sz="3600" b="1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 Black"/>
              </a:rPr>
              <a:t>      иначе </a:t>
            </a:r>
          </a:p>
        </p:txBody>
      </p:sp>
      <p:sp>
        <p:nvSpPr>
          <p:cNvPr id="4100" name="WordArt 6"/>
          <p:cNvSpPr>
            <a:spLocks noChangeArrowheads="1" noChangeShapeType="1" noTextEdit="1"/>
          </p:cNvSpPr>
          <p:nvPr/>
        </p:nvSpPr>
        <p:spPr bwMode="auto">
          <a:xfrm>
            <a:off x="3581400" y="2895600"/>
            <a:ext cx="2124075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be-BY" sz="3600" b="1" kern="10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Arial Black"/>
              </a:rPr>
              <a:t>условие</a:t>
            </a:r>
          </a:p>
        </p:txBody>
      </p:sp>
      <p:sp>
        <p:nvSpPr>
          <p:cNvPr id="4101" name="WordArt 7"/>
          <p:cNvSpPr>
            <a:spLocks noChangeArrowheads="1" noChangeShapeType="1" noTextEdit="1"/>
          </p:cNvSpPr>
          <p:nvPr/>
        </p:nvSpPr>
        <p:spPr bwMode="auto">
          <a:xfrm>
            <a:off x="3429000" y="3614738"/>
            <a:ext cx="3505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be-BY" sz="3600" b="1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993300"/>
                </a:solidFill>
                <a:latin typeface="Arial"/>
                <a:cs typeface="Arial"/>
              </a:rPr>
              <a:t>серия команд 1</a:t>
            </a:r>
          </a:p>
        </p:txBody>
      </p:sp>
      <p:sp>
        <p:nvSpPr>
          <p:cNvPr id="4102" name="WordArt 8"/>
          <p:cNvSpPr>
            <a:spLocks noChangeArrowheads="1" noChangeShapeType="1" noTextEdit="1"/>
          </p:cNvSpPr>
          <p:nvPr/>
        </p:nvSpPr>
        <p:spPr bwMode="auto">
          <a:xfrm>
            <a:off x="4343400" y="4414838"/>
            <a:ext cx="3505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be-BY" sz="3600" b="1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993300"/>
                </a:solidFill>
                <a:latin typeface="Arial"/>
                <a:cs typeface="Arial"/>
              </a:rPr>
              <a:t>серия команд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4"/>
          <p:cNvSpPr>
            <a:spLocks noChangeArrowheads="1" noChangeShapeType="1" noTextEdit="1"/>
          </p:cNvSpPr>
          <p:nvPr/>
        </p:nvSpPr>
        <p:spPr bwMode="auto">
          <a:xfrm>
            <a:off x="1752600" y="914400"/>
            <a:ext cx="5600700" cy="11430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7907"/>
              </a:avLst>
            </a:prstTxWarp>
          </a:bodyPr>
          <a:lstStyle/>
          <a:p>
            <a:pPr algn="ctr"/>
            <a:r>
              <a:rPr lang="be-BY" sz="3200" b="1" kern="10">
                <a:ln w="28575">
                  <a:solidFill>
                    <a:srgbClr val="CC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AE3B7"/>
                    </a:gs>
                    <a:gs pos="9000">
                      <a:srgbClr val="A28949"/>
                    </a:gs>
                    <a:gs pos="15500">
                      <a:srgbClr val="835E17"/>
                    </a:gs>
                    <a:gs pos="16499">
                      <a:srgbClr val="BD922A"/>
                    </a:gs>
                    <a:gs pos="18500">
                      <a:srgbClr val="FBE4AE"/>
                    </a:gs>
                    <a:gs pos="39500">
                      <a:srgbClr val="BD922A"/>
                    </a:gs>
                    <a:gs pos="43500">
                      <a:srgbClr val="BD922A"/>
                    </a:gs>
                    <a:gs pos="50000">
                      <a:srgbClr val="FBE4AE"/>
                    </a:gs>
                    <a:gs pos="56500">
                      <a:srgbClr val="BD922A"/>
                    </a:gs>
                    <a:gs pos="60501">
                      <a:srgbClr val="BD922A"/>
                    </a:gs>
                    <a:gs pos="81500">
                      <a:srgbClr val="FBE4AE"/>
                    </a:gs>
                    <a:gs pos="83501">
                      <a:srgbClr val="BD922A"/>
                    </a:gs>
                    <a:gs pos="84500">
                      <a:srgbClr val="835E17"/>
                    </a:gs>
                    <a:gs pos="91000">
                      <a:srgbClr val="A28949"/>
                    </a:gs>
                    <a:gs pos="100000">
                      <a:srgbClr val="FAE3B7"/>
                    </a:gs>
                  </a:gsLst>
                  <a:lin ang="5400000" scaled="1"/>
                </a:gradFill>
                <a:latin typeface="Arial"/>
                <a:cs typeface="Arial"/>
              </a:rPr>
              <a:t>В графической форме:</a:t>
            </a:r>
          </a:p>
        </p:txBody>
      </p:sp>
      <p:sp>
        <p:nvSpPr>
          <p:cNvPr id="5123" name="AutoShape 5"/>
          <p:cNvSpPr>
            <a:spLocks noChangeArrowheads="1"/>
          </p:cNvSpPr>
          <p:nvPr/>
        </p:nvSpPr>
        <p:spPr bwMode="auto">
          <a:xfrm>
            <a:off x="3124200" y="2362200"/>
            <a:ext cx="2971800" cy="1447800"/>
          </a:xfrm>
          <a:prstGeom prst="flowChartDecision">
            <a:avLst/>
          </a:prstGeom>
          <a:solidFill>
            <a:srgbClr val="FFFF99"/>
          </a:solidFill>
          <a:ln w="38100">
            <a:solidFill>
              <a:srgbClr val="CC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be-BY" sz="2400" b="1">
                <a:solidFill>
                  <a:srgbClr val="CC0000"/>
                </a:solidFill>
              </a:rPr>
              <a:t>УСЛОВИЕ</a:t>
            </a:r>
          </a:p>
        </p:txBody>
      </p:sp>
      <p:sp>
        <p:nvSpPr>
          <p:cNvPr id="5124" name="AutoShape 6"/>
          <p:cNvSpPr>
            <a:spLocks noChangeArrowheads="1"/>
          </p:cNvSpPr>
          <p:nvPr/>
        </p:nvSpPr>
        <p:spPr bwMode="auto">
          <a:xfrm>
            <a:off x="914400" y="3810000"/>
            <a:ext cx="1981200" cy="1066800"/>
          </a:xfrm>
          <a:prstGeom prst="flowChartProcess">
            <a:avLst/>
          </a:prstGeom>
          <a:solidFill>
            <a:srgbClr val="FFFF99"/>
          </a:solidFill>
          <a:ln w="38100">
            <a:solidFill>
              <a:srgbClr val="CC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be-BY" sz="2000" b="1">
                <a:solidFill>
                  <a:srgbClr val="CC0000"/>
                </a:solidFill>
              </a:rPr>
              <a:t>СЕРИЯ </a:t>
            </a:r>
          </a:p>
          <a:p>
            <a:pPr algn="ctr" eaLnBrk="1" hangingPunct="1"/>
            <a:r>
              <a:rPr lang="ru-RU" altLang="be-BY" sz="2000" b="1">
                <a:solidFill>
                  <a:srgbClr val="CC0000"/>
                </a:solidFill>
              </a:rPr>
              <a:t>КОМАНД 1</a:t>
            </a:r>
          </a:p>
        </p:txBody>
      </p:sp>
      <p:sp>
        <p:nvSpPr>
          <p:cNvPr id="5125" name="AutoShape 7"/>
          <p:cNvSpPr>
            <a:spLocks noChangeArrowheads="1"/>
          </p:cNvSpPr>
          <p:nvPr/>
        </p:nvSpPr>
        <p:spPr bwMode="auto">
          <a:xfrm>
            <a:off x="6248400" y="3810000"/>
            <a:ext cx="1981200" cy="1066800"/>
          </a:xfrm>
          <a:prstGeom prst="flowChartProcess">
            <a:avLst/>
          </a:prstGeom>
          <a:solidFill>
            <a:srgbClr val="FFFF99"/>
          </a:solidFill>
          <a:ln w="38100">
            <a:solidFill>
              <a:srgbClr val="CC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be-BY" sz="2000" b="1">
                <a:solidFill>
                  <a:srgbClr val="CC0000"/>
                </a:solidFill>
              </a:rPr>
              <a:t>СЕРИЯ</a:t>
            </a:r>
          </a:p>
          <a:p>
            <a:pPr algn="ctr" eaLnBrk="1" hangingPunct="1"/>
            <a:r>
              <a:rPr lang="ru-RU" altLang="be-BY" sz="2000" b="1">
                <a:solidFill>
                  <a:srgbClr val="CC0000"/>
                </a:solidFill>
              </a:rPr>
              <a:t>КОМАНД 2</a:t>
            </a:r>
          </a:p>
        </p:txBody>
      </p:sp>
      <p:cxnSp>
        <p:nvCxnSpPr>
          <p:cNvPr id="5126" name="AutoShape 8"/>
          <p:cNvCxnSpPr>
            <a:cxnSpLocks noChangeShapeType="1"/>
            <a:stCxn id="5123" idx="1"/>
            <a:endCxn id="5124" idx="0"/>
          </p:cNvCxnSpPr>
          <p:nvPr/>
        </p:nvCxnSpPr>
        <p:spPr bwMode="auto">
          <a:xfrm rot="10800000" flipV="1">
            <a:off x="1905000" y="3086100"/>
            <a:ext cx="1200150" cy="704850"/>
          </a:xfrm>
          <a:prstGeom prst="bentConnector2">
            <a:avLst/>
          </a:prstGeom>
          <a:noFill/>
          <a:ln w="38100">
            <a:solidFill>
              <a:srgbClr val="CC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27" name="AutoShape 9"/>
          <p:cNvCxnSpPr>
            <a:cxnSpLocks noChangeShapeType="1"/>
            <a:stCxn id="5123" idx="3"/>
            <a:endCxn id="5125" idx="0"/>
          </p:cNvCxnSpPr>
          <p:nvPr/>
        </p:nvCxnSpPr>
        <p:spPr bwMode="auto">
          <a:xfrm>
            <a:off x="6115050" y="3086100"/>
            <a:ext cx="1123950" cy="704850"/>
          </a:xfrm>
          <a:prstGeom prst="bentConnector2">
            <a:avLst/>
          </a:prstGeom>
          <a:noFill/>
          <a:ln w="38100">
            <a:solidFill>
              <a:srgbClr val="CC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28" name="WordArt 10"/>
          <p:cNvSpPr>
            <a:spLocks noChangeArrowheads="1" noChangeShapeType="1" noTextEdit="1"/>
          </p:cNvSpPr>
          <p:nvPr/>
        </p:nvSpPr>
        <p:spPr bwMode="auto">
          <a:xfrm>
            <a:off x="2209800" y="2438400"/>
            <a:ext cx="762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be-BY" sz="36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Да</a:t>
            </a:r>
          </a:p>
        </p:txBody>
      </p:sp>
      <p:sp>
        <p:nvSpPr>
          <p:cNvPr id="5129" name="WordArt 11"/>
          <p:cNvSpPr>
            <a:spLocks noChangeArrowheads="1" noChangeShapeType="1" noTextEdit="1"/>
          </p:cNvSpPr>
          <p:nvPr/>
        </p:nvSpPr>
        <p:spPr bwMode="auto">
          <a:xfrm>
            <a:off x="6248400" y="2438400"/>
            <a:ext cx="762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be-BY" sz="36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Нет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4"/>
          <p:cNvSpPr>
            <a:spLocks noChangeArrowheads="1" noChangeShapeType="1" noTextEdit="1"/>
          </p:cNvSpPr>
          <p:nvPr/>
        </p:nvSpPr>
        <p:spPr bwMode="auto">
          <a:xfrm>
            <a:off x="1219200" y="914400"/>
            <a:ext cx="6629400" cy="11430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7907"/>
              </a:avLst>
            </a:prstTxWarp>
          </a:bodyPr>
          <a:lstStyle/>
          <a:p>
            <a:pPr algn="ctr"/>
            <a:r>
              <a:rPr lang="be-BY" sz="3200" b="1" kern="10">
                <a:ln w="28575">
                  <a:solidFill>
                    <a:srgbClr val="CC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AE3B7"/>
                    </a:gs>
                    <a:gs pos="9000">
                      <a:srgbClr val="A28949"/>
                    </a:gs>
                    <a:gs pos="15500">
                      <a:srgbClr val="835E17"/>
                    </a:gs>
                    <a:gs pos="16499">
                      <a:srgbClr val="BD922A"/>
                    </a:gs>
                    <a:gs pos="18500">
                      <a:srgbClr val="FBE4AE"/>
                    </a:gs>
                    <a:gs pos="39500">
                      <a:srgbClr val="BD922A"/>
                    </a:gs>
                    <a:gs pos="43500">
                      <a:srgbClr val="BD922A"/>
                    </a:gs>
                    <a:gs pos="50000">
                      <a:srgbClr val="FBE4AE"/>
                    </a:gs>
                    <a:gs pos="56500">
                      <a:srgbClr val="BD922A"/>
                    </a:gs>
                    <a:gs pos="60501">
                      <a:srgbClr val="BD922A"/>
                    </a:gs>
                    <a:gs pos="81500">
                      <a:srgbClr val="FBE4AE"/>
                    </a:gs>
                    <a:gs pos="83501">
                      <a:srgbClr val="BD922A"/>
                    </a:gs>
                    <a:gs pos="84500">
                      <a:srgbClr val="835E17"/>
                    </a:gs>
                    <a:gs pos="91000">
                      <a:srgbClr val="A28949"/>
                    </a:gs>
                    <a:gs pos="100000">
                      <a:srgbClr val="FAE3B7"/>
                    </a:gs>
                  </a:gsLst>
                  <a:lin ang="5400000" scaled="1"/>
                </a:gradFill>
                <a:latin typeface="Arial"/>
                <a:cs typeface="Arial"/>
              </a:rPr>
              <a:t>На языке программирования:</a:t>
            </a:r>
          </a:p>
        </p:txBody>
      </p:sp>
      <p:sp>
        <p:nvSpPr>
          <p:cNvPr id="6147" name="WordArt 5"/>
          <p:cNvSpPr>
            <a:spLocks noChangeArrowheads="1" noChangeShapeType="1" noTextEdit="1"/>
          </p:cNvSpPr>
          <p:nvPr/>
        </p:nvSpPr>
        <p:spPr bwMode="auto">
          <a:xfrm>
            <a:off x="1447800" y="2590800"/>
            <a:ext cx="2133600" cy="243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 Black"/>
              </a:rPr>
              <a:t>if</a:t>
            </a:r>
          </a:p>
          <a:p>
            <a:r>
              <a:rPr lang="en-US" sz="3600" b="1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 Black"/>
              </a:rPr>
              <a:t>  then</a:t>
            </a:r>
          </a:p>
          <a:p>
            <a:r>
              <a:rPr lang="en-US" sz="3600" b="1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 Black"/>
              </a:rPr>
              <a:t>  else</a:t>
            </a:r>
            <a:endParaRPr lang="be-BY" sz="3600" b="1" kern="1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chemeClr val="accent2"/>
              </a:solidFill>
              <a:latin typeface="Arial Black"/>
            </a:endParaRPr>
          </a:p>
        </p:txBody>
      </p:sp>
      <p:sp>
        <p:nvSpPr>
          <p:cNvPr id="6148" name="WordArt 6"/>
          <p:cNvSpPr>
            <a:spLocks noChangeArrowheads="1" noChangeShapeType="1" noTextEdit="1"/>
          </p:cNvSpPr>
          <p:nvPr/>
        </p:nvSpPr>
        <p:spPr bwMode="auto">
          <a:xfrm>
            <a:off x="2362200" y="2743200"/>
            <a:ext cx="2124075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be-BY" sz="3600" b="1" kern="10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Arial Black"/>
              </a:rPr>
              <a:t>условие</a:t>
            </a:r>
          </a:p>
        </p:txBody>
      </p:sp>
      <p:sp>
        <p:nvSpPr>
          <p:cNvPr id="6149" name="WordArt 7"/>
          <p:cNvSpPr>
            <a:spLocks noChangeArrowheads="1" noChangeShapeType="1" noTextEdit="1"/>
          </p:cNvSpPr>
          <p:nvPr/>
        </p:nvSpPr>
        <p:spPr bwMode="auto">
          <a:xfrm>
            <a:off x="3810000" y="3614738"/>
            <a:ext cx="3505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be-BY" sz="3600" b="1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993300"/>
                </a:solidFill>
                <a:latin typeface="Arial"/>
                <a:cs typeface="Arial"/>
              </a:rPr>
              <a:t>серия команд 1</a:t>
            </a:r>
          </a:p>
        </p:txBody>
      </p:sp>
      <p:sp>
        <p:nvSpPr>
          <p:cNvPr id="6150" name="WordArt 8"/>
          <p:cNvSpPr>
            <a:spLocks noChangeArrowheads="1" noChangeShapeType="1" noTextEdit="1"/>
          </p:cNvSpPr>
          <p:nvPr/>
        </p:nvSpPr>
        <p:spPr bwMode="auto">
          <a:xfrm>
            <a:off x="3886200" y="4572000"/>
            <a:ext cx="3505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be-BY" sz="3600" b="1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993300"/>
                </a:solidFill>
                <a:latin typeface="Arial"/>
                <a:cs typeface="Arial"/>
              </a:rPr>
              <a:t>серия команд 2</a:t>
            </a:r>
          </a:p>
        </p:txBody>
      </p:sp>
      <p:sp>
        <p:nvSpPr>
          <p:cNvPr id="6151" name="WordArt 9"/>
          <p:cNvSpPr>
            <a:spLocks noChangeArrowheads="1" noChangeShapeType="1" noTextEdit="1"/>
          </p:cNvSpPr>
          <p:nvPr/>
        </p:nvSpPr>
        <p:spPr bwMode="auto">
          <a:xfrm>
            <a:off x="7610475" y="4724400"/>
            <a:ext cx="85725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be-BY" sz="3600" b="1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990600" y="1066800"/>
            <a:ext cx="7086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be-BY" altLang="be-BY"/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1143000" y="1143000"/>
            <a:ext cx="670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be-BY" altLang="be-BY"/>
          </a:p>
        </p:txBody>
      </p:sp>
      <p:sp>
        <p:nvSpPr>
          <p:cNvPr id="7172" name="WordArt 7"/>
          <p:cNvSpPr>
            <a:spLocks noChangeArrowheads="1" noChangeShapeType="1" noTextEdit="1"/>
          </p:cNvSpPr>
          <p:nvPr/>
        </p:nvSpPr>
        <p:spPr bwMode="auto">
          <a:xfrm>
            <a:off x="1714500" y="1066800"/>
            <a:ext cx="41529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be-BY" sz="2800" b="1" kern="10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Arial Black"/>
              </a:rPr>
              <a:t>Команда ветвления </a:t>
            </a:r>
          </a:p>
        </p:txBody>
      </p:sp>
      <p:sp>
        <p:nvSpPr>
          <p:cNvPr id="7173" name="Text Box 8"/>
          <p:cNvSpPr txBox="1">
            <a:spLocks noChangeArrowheads="1"/>
          </p:cNvSpPr>
          <p:nvPr/>
        </p:nvSpPr>
        <p:spPr bwMode="auto">
          <a:xfrm>
            <a:off x="685800" y="1203325"/>
            <a:ext cx="7391400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be-BY" sz="2000" b="1"/>
              <a:t>                                                                                бывает  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be-BY" sz="2800" b="1"/>
              <a:t>   </a:t>
            </a:r>
            <a:r>
              <a:rPr lang="ru-RU" altLang="be-BY" sz="2800" b="1">
                <a:solidFill>
                  <a:srgbClr val="993300"/>
                </a:solidFill>
              </a:rPr>
              <a:t>ПОЛНОЙ</a:t>
            </a:r>
            <a:r>
              <a:rPr lang="ru-RU" altLang="be-BY" sz="2000" b="1">
                <a:solidFill>
                  <a:srgbClr val="993300"/>
                </a:solidFill>
              </a:rPr>
              <a:t> </a:t>
            </a:r>
            <a:r>
              <a:rPr lang="ru-RU" altLang="be-BY" sz="2000" b="1"/>
              <a:t>и  </a:t>
            </a:r>
            <a:r>
              <a:rPr lang="ru-RU" altLang="be-BY" sz="2800" b="1">
                <a:solidFill>
                  <a:srgbClr val="993300"/>
                </a:solidFill>
              </a:rPr>
              <a:t>НЕПОЛНОЙ</a:t>
            </a:r>
            <a:r>
              <a:rPr lang="ru-RU" altLang="be-BY" sz="2800" b="1"/>
              <a:t> (сокращённой) </a:t>
            </a:r>
            <a:r>
              <a:rPr lang="ru-RU" altLang="be-BY" sz="2000" b="1"/>
              <a:t> </a:t>
            </a:r>
          </a:p>
        </p:txBody>
      </p:sp>
      <p:sp>
        <p:nvSpPr>
          <p:cNvPr id="7174" name="Text Box 9"/>
          <p:cNvSpPr txBox="1">
            <a:spLocks noChangeArrowheads="1"/>
          </p:cNvSpPr>
          <p:nvPr/>
        </p:nvSpPr>
        <p:spPr bwMode="auto">
          <a:xfrm>
            <a:off x="990600" y="2362200"/>
            <a:ext cx="7086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be-BY" sz="2000" b="1"/>
              <a:t>Вид полной команды ветвления мы рассмотрели выше. В неполной команде ветвления отсутствует ветвь «иначе».</a:t>
            </a:r>
          </a:p>
        </p:txBody>
      </p:sp>
      <p:sp>
        <p:nvSpPr>
          <p:cNvPr id="7175" name="Rectangle 11"/>
          <p:cNvSpPr>
            <a:spLocks noChangeArrowheads="1"/>
          </p:cNvSpPr>
          <p:nvPr/>
        </p:nvSpPr>
        <p:spPr bwMode="auto">
          <a:xfrm>
            <a:off x="1066800" y="3581400"/>
            <a:ext cx="1981200" cy="2362200"/>
          </a:xfrm>
          <a:prstGeom prst="rect">
            <a:avLst/>
          </a:prstGeom>
          <a:solidFill>
            <a:schemeClr val="bg1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be-BY" sz="2000" b="1"/>
              <a:t>Если </a:t>
            </a:r>
            <a:r>
              <a:rPr lang="ru-RU" altLang="be-BY" sz="2000" b="1" i="1">
                <a:solidFill>
                  <a:srgbClr val="FF3300"/>
                </a:solidFill>
              </a:rPr>
              <a:t>условие</a:t>
            </a:r>
          </a:p>
          <a:p>
            <a:pPr eaLnBrk="1" hangingPunct="1"/>
            <a:r>
              <a:rPr lang="ru-RU" altLang="be-BY" sz="2000" b="1"/>
              <a:t>  то </a:t>
            </a:r>
            <a:r>
              <a:rPr lang="ru-RU" altLang="be-BY" sz="2000" b="1" i="1">
                <a:solidFill>
                  <a:schemeClr val="accent2"/>
                </a:solidFill>
              </a:rPr>
              <a:t>серия </a:t>
            </a:r>
          </a:p>
          <a:p>
            <a:pPr eaLnBrk="1" hangingPunct="1"/>
            <a:r>
              <a:rPr lang="ru-RU" altLang="be-BY" sz="2000" b="1" i="1">
                <a:solidFill>
                  <a:schemeClr val="accent2"/>
                </a:solidFill>
              </a:rPr>
              <a:t>       команд</a:t>
            </a:r>
            <a:r>
              <a:rPr lang="en-US" altLang="be-BY" sz="2000" b="1" i="1">
                <a:solidFill>
                  <a:schemeClr val="accent2"/>
                </a:solidFill>
              </a:rPr>
              <a:t>.</a:t>
            </a:r>
            <a:endParaRPr lang="ru-RU" altLang="be-BY" sz="2000" b="1" i="1">
              <a:solidFill>
                <a:schemeClr val="accent2"/>
              </a:solidFill>
            </a:endParaRPr>
          </a:p>
        </p:txBody>
      </p:sp>
      <p:sp>
        <p:nvSpPr>
          <p:cNvPr id="7176" name="Rectangle 12"/>
          <p:cNvSpPr>
            <a:spLocks noChangeArrowheads="1"/>
          </p:cNvSpPr>
          <p:nvPr/>
        </p:nvSpPr>
        <p:spPr bwMode="auto">
          <a:xfrm>
            <a:off x="3581400" y="3581400"/>
            <a:ext cx="1981200" cy="2362200"/>
          </a:xfrm>
          <a:prstGeom prst="rect">
            <a:avLst/>
          </a:prstGeom>
          <a:solidFill>
            <a:schemeClr val="bg1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be-BY" altLang="be-BY"/>
          </a:p>
        </p:txBody>
      </p:sp>
      <p:sp>
        <p:nvSpPr>
          <p:cNvPr id="7177" name="Rectangle 13"/>
          <p:cNvSpPr>
            <a:spLocks noChangeArrowheads="1"/>
          </p:cNvSpPr>
          <p:nvPr/>
        </p:nvSpPr>
        <p:spPr bwMode="auto">
          <a:xfrm>
            <a:off x="6096000" y="3581400"/>
            <a:ext cx="1981200" cy="2362200"/>
          </a:xfrm>
          <a:prstGeom prst="rect">
            <a:avLst/>
          </a:prstGeom>
          <a:solidFill>
            <a:schemeClr val="bg1"/>
          </a:solidFill>
          <a:ln w="2857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be-BY" sz="2000" b="1"/>
              <a:t>  If </a:t>
            </a:r>
            <a:r>
              <a:rPr lang="ru-RU" altLang="be-BY" sz="2000" b="1" i="1">
                <a:solidFill>
                  <a:srgbClr val="FF3300"/>
                </a:solidFill>
              </a:rPr>
              <a:t>условие</a:t>
            </a:r>
          </a:p>
          <a:p>
            <a:pPr eaLnBrk="1" hangingPunct="1"/>
            <a:r>
              <a:rPr lang="en-US" altLang="be-BY" sz="2000" b="1"/>
              <a:t>   then </a:t>
            </a:r>
            <a:r>
              <a:rPr lang="ru-RU" altLang="be-BY" sz="2000" b="1" i="1">
                <a:solidFill>
                  <a:schemeClr val="accent2"/>
                </a:solidFill>
              </a:rPr>
              <a:t>серия</a:t>
            </a:r>
          </a:p>
          <a:p>
            <a:pPr eaLnBrk="1" hangingPunct="1"/>
            <a:r>
              <a:rPr lang="en-US" altLang="be-BY" sz="2000" b="1" i="1">
                <a:solidFill>
                  <a:schemeClr val="accent2"/>
                </a:solidFill>
              </a:rPr>
              <a:t>        </a:t>
            </a:r>
            <a:r>
              <a:rPr lang="ru-RU" altLang="be-BY" sz="2000" b="1" i="1">
                <a:solidFill>
                  <a:schemeClr val="accent2"/>
                </a:solidFill>
              </a:rPr>
              <a:t>команд</a:t>
            </a:r>
            <a:r>
              <a:rPr lang="en-US" altLang="be-BY" sz="2000" b="1" i="1">
                <a:solidFill>
                  <a:schemeClr val="accent2"/>
                </a:solidFill>
              </a:rPr>
              <a:t>;</a:t>
            </a:r>
            <a:endParaRPr lang="ru-RU" altLang="be-BY" sz="2000" b="1" i="1">
              <a:solidFill>
                <a:schemeClr val="accent2"/>
              </a:solidFill>
            </a:endParaRPr>
          </a:p>
        </p:txBody>
      </p:sp>
      <p:sp>
        <p:nvSpPr>
          <p:cNvPr id="7178" name="AutoShape 14"/>
          <p:cNvSpPr>
            <a:spLocks noChangeArrowheads="1"/>
          </p:cNvSpPr>
          <p:nvPr/>
        </p:nvSpPr>
        <p:spPr bwMode="auto">
          <a:xfrm>
            <a:off x="4191000" y="4114800"/>
            <a:ext cx="914400" cy="457200"/>
          </a:xfrm>
          <a:prstGeom prst="flowChartDecision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be-BY" sz="1000" b="1">
                <a:solidFill>
                  <a:srgbClr val="FF3300"/>
                </a:solidFill>
              </a:rPr>
              <a:t>условие</a:t>
            </a:r>
          </a:p>
        </p:txBody>
      </p:sp>
      <p:sp>
        <p:nvSpPr>
          <p:cNvPr id="7179" name="AutoShape 15"/>
          <p:cNvSpPr>
            <a:spLocks noChangeArrowheads="1"/>
          </p:cNvSpPr>
          <p:nvPr/>
        </p:nvSpPr>
        <p:spPr bwMode="auto">
          <a:xfrm>
            <a:off x="3733800" y="4648200"/>
            <a:ext cx="685800" cy="304800"/>
          </a:xfrm>
          <a:prstGeom prst="flowChartProcess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be-BY" sz="1000" b="1">
                <a:solidFill>
                  <a:schemeClr val="accent2"/>
                </a:solidFill>
              </a:rPr>
              <a:t>команды</a:t>
            </a:r>
          </a:p>
        </p:txBody>
      </p:sp>
      <p:cxnSp>
        <p:nvCxnSpPr>
          <p:cNvPr id="7180" name="AutoShape 17"/>
          <p:cNvCxnSpPr>
            <a:cxnSpLocks noChangeShapeType="1"/>
            <a:stCxn id="7178" idx="1"/>
          </p:cNvCxnSpPr>
          <p:nvPr/>
        </p:nvCxnSpPr>
        <p:spPr bwMode="auto">
          <a:xfrm rot="10800000" flipV="1">
            <a:off x="3962400" y="4343400"/>
            <a:ext cx="228600" cy="304800"/>
          </a:xfrm>
          <a:prstGeom prst="bentConnector2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81" name="Freeform 19"/>
          <p:cNvSpPr>
            <a:spLocks/>
          </p:cNvSpPr>
          <p:nvPr/>
        </p:nvSpPr>
        <p:spPr bwMode="auto">
          <a:xfrm>
            <a:off x="5105400" y="4343400"/>
            <a:ext cx="228600" cy="1066800"/>
          </a:xfrm>
          <a:custGeom>
            <a:avLst/>
            <a:gdLst>
              <a:gd name="T0" fmla="*/ 0 w 144"/>
              <a:gd name="T1" fmla="*/ 0 h 384"/>
              <a:gd name="T2" fmla="*/ 228600 w 144"/>
              <a:gd name="T3" fmla="*/ 0 h 384"/>
              <a:gd name="T4" fmla="*/ 228600 w 144"/>
              <a:gd name="T5" fmla="*/ 1066800 h 3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4" h="384">
                <a:moveTo>
                  <a:pt x="0" y="0"/>
                </a:moveTo>
                <a:lnTo>
                  <a:pt x="144" y="0"/>
                </a:lnTo>
                <a:lnTo>
                  <a:pt x="144" y="384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be-BY"/>
          </a:p>
        </p:txBody>
      </p:sp>
      <p:sp>
        <p:nvSpPr>
          <p:cNvPr id="7182" name="Text Box 21"/>
          <p:cNvSpPr txBox="1">
            <a:spLocks noChangeArrowheads="1"/>
          </p:cNvSpPr>
          <p:nvPr/>
        </p:nvSpPr>
        <p:spPr bwMode="auto">
          <a:xfrm>
            <a:off x="3962400" y="4114800"/>
            <a:ext cx="381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be-BY" sz="1000"/>
              <a:t>да</a:t>
            </a:r>
          </a:p>
        </p:txBody>
      </p:sp>
      <p:sp>
        <p:nvSpPr>
          <p:cNvPr id="7183" name="Text Box 22"/>
          <p:cNvSpPr txBox="1">
            <a:spLocks noChangeArrowheads="1"/>
          </p:cNvSpPr>
          <p:nvPr/>
        </p:nvSpPr>
        <p:spPr bwMode="auto">
          <a:xfrm>
            <a:off x="5029200" y="4114800"/>
            <a:ext cx="457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be-BY" sz="1000"/>
              <a:t>нет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304800" y="228600"/>
            <a:ext cx="8534400" cy="6477000"/>
          </a:xfrm>
          <a:prstGeom prst="rect">
            <a:avLst/>
          </a:prstGeom>
          <a:solidFill>
            <a:srgbClr val="FFFF99"/>
          </a:solidFill>
          <a:ln w="76200" cmpd="tri">
            <a:solidFill>
              <a:srgbClr val="99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be-BY" altLang="be-BY"/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533400" y="457200"/>
            <a:ext cx="79248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be-BY" sz="2000" b="1"/>
              <a:t>Рассмотрим выполнение алгоритма на примере: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be-BY" sz="2000" b="1"/>
              <a:t> </a:t>
            </a:r>
            <a:r>
              <a:rPr lang="en-US" altLang="be-BY" sz="2000" b="1"/>
              <a:t> </a:t>
            </a:r>
            <a:r>
              <a:rPr lang="ru-RU" altLang="be-BY" sz="2000" b="1"/>
              <a:t>если </a:t>
            </a:r>
            <a:r>
              <a:rPr lang="en-US" altLang="be-BY" sz="2000" b="1"/>
              <a:t>x</a:t>
            </a:r>
            <a:r>
              <a:rPr lang="ru-RU" altLang="be-BY" sz="2000" b="1"/>
              <a:t> больше 4, то </a:t>
            </a:r>
            <a:r>
              <a:rPr lang="en-US" altLang="be-BY" sz="2000" b="1"/>
              <a:t>y=x</a:t>
            </a:r>
            <a:r>
              <a:rPr lang="en-US" altLang="be-BY" sz="2000" b="1" baseline="30000"/>
              <a:t>2</a:t>
            </a:r>
            <a:r>
              <a:rPr lang="en-US" altLang="be-BY" sz="2000" b="1"/>
              <a:t>, </a:t>
            </a:r>
            <a:r>
              <a:rPr lang="ru-RU" altLang="be-BY" sz="2000" b="1"/>
              <a:t>а если меньше, то </a:t>
            </a:r>
            <a:r>
              <a:rPr lang="en-US" altLang="be-BY" sz="2000" b="1"/>
              <a:t>y=x-2.</a:t>
            </a:r>
            <a:endParaRPr lang="ru-RU" altLang="be-BY" sz="2000" b="1" baseline="30000"/>
          </a:p>
        </p:txBody>
      </p:sp>
      <p:sp>
        <p:nvSpPr>
          <p:cNvPr id="8196" name="AutoShape 7"/>
          <p:cNvSpPr>
            <a:spLocks noChangeArrowheads="1"/>
          </p:cNvSpPr>
          <p:nvPr/>
        </p:nvSpPr>
        <p:spPr bwMode="auto">
          <a:xfrm>
            <a:off x="3505200" y="1447800"/>
            <a:ext cx="1447800" cy="533400"/>
          </a:xfrm>
          <a:prstGeom prst="flowChartAlternateProcess">
            <a:avLst/>
          </a:prstGeom>
          <a:solidFill>
            <a:schemeClr val="bg1"/>
          </a:solidFill>
          <a:ln w="19050">
            <a:solidFill>
              <a:srgbClr val="99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be-BY" b="1"/>
              <a:t>начало</a:t>
            </a:r>
          </a:p>
        </p:txBody>
      </p:sp>
      <p:sp>
        <p:nvSpPr>
          <p:cNvPr id="12296" name="AutoShape 8"/>
          <p:cNvSpPr>
            <a:spLocks noChangeArrowheads="1"/>
          </p:cNvSpPr>
          <p:nvPr/>
        </p:nvSpPr>
        <p:spPr bwMode="auto">
          <a:xfrm>
            <a:off x="3324225" y="2209800"/>
            <a:ext cx="1524000" cy="762000"/>
          </a:xfrm>
          <a:prstGeom prst="flowChartInputOutput">
            <a:avLst/>
          </a:prstGeom>
          <a:solidFill>
            <a:schemeClr val="bg1"/>
          </a:solidFill>
          <a:ln w="19050">
            <a:solidFill>
              <a:srgbClr val="99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be-BY" b="1"/>
              <a:t>Ввод </a:t>
            </a:r>
            <a:r>
              <a:rPr lang="en-US" altLang="be-BY" b="1"/>
              <a:t>X</a:t>
            </a:r>
            <a:endParaRPr lang="ru-RU" altLang="be-BY" b="1"/>
          </a:p>
        </p:txBody>
      </p:sp>
      <p:sp>
        <p:nvSpPr>
          <p:cNvPr id="12297" name="AutoShape 9"/>
          <p:cNvSpPr>
            <a:spLocks noChangeArrowheads="1"/>
          </p:cNvSpPr>
          <p:nvPr/>
        </p:nvSpPr>
        <p:spPr bwMode="auto">
          <a:xfrm>
            <a:off x="2895600" y="3276600"/>
            <a:ext cx="2133600" cy="838200"/>
          </a:xfrm>
          <a:prstGeom prst="flowChartDecision">
            <a:avLst/>
          </a:prstGeom>
          <a:solidFill>
            <a:schemeClr val="bg1"/>
          </a:solidFill>
          <a:ln w="19050">
            <a:solidFill>
              <a:srgbClr val="99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be-BY" b="1"/>
              <a:t>X &gt; 4</a:t>
            </a:r>
            <a:endParaRPr lang="ru-RU" altLang="be-BY" b="1"/>
          </a:p>
        </p:txBody>
      </p:sp>
      <p:sp>
        <p:nvSpPr>
          <p:cNvPr id="8199" name="AutoShape 10"/>
          <p:cNvSpPr>
            <a:spLocks noChangeArrowheads="1"/>
          </p:cNvSpPr>
          <p:nvPr/>
        </p:nvSpPr>
        <p:spPr bwMode="auto">
          <a:xfrm>
            <a:off x="1524000" y="4114800"/>
            <a:ext cx="1447800" cy="762000"/>
          </a:xfrm>
          <a:prstGeom prst="flowChartProcess">
            <a:avLst/>
          </a:prstGeom>
          <a:solidFill>
            <a:schemeClr val="bg1"/>
          </a:solidFill>
          <a:ln w="19050">
            <a:solidFill>
              <a:srgbClr val="99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be-BY" b="1"/>
              <a:t>Y = SQR(X)</a:t>
            </a:r>
            <a:endParaRPr lang="ru-RU" altLang="be-BY" b="1"/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>
            <a:off x="5105400" y="4114800"/>
            <a:ext cx="1447800" cy="762000"/>
          </a:xfrm>
          <a:prstGeom prst="flowChartProcess">
            <a:avLst/>
          </a:prstGeom>
          <a:solidFill>
            <a:schemeClr val="bg1"/>
          </a:solidFill>
          <a:ln w="19050">
            <a:solidFill>
              <a:srgbClr val="99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be-BY" b="1"/>
              <a:t>Y = X - 2</a:t>
            </a:r>
            <a:endParaRPr lang="ru-RU" altLang="be-BY" b="1"/>
          </a:p>
        </p:txBody>
      </p:sp>
      <p:sp>
        <p:nvSpPr>
          <p:cNvPr id="12300" name="AutoShape 12"/>
          <p:cNvSpPr>
            <a:spLocks noChangeArrowheads="1"/>
          </p:cNvSpPr>
          <p:nvPr/>
        </p:nvSpPr>
        <p:spPr bwMode="auto">
          <a:xfrm>
            <a:off x="3352800" y="5029200"/>
            <a:ext cx="1524000" cy="762000"/>
          </a:xfrm>
          <a:prstGeom prst="flowChartInputOutput">
            <a:avLst/>
          </a:prstGeom>
          <a:solidFill>
            <a:schemeClr val="bg1"/>
          </a:solidFill>
          <a:ln w="19050">
            <a:solidFill>
              <a:srgbClr val="99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be-BY" b="1"/>
              <a:t>Вывод </a:t>
            </a:r>
            <a:r>
              <a:rPr lang="en-US" altLang="be-BY" b="1"/>
              <a:t>Y</a:t>
            </a:r>
            <a:endParaRPr lang="ru-RU" altLang="be-BY" b="1"/>
          </a:p>
        </p:txBody>
      </p:sp>
      <p:sp>
        <p:nvSpPr>
          <p:cNvPr id="8202" name="AutoShape 13"/>
          <p:cNvSpPr>
            <a:spLocks noChangeArrowheads="1"/>
          </p:cNvSpPr>
          <p:nvPr/>
        </p:nvSpPr>
        <p:spPr bwMode="auto">
          <a:xfrm>
            <a:off x="3352800" y="6019800"/>
            <a:ext cx="1447800" cy="533400"/>
          </a:xfrm>
          <a:prstGeom prst="flowChartAlternateProcess">
            <a:avLst/>
          </a:prstGeom>
          <a:solidFill>
            <a:schemeClr val="bg1"/>
          </a:solidFill>
          <a:ln w="19050">
            <a:solidFill>
              <a:srgbClr val="99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be-BY" b="1"/>
              <a:t>конец</a:t>
            </a:r>
          </a:p>
        </p:txBody>
      </p:sp>
      <p:sp>
        <p:nvSpPr>
          <p:cNvPr id="8203" name="Line 18"/>
          <p:cNvSpPr>
            <a:spLocks noChangeShapeType="1"/>
          </p:cNvSpPr>
          <p:nvPr/>
        </p:nvSpPr>
        <p:spPr bwMode="auto">
          <a:xfrm>
            <a:off x="4191000" y="1981200"/>
            <a:ext cx="0" cy="2286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be-BY"/>
          </a:p>
        </p:txBody>
      </p:sp>
      <p:sp>
        <p:nvSpPr>
          <p:cNvPr id="8204" name="Line 19"/>
          <p:cNvSpPr>
            <a:spLocks noChangeShapeType="1"/>
          </p:cNvSpPr>
          <p:nvPr/>
        </p:nvSpPr>
        <p:spPr bwMode="auto">
          <a:xfrm>
            <a:off x="3962400" y="2971800"/>
            <a:ext cx="0" cy="3048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be-BY"/>
          </a:p>
        </p:txBody>
      </p:sp>
      <p:sp>
        <p:nvSpPr>
          <p:cNvPr id="8205" name="Line 20"/>
          <p:cNvSpPr>
            <a:spLocks noChangeShapeType="1"/>
          </p:cNvSpPr>
          <p:nvPr/>
        </p:nvSpPr>
        <p:spPr bwMode="auto">
          <a:xfrm>
            <a:off x="4038600" y="5791200"/>
            <a:ext cx="0" cy="2286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be-BY"/>
          </a:p>
        </p:txBody>
      </p:sp>
      <p:cxnSp>
        <p:nvCxnSpPr>
          <p:cNvPr id="8206" name="AutoShape 21"/>
          <p:cNvCxnSpPr>
            <a:cxnSpLocks noChangeShapeType="1"/>
            <a:stCxn id="12297" idx="1"/>
            <a:endCxn id="8199" idx="0"/>
          </p:cNvCxnSpPr>
          <p:nvPr/>
        </p:nvCxnSpPr>
        <p:spPr bwMode="auto">
          <a:xfrm rot="10800000" flipV="1">
            <a:off x="2247900" y="3695700"/>
            <a:ext cx="638175" cy="409575"/>
          </a:xfrm>
          <a:prstGeom prst="bentConnector2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07" name="AutoShape 22"/>
          <p:cNvCxnSpPr>
            <a:cxnSpLocks noChangeShapeType="1"/>
            <a:stCxn id="12297" idx="3"/>
            <a:endCxn id="12299" idx="0"/>
          </p:cNvCxnSpPr>
          <p:nvPr/>
        </p:nvCxnSpPr>
        <p:spPr bwMode="auto">
          <a:xfrm>
            <a:off x="5038725" y="3695700"/>
            <a:ext cx="790575" cy="409575"/>
          </a:xfrm>
          <a:prstGeom prst="bentConnector2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08" name="AutoShape 23"/>
          <p:cNvCxnSpPr>
            <a:cxnSpLocks noChangeShapeType="1"/>
            <a:stCxn id="8199" idx="2"/>
            <a:endCxn id="12300" idx="2"/>
          </p:cNvCxnSpPr>
          <p:nvPr/>
        </p:nvCxnSpPr>
        <p:spPr bwMode="auto">
          <a:xfrm rot="16200000" flipH="1">
            <a:off x="2609850" y="4524375"/>
            <a:ext cx="523875" cy="1247775"/>
          </a:xfrm>
          <a:prstGeom prst="bentConnector2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09" name="AutoShape 24"/>
          <p:cNvCxnSpPr>
            <a:cxnSpLocks noChangeShapeType="1"/>
            <a:stCxn id="12299" idx="2"/>
            <a:endCxn id="12300" idx="5"/>
          </p:cNvCxnSpPr>
          <p:nvPr/>
        </p:nvCxnSpPr>
        <p:spPr bwMode="auto">
          <a:xfrm rot="5400000">
            <a:off x="5018087" y="4598988"/>
            <a:ext cx="523875" cy="1098550"/>
          </a:xfrm>
          <a:prstGeom prst="bentConnector2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210" name="Text Box 25"/>
          <p:cNvSpPr txBox="1">
            <a:spLocks noChangeArrowheads="1"/>
          </p:cNvSpPr>
          <p:nvPr/>
        </p:nvSpPr>
        <p:spPr bwMode="auto">
          <a:xfrm>
            <a:off x="2286000" y="3367088"/>
            <a:ext cx="609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be-BY" b="1"/>
              <a:t>Да</a:t>
            </a:r>
          </a:p>
        </p:txBody>
      </p:sp>
      <p:sp>
        <p:nvSpPr>
          <p:cNvPr id="12314" name="Text Box 26"/>
          <p:cNvSpPr txBox="1">
            <a:spLocks noChangeArrowheads="1"/>
          </p:cNvSpPr>
          <p:nvPr/>
        </p:nvSpPr>
        <p:spPr bwMode="auto">
          <a:xfrm>
            <a:off x="5029200" y="3352800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be-BY" b="1"/>
              <a:t>Нет</a:t>
            </a:r>
          </a:p>
        </p:txBody>
      </p:sp>
      <p:sp>
        <p:nvSpPr>
          <p:cNvPr id="12315" name="WordArt 27"/>
          <p:cNvSpPr>
            <a:spLocks noChangeArrowheads="1" noChangeShapeType="1" noTextEdit="1"/>
          </p:cNvSpPr>
          <p:nvPr/>
        </p:nvSpPr>
        <p:spPr bwMode="auto">
          <a:xfrm>
            <a:off x="6648450" y="2286000"/>
            <a:ext cx="8191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Arial"/>
                <a:cs typeface="Arial"/>
              </a:rPr>
              <a:t>X=3</a:t>
            </a:r>
            <a:endParaRPr lang="be-BY" sz="3600" kern="10">
              <a:ln w="9525">
                <a:solidFill>
                  <a:srgbClr val="9933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"/>
              <a:cs typeface="Arial"/>
            </a:endParaRPr>
          </a:p>
        </p:txBody>
      </p:sp>
      <p:sp>
        <p:nvSpPr>
          <p:cNvPr id="8213" name="Rectangle 31"/>
          <p:cNvSpPr>
            <a:spLocks noChangeArrowheads="1"/>
          </p:cNvSpPr>
          <p:nvPr/>
        </p:nvSpPr>
        <p:spPr bwMode="auto">
          <a:xfrm>
            <a:off x="6705600" y="5562600"/>
            <a:ext cx="1905000" cy="838200"/>
          </a:xfrm>
          <a:prstGeom prst="rect">
            <a:avLst/>
          </a:prstGeom>
          <a:solidFill>
            <a:srgbClr val="FFCCCC"/>
          </a:solidFill>
          <a:ln w="9525">
            <a:solidFill>
              <a:srgbClr val="99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be-BY" b="1"/>
              <a:t>НАЧАТЬ</a:t>
            </a:r>
          </a:p>
          <a:p>
            <a:pPr algn="ctr" eaLnBrk="1" hangingPunct="1"/>
            <a:r>
              <a:rPr lang="ru-RU" altLang="be-BY" b="1"/>
              <a:t>ПРОСМОТР</a:t>
            </a:r>
          </a:p>
        </p:txBody>
      </p:sp>
      <p:sp>
        <p:nvSpPr>
          <p:cNvPr id="12320" name="WordArt 32"/>
          <p:cNvSpPr>
            <a:spLocks noChangeArrowheads="1" noChangeShapeType="1" noTextEdit="1"/>
          </p:cNvSpPr>
          <p:nvPr/>
        </p:nvSpPr>
        <p:spPr bwMode="auto">
          <a:xfrm>
            <a:off x="3638550" y="3429000"/>
            <a:ext cx="62865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be-BY" sz="3600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Arial"/>
                <a:cs typeface="Arial"/>
              </a:rPr>
              <a:t>3&gt;4</a:t>
            </a:r>
          </a:p>
        </p:txBody>
      </p:sp>
      <p:sp>
        <p:nvSpPr>
          <p:cNvPr id="12321" name="WordArt 33"/>
          <p:cNvSpPr>
            <a:spLocks noChangeArrowheads="1" noChangeShapeType="1" noTextEdit="1"/>
          </p:cNvSpPr>
          <p:nvPr/>
        </p:nvSpPr>
        <p:spPr bwMode="auto">
          <a:xfrm>
            <a:off x="5067300" y="3054350"/>
            <a:ext cx="647700" cy="527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be-BY" sz="3600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Arial"/>
                <a:cs typeface="Arial"/>
              </a:rPr>
              <a:t>Нет</a:t>
            </a:r>
          </a:p>
        </p:txBody>
      </p:sp>
      <p:sp>
        <p:nvSpPr>
          <p:cNvPr id="12322" name="WordArt 34"/>
          <p:cNvSpPr>
            <a:spLocks noChangeArrowheads="1" noChangeShapeType="1" noTextEdit="1"/>
          </p:cNvSpPr>
          <p:nvPr/>
        </p:nvSpPr>
        <p:spPr bwMode="auto">
          <a:xfrm>
            <a:off x="5219700" y="4229100"/>
            <a:ext cx="11525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Arial"/>
                <a:cs typeface="Arial"/>
              </a:rPr>
              <a:t>y=3-2</a:t>
            </a:r>
            <a:endParaRPr lang="be-BY" sz="3600" kern="10">
              <a:ln w="9525">
                <a:solidFill>
                  <a:srgbClr val="9933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"/>
              <a:cs typeface="Arial"/>
            </a:endParaRPr>
          </a:p>
        </p:txBody>
      </p:sp>
      <p:sp>
        <p:nvSpPr>
          <p:cNvPr id="12323" name="WordArt 35"/>
          <p:cNvSpPr>
            <a:spLocks noChangeArrowheads="1" noChangeShapeType="1" noTextEdit="1"/>
          </p:cNvSpPr>
          <p:nvPr/>
        </p:nvSpPr>
        <p:spPr bwMode="auto">
          <a:xfrm>
            <a:off x="3748088" y="5133975"/>
            <a:ext cx="7429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Arial"/>
                <a:cs typeface="Arial"/>
              </a:rPr>
              <a:t>y=1</a:t>
            </a:r>
            <a:endParaRPr lang="be-BY" sz="3600" kern="10">
              <a:ln w="9525">
                <a:solidFill>
                  <a:srgbClr val="9933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7341E-6 L -0.32188 1.7341E-6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9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1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1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3000"/>
                                        <p:tgtEl>
                                          <p:spTgt spid="1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20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5" grpId="0" animBg="1"/>
      <p:bldP spid="12315" grpId="1" animBg="1"/>
      <p:bldP spid="12320" grpId="0" animBg="1"/>
      <p:bldP spid="12321" grpId="0" animBg="1"/>
      <p:bldP spid="12321" grpId="1" animBg="1"/>
      <p:bldP spid="12322" grpId="0" animBg="1"/>
      <p:bldP spid="123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304800" y="228600"/>
            <a:ext cx="8534400" cy="6477000"/>
          </a:xfrm>
          <a:prstGeom prst="rect">
            <a:avLst/>
          </a:prstGeom>
          <a:solidFill>
            <a:srgbClr val="FFFF99"/>
          </a:solidFill>
          <a:ln w="76200" cmpd="tri">
            <a:solidFill>
              <a:srgbClr val="99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be-BY" altLang="be-BY"/>
          </a:p>
        </p:txBody>
      </p:sp>
      <p:sp>
        <p:nvSpPr>
          <p:cNvPr id="9219" name="AutoShape 6"/>
          <p:cNvSpPr>
            <a:spLocks noChangeArrowheads="1"/>
          </p:cNvSpPr>
          <p:nvPr/>
        </p:nvSpPr>
        <p:spPr bwMode="auto">
          <a:xfrm>
            <a:off x="3505200" y="1447800"/>
            <a:ext cx="1447800" cy="533400"/>
          </a:xfrm>
          <a:prstGeom prst="flowChartAlternateProcess">
            <a:avLst/>
          </a:prstGeom>
          <a:solidFill>
            <a:schemeClr val="bg1"/>
          </a:solidFill>
          <a:ln w="19050">
            <a:solidFill>
              <a:srgbClr val="99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be-BY" b="1"/>
              <a:t>начало</a:t>
            </a:r>
          </a:p>
        </p:txBody>
      </p:sp>
      <p:sp>
        <p:nvSpPr>
          <p:cNvPr id="13319" name="AutoShape 7"/>
          <p:cNvSpPr>
            <a:spLocks noChangeArrowheads="1"/>
          </p:cNvSpPr>
          <p:nvPr/>
        </p:nvSpPr>
        <p:spPr bwMode="auto">
          <a:xfrm>
            <a:off x="3324225" y="2209800"/>
            <a:ext cx="1524000" cy="762000"/>
          </a:xfrm>
          <a:prstGeom prst="flowChartInputOutput">
            <a:avLst/>
          </a:prstGeom>
          <a:solidFill>
            <a:schemeClr val="bg1"/>
          </a:solidFill>
          <a:ln w="19050">
            <a:solidFill>
              <a:srgbClr val="99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be-BY" b="1"/>
              <a:t>Ввод </a:t>
            </a:r>
            <a:r>
              <a:rPr lang="en-US" altLang="be-BY" b="1"/>
              <a:t>X</a:t>
            </a:r>
            <a:endParaRPr lang="ru-RU" altLang="be-BY" b="1"/>
          </a:p>
        </p:txBody>
      </p:sp>
      <p:sp>
        <p:nvSpPr>
          <p:cNvPr id="13320" name="AutoShape 8"/>
          <p:cNvSpPr>
            <a:spLocks noChangeArrowheads="1"/>
          </p:cNvSpPr>
          <p:nvPr/>
        </p:nvSpPr>
        <p:spPr bwMode="auto">
          <a:xfrm>
            <a:off x="2895600" y="3276600"/>
            <a:ext cx="2133600" cy="838200"/>
          </a:xfrm>
          <a:prstGeom prst="flowChartDecision">
            <a:avLst/>
          </a:prstGeom>
          <a:solidFill>
            <a:schemeClr val="bg1"/>
          </a:solidFill>
          <a:ln w="19050">
            <a:solidFill>
              <a:srgbClr val="99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be-BY" b="1"/>
              <a:t>X &gt; 4</a:t>
            </a:r>
            <a:endParaRPr lang="ru-RU" altLang="be-BY" b="1"/>
          </a:p>
        </p:txBody>
      </p:sp>
      <p:sp>
        <p:nvSpPr>
          <p:cNvPr id="13321" name="AutoShape 9"/>
          <p:cNvSpPr>
            <a:spLocks noChangeArrowheads="1"/>
          </p:cNvSpPr>
          <p:nvPr/>
        </p:nvSpPr>
        <p:spPr bwMode="auto">
          <a:xfrm>
            <a:off x="1524000" y="4114800"/>
            <a:ext cx="1447800" cy="762000"/>
          </a:xfrm>
          <a:prstGeom prst="flowChartProcess">
            <a:avLst/>
          </a:prstGeom>
          <a:solidFill>
            <a:schemeClr val="bg1"/>
          </a:solidFill>
          <a:ln w="19050">
            <a:solidFill>
              <a:srgbClr val="99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be-BY" b="1"/>
              <a:t>Y = SQR(X)</a:t>
            </a:r>
            <a:endParaRPr lang="ru-RU" altLang="be-BY" b="1"/>
          </a:p>
        </p:txBody>
      </p:sp>
      <p:sp>
        <p:nvSpPr>
          <p:cNvPr id="9223" name="AutoShape 10"/>
          <p:cNvSpPr>
            <a:spLocks noChangeArrowheads="1"/>
          </p:cNvSpPr>
          <p:nvPr/>
        </p:nvSpPr>
        <p:spPr bwMode="auto">
          <a:xfrm>
            <a:off x="5105400" y="4114800"/>
            <a:ext cx="1447800" cy="762000"/>
          </a:xfrm>
          <a:prstGeom prst="flowChartProcess">
            <a:avLst/>
          </a:prstGeom>
          <a:solidFill>
            <a:schemeClr val="bg1"/>
          </a:solidFill>
          <a:ln w="19050">
            <a:solidFill>
              <a:srgbClr val="99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be-BY" b="1"/>
              <a:t>Y = X - 2</a:t>
            </a:r>
            <a:endParaRPr lang="ru-RU" altLang="be-BY" b="1"/>
          </a:p>
        </p:txBody>
      </p:sp>
      <p:sp>
        <p:nvSpPr>
          <p:cNvPr id="13323" name="AutoShape 11"/>
          <p:cNvSpPr>
            <a:spLocks noChangeArrowheads="1"/>
          </p:cNvSpPr>
          <p:nvPr/>
        </p:nvSpPr>
        <p:spPr bwMode="auto">
          <a:xfrm>
            <a:off x="3352800" y="5029200"/>
            <a:ext cx="1524000" cy="762000"/>
          </a:xfrm>
          <a:prstGeom prst="flowChartInputOutput">
            <a:avLst/>
          </a:prstGeom>
          <a:solidFill>
            <a:schemeClr val="bg1"/>
          </a:solidFill>
          <a:ln w="19050">
            <a:solidFill>
              <a:srgbClr val="99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be-BY" b="1"/>
              <a:t>Вывод </a:t>
            </a:r>
            <a:r>
              <a:rPr lang="en-US" altLang="be-BY" b="1"/>
              <a:t>Y</a:t>
            </a:r>
            <a:endParaRPr lang="ru-RU" altLang="be-BY" b="1"/>
          </a:p>
        </p:txBody>
      </p:sp>
      <p:sp>
        <p:nvSpPr>
          <p:cNvPr id="9225" name="AutoShape 12"/>
          <p:cNvSpPr>
            <a:spLocks noChangeArrowheads="1"/>
          </p:cNvSpPr>
          <p:nvPr/>
        </p:nvSpPr>
        <p:spPr bwMode="auto">
          <a:xfrm>
            <a:off x="3352800" y="6019800"/>
            <a:ext cx="1447800" cy="533400"/>
          </a:xfrm>
          <a:prstGeom prst="flowChartAlternateProcess">
            <a:avLst/>
          </a:prstGeom>
          <a:solidFill>
            <a:schemeClr val="bg1"/>
          </a:solidFill>
          <a:ln w="19050">
            <a:solidFill>
              <a:srgbClr val="99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be-BY" b="1"/>
              <a:t>конец</a:t>
            </a:r>
          </a:p>
        </p:txBody>
      </p:sp>
      <p:sp>
        <p:nvSpPr>
          <p:cNvPr id="9226" name="Line 13"/>
          <p:cNvSpPr>
            <a:spLocks noChangeShapeType="1"/>
          </p:cNvSpPr>
          <p:nvPr/>
        </p:nvSpPr>
        <p:spPr bwMode="auto">
          <a:xfrm>
            <a:off x="4191000" y="1981200"/>
            <a:ext cx="0" cy="2286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be-BY"/>
          </a:p>
        </p:txBody>
      </p:sp>
      <p:sp>
        <p:nvSpPr>
          <p:cNvPr id="9227" name="Line 14"/>
          <p:cNvSpPr>
            <a:spLocks noChangeShapeType="1"/>
          </p:cNvSpPr>
          <p:nvPr/>
        </p:nvSpPr>
        <p:spPr bwMode="auto">
          <a:xfrm>
            <a:off x="3962400" y="2971800"/>
            <a:ext cx="0" cy="3048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be-BY"/>
          </a:p>
        </p:txBody>
      </p:sp>
      <p:sp>
        <p:nvSpPr>
          <p:cNvPr id="9228" name="Line 15"/>
          <p:cNvSpPr>
            <a:spLocks noChangeShapeType="1"/>
          </p:cNvSpPr>
          <p:nvPr/>
        </p:nvSpPr>
        <p:spPr bwMode="auto">
          <a:xfrm>
            <a:off x="4038600" y="5791200"/>
            <a:ext cx="0" cy="2286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be-BY"/>
          </a:p>
        </p:txBody>
      </p:sp>
      <p:cxnSp>
        <p:nvCxnSpPr>
          <p:cNvPr id="9229" name="AutoShape 16"/>
          <p:cNvCxnSpPr>
            <a:cxnSpLocks noChangeShapeType="1"/>
            <a:stCxn id="13320" idx="1"/>
            <a:endCxn id="13321" idx="0"/>
          </p:cNvCxnSpPr>
          <p:nvPr/>
        </p:nvCxnSpPr>
        <p:spPr bwMode="auto">
          <a:xfrm rot="10800000" flipV="1">
            <a:off x="2247900" y="3695700"/>
            <a:ext cx="638175" cy="409575"/>
          </a:xfrm>
          <a:prstGeom prst="bentConnector2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0" name="AutoShape 17"/>
          <p:cNvCxnSpPr>
            <a:cxnSpLocks noChangeShapeType="1"/>
            <a:stCxn id="13320" idx="3"/>
            <a:endCxn id="9223" idx="0"/>
          </p:cNvCxnSpPr>
          <p:nvPr/>
        </p:nvCxnSpPr>
        <p:spPr bwMode="auto">
          <a:xfrm>
            <a:off x="5038725" y="3695700"/>
            <a:ext cx="790575" cy="409575"/>
          </a:xfrm>
          <a:prstGeom prst="bentConnector2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1" name="AutoShape 18"/>
          <p:cNvCxnSpPr>
            <a:cxnSpLocks noChangeShapeType="1"/>
            <a:stCxn id="13321" idx="2"/>
            <a:endCxn id="13323" idx="2"/>
          </p:cNvCxnSpPr>
          <p:nvPr/>
        </p:nvCxnSpPr>
        <p:spPr bwMode="auto">
          <a:xfrm rot="16200000" flipH="1">
            <a:off x="2609850" y="4524375"/>
            <a:ext cx="523875" cy="1247775"/>
          </a:xfrm>
          <a:prstGeom prst="bentConnector2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2" name="AutoShape 19"/>
          <p:cNvCxnSpPr>
            <a:cxnSpLocks noChangeShapeType="1"/>
            <a:stCxn id="9223" idx="2"/>
            <a:endCxn id="13323" idx="5"/>
          </p:cNvCxnSpPr>
          <p:nvPr/>
        </p:nvCxnSpPr>
        <p:spPr bwMode="auto">
          <a:xfrm rot="5400000">
            <a:off x="5018087" y="4598988"/>
            <a:ext cx="523875" cy="1098550"/>
          </a:xfrm>
          <a:prstGeom prst="bentConnector2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33" name="Text Box 20"/>
          <p:cNvSpPr txBox="1">
            <a:spLocks noChangeArrowheads="1"/>
          </p:cNvSpPr>
          <p:nvPr/>
        </p:nvSpPr>
        <p:spPr bwMode="auto">
          <a:xfrm>
            <a:off x="533400" y="457200"/>
            <a:ext cx="79248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be-BY" sz="2000" b="1"/>
              <a:t>Рассмотрим выполнение алгоритма на примере: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be-BY" sz="2000" b="1"/>
              <a:t> </a:t>
            </a:r>
            <a:r>
              <a:rPr lang="en-US" altLang="be-BY" sz="2000" b="1"/>
              <a:t> </a:t>
            </a:r>
            <a:r>
              <a:rPr lang="ru-RU" altLang="be-BY" sz="2000" b="1"/>
              <a:t>если </a:t>
            </a:r>
            <a:r>
              <a:rPr lang="en-US" altLang="be-BY" sz="2000" b="1"/>
              <a:t>x</a:t>
            </a:r>
            <a:r>
              <a:rPr lang="ru-RU" altLang="be-BY" sz="2000" b="1"/>
              <a:t> больше 4, то </a:t>
            </a:r>
            <a:r>
              <a:rPr lang="en-US" altLang="be-BY" sz="2000" b="1"/>
              <a:t>y=x</a:t>
            </a:r>
            <a:r>
              <a:rPr lang="en-US" altLang="be-BY" sz="2000" b="1" baseline="30000"/>
              <a:t>2</a:t>
            </a:r>
            <a:r>
              <a:rPr lang="en-US" altLang="be-BY" sz="2000" b="1"/>
              <a:t>, </a:t>
            </a:r>
            <a:r>
              <a:rPr lang="ru-RU" altLang="be-BY" sz="2000" b="1"/>
              <a:t>а если меньше, то </a:t>
            </a:r>
            <a:r>
              <a:rPr lang="en-US" altLang="be-BY" sz="2000" b="1"/>
              <a:t>y=x-2.</a:t>
            </a:r>
            <a:endParaRPr lang="ru-RU" altLang="be-BY" sz="2000" b="1" baseline="30000"/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2286000" y="3367088"/>
            <a:ext cx="609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be-BY" b="1"/>
              <a:t>Да</a:t>
            </a:r>
          </a:p>
        </p:txBody>
      </p:sp>
      <p:sp>
        <p:nvSpPr>
          <p:cNvPr id="9235" name="Text Box 22"/>
          <p:cNvSpPr txBox="1">
            <a:spLocks noChangeArrowheads="1"/>
          </p:cNvSpPr>
          <p:nvPr/>
        </p:nvSpPr>
        <p:spPr bwMode="auto">
          <a:xfrm>
            <a:off x="5029200" y="3352800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be-BY" b="1"/>
              <a:t>Нет</a:t>
            </a:r>
          </a:p>
        </p:txBody>
      </p:sp>
      <p:sp>
        <p:nvSpPr>
          <p:cNvPr id="9236" name="Rectangle 23"/>
          <p:cNvSpPr>
            <a:spLocks noChangeArrowheads="1"/>
          </p:cNvSpPr>
          <p:nvPr/>
        </p:nvSpPr>
        <p:spPr bwMode="auto">
          <a:xfrm>
            <a:off x="6705600" y="5562600"/>
            <a:ext cx="1905000" cy="838200"/>
          </a:xfrm>
          <a:prstGeom prst="rect">
            <a:avLst/>
          </a:prstGeom>
          <a:solidFill>
            <a:srgbClr val="FFCCCC"/>
          </a:solidFill>
          <a:ln w="9525">
            <a:solidFill>
              <a:srgbClr val="99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be-BY" b="1"/>
              <a:t>НАЧАТЬ</a:t>
            </a:r>
          </a:p>
          <a:p>
            <a:pPr algn="ctr" eaLnBrk="1" hangingPunct="1"/>
            <a:r>
              <a:rPr lang="ru-RU" altLang="be-BY" b="1"/>
              <a:t>ПРОСМОТР</a:t>
            </a:r>
          </a:p>
        </p:txBody>
      </p:sp>
      <p:sp>
        <p:nvSpPr>
          <p:cNvPr id="13336" name="WordArt 24"/>
          <p:cNvSpPr>
            <a:spLocks noChangeArrowheads="1" noChangeShapeType="1" noTextEdit="1"/>
          </p:cNvSpPr>
          <p:nvPr/>
        </p:nvSpPr>
        <p:spPr bwMode="auto">
          <a:xfrm>
            <a:off x="6648450" y="2286000"/>
            <a:ext cx="8191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Arial"/>
                <a:cs typeface="Arial"/>
              </a:rPr>
              <a:t>X=5</a:t>
            </a:r>
            <a:endParaRPr lang="be-BY" sz="3600" kern="10">
              <a:ln w="9525">
                <a:solidFill>
                  <a:srgbClr val="9933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"/>
              <a:cs typeface="Arial"/>
            </a:endParaRPr>
          </a:p>
        </p:txBody>
      </p:sp>
      <p:sp>
        <p:nvSpPr>
          <p:cNvPr id="13337" name="WordArt 25"/>
          <p:cNvSpPr>
            <a:spLocks noChangeArrowheads="1" noChangeShapeType="1" noTextEdit="1"/>
          </p:cNvSpPr>
          <p:nvPr/>
        </p:nvSpPr>
        <p:spPr bwMode="auto">
          <a:xfrm>
            <a:off x="3638550" y="3429000"/>
            <a:ext cx="62865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be-BY" sz="3600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Arial"/>
                <a:cs typeface="Arial"/>
              </a:rPr>
              <a:t>5&gt;4</a:t>
            </a:r>
          </a:p>
        </p:txBody>
      </p:sp>
      <p:sp>
        <p:nvSpPr>
          <p:cNvPr id="13338" name="WordArt 26"/>
          <p:cNvSpPr>
            <a:spLocks noChangeArrowheads="1" noChangeShapeType="1" noTextEdit="1"/>
          </p:cNvSpPr>
          <p:nvPr/>
        </p:nvSpPr>
        <p:spPr bwMode="auto">
          <a:xfrm>
            <a:off x="3748088" y="5133975"/>
            <a:ext cx="7429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Arial"/>
                <a:cs typeface="Arial"/>
              </a:rPr>
              <a:t>y=25</a:t>
            </a:r>
            <a:endParaRPr lang="be-BY" sz="3600" kern="10">
              <a:ln w="9525">
                <a:solidFill>
                  <a:srgbClr val="9933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"/>
              <a:cs typeface="Arial"/>
            </a:endParaRPr>
          </a:p>
        </p:txBody>
      </p:sp>
      <p:sp>
        <p:nvSpPr>
          <p:cNvPr id="13339" name="WordArt 27"/>
          <p:cNvSpPr>
            <a:spLocks noChangeArrowheads="1" noChangeShapeType="1" noTextEdit="1"/>
          </p:cNvSpPr>
          <p:nvPr/>
        </p:nvSpPr>
        <p:spPr bwMode="auto">
          <a:xfrm>
            <a:off x="1743075" y="4229100"/>
            <a:ext cx="11525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Arial"/>
                <a:cs typeface="Arial"/>
              </a:rPr>
              <a:t>y=5*5</a:t>
            </a:r>
            <a:endParaRPr lang="be-BY" sz="3600" kern="10">
              <a:ln w="9525">
                <a:solidFill>
                  <a:srgbClr val="9933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"/>
              <a:cs typeface="Arial"/>
            </a:endParaRPr>
          </a:p>
        </p:txBody>
      </p:sp>
      <p:sp>
        <p:nvSpPr>
          <p:cNvPr id="13340" name="WordArt 28"/>
          <p:cNvSpPr>
            <a:spLocks noChangeArrowheads="1" noChangeShapeType="1" noTextEdit="1"/>
          </p:cNvSpPr>
          <p:nvPr/>
        </p:nvSpPr>
        <p:spPr bwMode="auto">
          <a:xfrm>
            <a:off x="2247900" y="3130550"/>
            <a:ext cx="647700" cy="527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be-BY" sz="3600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Arial"/>
                <a:cs typeface="Arial"/>
              </a:rPr>
              <a:t>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7341E-6 L -0.32188 1.7341E-6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9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9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30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20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3" grpId="0"/>
      <p:bldP spid="13336" grpId="0" animBg="1"/>
      <p:bldP spid="13336" grpId="1" animBg="1"/>
      <p:bldP spid="13337" grpId="0" animBg="1"/>
      <p:bldP spid="13338" grpId="0" animBg="1"/>
      <p:bldP spid="13339" grpId="0" animBg="1"/>
      <p:bldP spid="13340" grpId="0" animBg="1"/>
      <p:bldP spid="1334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6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4"/>
          <p:cNvSpPr>
            <a:spLocks noChangeArrowheads="1"/>
          </p:cNvSpPr>
          <p:nvPr/>
        </p:nvSpPr>
        <p:spPr bwMode="auto">
          <a:xfrm>
            <a:off x="228600" y="304800"/>
            <a:ext cx="8686800" cy="6324600"/>
          </a:xfrm>
          <a:prstGeom prst="plus">
            <a:avLst>
              <a:gd name="adj" fmla="val 25000"/>
            </a:avLst>
          </a:prstGeom>
          <a:noFill/>
          <a:ln w="76200" cmpd="tri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be-BY" altLang="be-BY"/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2057400" y="1447800"/>
            <a:ext cx="51816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100000"/>
              </a:spcBef>
            </a:pPr>
            <a:r>
              <a:rPr lang="en-US" altLang="be-BY" b="1" i="1">
                <a:solidFill>
                  <a:schemeClr val="accent2"/>
                </a:solidFill>
              </a:rPr>
              <a:t>Program prim;                                                     var x, y:integer;                                                    begin                                                                     write(‘</a:t>
            </a:r>
            <a:r>
              <a:rPr lang="ru-RU" altLang="be-BY" b="1" i="1">
                <a:solidFill>
                  <a:schemeClr val="accent2"/>
                </a:solidFill>
              </a:rPr>
              <a:t>Введи любое целое число</a:t>
            </a:r>
            <a:r>
              <a:rPr lang="en-US" altLang="be-BY" b="1" i="1">
                <a:solidFill>
                  <a:schemeClr val="accent2"/>
                </a:solidFill>
              </a:rPr>
              <a:t> x =’);                 readln</a:t>
            </a:r>
            <a:r>
              <a:rPr lang="ru-RU" altLang="be-BY" b="1" i="1">
                <a:solidFill>
                  <a:schemeClr val="accent2"/>
                </a:solidFill>
              </a:rPr>
              <a:t>(</a:t>
            </a:r>
            <a:r>
              <a:rPr lang="en-US" altLang="be-BY" b="1" i="1">
                <a:solidFill>
                  <a:schemeClr val="accent2"/>
                </a:solidFill>
              </a:rPr>
              <a:t>x);</a:t>
            </a:r>
            <a:r>
              <a:rPr lang="en-US" altLang="be-BY" b="1"/>
              <a:t>                                                               </a:t>
            </a:r>
            <a:r>
              <a:rPr lang="en-US" altLang="be-BY" b="1">
                <a:solidFill>
                  <a:srgbClr val="CC0000"/>
                </a:solidFill>
              </a:rPr>
              <a:t>if x mod 3=0                                                                     then y:=x</a:t>
            </a:r>
            <a:r>
              <a:rPr lang="ru-RU" altLang="be-BY" b="1">
                <a:solidFill>
                  <a:srgbClr val="CC0000"/>
                </a:solidFill>
              </a:rPr>
              <a:t>*</a:t>
            </a:r>
            <a:r>
              <a:rPr lang="en-US" altLang="be-BY" b="1">
                <a:solidFill>
                  <a:srgbClr val="CC0000"/>
                </a:solidFill>
              </a:rPr>
              <a:t>3+5                                                                else y:=sqr(x);</a:t>
            </a:r>
            <a:r>
              <a:rPr lang="en-US" altLang="be-BY" b="1"/>
              <a:t>                                                      </a:t>
            </a:r>
            <a:r>
              <a:rPr lang="en-US" altLang="be-BY" b="1" i="1">
                <a:solidFill>
                  <a:schemeClr val="accent2"/>
                </a:solidFill>
              </a:rPr>
              <a:t>writeln(‘ y= ‘, y);                                                             end.    </a:t>
            </a:r>
            <a:endParaRPr lang="ru-RU" altLang="be-BY" b="1" i="1">
              <a:solidFill>
                <a:schemeClr val="accent2"/>
              </a:solidFill>
            </a:endParaRPr>
          </a:p>
        </p:txBody>
      </p:sp>
      <p:sp>
        <p:nvSpPr>
          <p:cNvPr id="10244" name="Text Box 8"/>
          <p:cNvSpPr txBox="1">
            <a:spLocks noChangeArrowheads="1"/>
          </p:cNvSpPr>
          <p:nvPr/>
        </p:nvSpPr>
        <p:spPr bwMode="auto">
          <a:xfrm>
            <a:off x="1981200" y="533400"/>
            <a:ext cx="510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be-BY" b="1"/>
              <a:t>Дана программа вычисления значения выражения.</a:t>
            </a:r>
          </a:p>
        </p:txBody>
      </p:sp>
      <p:sp>
        <p:nvSpPr>
          <p:cNvPr id="10245" name="Text Box 9"/>
          <p:cNvSpPr txBox="1">
            <a:spLocks noChangeArrowheads="1"/>
          </p:cNvSpPr>
          <p:nvPr/>
        </p:nvSpPr>
        <p:spPr bwMode="auto">
          <a:xfrm>
            <a:off x="1828800" y="4343400"/>
            <a:ext cx="5410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be-BY" b="1"/>
              <a:t>Чему равно значение переменной </a:t>
            </a:r>
            <a:r>
              <a:rPr lang="en-US" altLang="be-BY" b="1"/>
              <a:t>Y</a:t>
            </a:r>
            <a:r>
              <a:rPr lang="ru-RU" altLang="be-BY" b="1"/>
              <a:t>, если значение переменной </a:t>
            </a:r>
            <a:r>
              <a:rPr lang="en-US" altLang="be-BY" b="1"/>
              <a:t>x </a:t>
            </a:r>
            <a:r>
              <a:rPr lang="ru-RU" altLang="be-BY" b="1"/>
              <a:t>равно 4.</a:t>
            </a:r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1981200" y="5486400"/>
            <a:ext cx="1219200" cy="838200"/>
          </a:xfrm>
          <a:prstGeom prst="rect">
            <a:avLst/>
          </a:prstGeom>
          <a:solidFill>
            <a:srgbClr val="CC9900"/>
          </a:solidFill>
          <a:ln w="9525">
            <a:solidFill>
              <a:srgbClr val="FFCC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be-BY" sz="2000" b="1">
                <a:solidFill>
                  <a:schemeClr val="bg1"/>
                </a:solidFill>
              </a:rPr>
              <a:t>Y = 2</a:t>
            </a:r>
            <a:endParaRPr lang="ru-RU" altLang="be-BY" sz="2000" b="1">
              <a:solidFill>
                <a:schemeClr val="bg1"/>
              </a:solidFill>
            </a:endParaRPr>
          </a:p>
        </p:txBody>
      </p:sp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3276600" y="5486400"/>
            <a:ext cx="1219200" cy="838200"/>
          </a:xfrm>
          <a:prstGeom prst="rect">
            <a:avLst/>
          </a:prstGeom>
          <a:solidFill>
            <a:srgbClr val="CC9900"/>
          </a:solidFill>
          <a:ln w="9525">
            <a:solidFill>
              <a:srgbClr val="FFCC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be-BY" sz="2000" b="1">
                <a:solidFill>
                  <a:schemeClr val="bg1"/>
                </a:solidFill>
              </a:rPr>
              <a:t>Y = 16</a:t>
            </a:r>
            <a:endParaRPr lang="ru-RU" altLang="be-BY" sz="2000" b="1">
              <a:solidFill>
                <a:schemeClr val="bg1"/>
              </a:solidFill>
            </a:endParaRPr>
          </a:p>
        </p:txBody>
      </p:sp>
      <p:sp>
        <p:nvSpPr>
          <p:cNvPr id="14352" name="Rectangle 16"/>
          <p:cNvSpPr>
            <a:spLocks noChangeArrowheads="1"/>
          </p:cNvSpPr>
          <p:nvPr/>
        </p:nvSpPr>
        <p:spPr bwMode="auto">
          <a:xfrm>
            <a:off x="4572000" y="5486400"/>
            <a:ext cx="1219200" cy="838200"/>
          </a:xfrm>
          <a:prstGeom prst="rect">
            <a:avLst/>
          </a:prstGeom>
          <a:solidFill>
            <a:srgbClr val="CC9900"/>
          </a:solidFill>
          <a:ln w="9525">
            <a:solidFill>
              <a:srgbClr val="FFCC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be-BY" sz="2000" b="1">
                <a:solidFill>
                  <a:schemeClr val="bg1"/>
                </a:solidFill>
              </a:rPr>
              <a:t>Y = 17</a:t>
            </a:r>
            <a:endParaRPr lang="ru-RU" altLang="be-BY" sz="2000" b="1">
              <a:solidFill>
                <a:schemeClr val="bg1"/>
              </a:solidFill>
            </a:endParaRPr>
          </a:p>
        </p:txBody>
      </p:sp>
      <p:sp>
        <p:nvSpPr>
          <p:cNvPr id="14353" name="Rectangle 17"/>
          <p:cNvSpPr>
            <a:spLocks noChangeArrowheads="1"/>
          </p:cNvSpPr>
          <p:nvPr/>
        </p:nvSpPr>
        <p:spPr bwMode="auto">
          <a:xfrm>
            <a:off x="5867400" y="5486400"/>
            <a:ext cx="1219200" cy="838200"/>
          </a:xfrm>
          <a:prstGeom prst="rect">
            <a:avLst/>
          </a:prstGeom>
          <a:solidFill>
            <a:srgbClr val="CC9900"/>
          </a:solidFill>
          <a:ln w="9525">
            <a:solidFill>
              <a:srgbClr val="FFCC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be-BY" sz="2000" b="1">
                <a:solidFill>
                  <a:schemeClr val="bg1"/>
                </a:solidFill>
              </a:rPr>
              <a:t>Y = 24</a:t>
            </a:r>
            <a:endParaRPr lang="ru-RU" altLang="be-BY" sz="2000" b="1">
              <a:solidFill>
                <a:schemeClr val="bg1"/>
              </a:solidFill>
            </a:endParaRPr>
          </a:p>
        </p:txBody>
      </p:sp>
      <p:sp>
        <p:nvSpPr>
          <p:cNvPr id="10250" name="AutoShape 18"/>
          <p:cNvSpPr>
            <a:spLocks/>
          </p:cNvSpPr>
          <p:nvPr/>
        </p:nvSpPr>
        <p:spPr bwMode="auto">
          <a:xfrm>
            <a:off x="1981200" y="2819400"/>
            <a:ext cx="76200" cy="914400"/>
          </a:xfrm>
          <a:prstGeom prst="leftBrace">
            <a:avLst>
              <a:gd name="adj1" fmla="val 100000"/>
              <a:gd name="adj2" fmla="val 50000"/>
            </a:avLst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be-BY" altLang="be-BY"/>
          </a:p>
        </p:txBody>
      </p:sp>
      <p:sp>
        <p:nvSpPr>
          <p:cNvPr id="10251" name="Text Box 19"/>
          <p:cNvSpPr txBox="1">
            <a:spLocks noChangeArrowheads="1"/>
          </p:cNvSpPr>
          <p:nvPr/>
        </p:nvSpPr>
        <p:spPr bwMode="auto">
          <a:xfrm>
            <a:off x="457200" y="2971800"/>
            <a:ext cx="1447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be-BY" b="1"/>
              <a:t>команда ветвления</a:t>
            </a:r>
          </a:p>
        </p:txBody>
      </p:sp>
      <p:sp>
        <p:nvSpPr>
          <p:cNvPr id="14356" name="WordArt 20"/>
          <p:cNvSpPr>
            <a:spLocks noChangeArrowheads="1" noChangeShapeType="1" noTextEdit="1"/>
          </p:cNvSpPr>
          <p:nvPr/>
        </p:nvSpPr>
        <p:spPr bwMode="auto">
          <a:xfrm>
            <a:off x="3810000" y="5029200"/>
            <a:ext cx="13716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be-BY" sz="3600" b="1" kern="10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верно</a:t>
            </a:r>
          </a:p>
        </p:txBody>
      </p:sp>
      <p:sp>
        <p:nvSpPr>
          <p:cNvPr id="14357" name="WordArt 21"/>
          <p:cNvSpPr>
            <a:spLocks noChangeArrowheads="1" noChangeShapeType="1" noTextEdit="1"/>
          </p:cNvSpPr>
          <p:nvPr/>
        </p:nvSpPr>
        <p:spPr bwMode="auto">
          <a:xfrm>
            <a:off x="3505200" y="5029200"/>
            <a:ext cx="1905000" cy="346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be-BY" sz="3600" b="1" kern="10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неверно</a:t>
            </a:r>
          </a:p>
        </p:txBody>
      </p:sp>
      <p:sp>
        <p:nvSpPr>
          <p:cNvPr id="14358" name="Text Box 22"/>
          <p:cNvSpPr txBox="1">
            <a:spLocks noChangeArrowheads="1"/>
          </p:cNvSpPr>
          <p:nvPr/>
        </p:nvSpPr>
        <p:spPr bwMode="auto">
          <a:xfrm>
            <a:off x="6858000" y="2209800"/>
            <a:ext cx="1905000" cy="21542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be-BY" b="1"/>
              <a:t>X=4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be-BY" b="1"/>
              <a:t>Остаток от деления 4 на 3 = 0   </a:t>
            </a:r>
            <a:r>
              <a:rPr lang="ru-RU" altLang="be-BY" b="1">
                <a:solidFill>
                  <a:srgbClr val="CC0000"/>
                </a:solidFill>
              </a:rPr>
              <a:t>( нет)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be-BY" b="1"/>
              <a:t>Y=4</a:t>
            </a:r>
            <a:r>
              <a:rPr lang="en-US" altLang="be-BY" b="1" baseline="30000"/>
              <a:t>2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be-BY" b="1"/>
              <a:t>Y=16</a:t>
            </a:r>
            <a:endParaRPr lang="ru-RU" altLang="be-BY" b="1"/>
          </a:p>
        </p:txBody>
      </p:sp>
      <p:pic>
        <p:nvPicPr>
          <p:cNvPr id="10255" name="Picture 23" descr="Рисунок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57200"/>
            <a:ext cx="1295400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6" name="Picture 24" descr="Рисунок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233988"/>
            <a:ext cx="1528763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7" name="Picture 25" descr="Рисунок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67600" y="5383213"/>
            <a:ext cx="1447800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8" name="Picture 26" descr="Комп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1096963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3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3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3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3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3"/>
                  </p:tgtEl>
                </p:cond>
              </p:nextCondLst>
            </p:seq>
          </p:childTnLst>
        </p:cTn>
      </p:par>
    </p:tnLst>
    <p:bldLst>
      <p:bldP spid="14356" grpId="0" animBg="1"/>
      <p:bldP spid="14357" grpId="0" animBg="1"/>
      <p:bldP spid="14357" grpId="1" animBg="1"/>
      <p:bldP spid="14357" grpId="2" animBg="1"/>
      <p:bldP spid="14358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559</TotalTime>
  <Words>475</Words>
  <Application>Microsoft Office PowerPoint</Application>
  <PresentationFormat>Экран (4:3)</PresentationFormat>
  <Paragraphs>116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Mam</dc:creator>
  <cp:lastModifiedBy>1968</cp:lastModifiedBy>
  <cp:revision>9</cp:revision>
  <cp:lastPrinted>1601-01-01T00:00:00Z</cp:lastPrinted>
  <dcterms:created xsi:type="dcterms:W3CDTF">1601-01-01T00:00:00Z</dcterms:created>
  <dcterms:modified xsi:type="dcterms:W3CDTF">2016-11-23T18:51:59Z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