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sldIdLst>
    <p:sldId id="256" r:id="rId2"/>
    <p:sldId id="267" r:id="rId3"/>
    <p:sldId id="332" r:id="rId4"/>
    <p:sldId id="317" r:id="rId5"/>
    <p:sldId id="333" r:id="rId6"/>
    <p:sldId id="318" r:id="rId7"/>
    <p:sldId id="319" r:id="rId8"/>
    <p:sldId id="334" r:id="rId9"/>
    <p:sldId id="325" r:id="rId10"/>
    <p:sldId id="335" r:id="rId11"/>
    <p:sldId id="336" r:id="rId12"/>
    <p:sldId id="326" r:id="rId13"/>
    <p:sldId id="337" r:id="rId14"/>
    <p:sldId id="339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50" r:id="rId24"/>
    <p:sldId id="34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F747"/>
    <a:srgbClr val="990033"/>
    <a:srgbClr val="009900"/>
    <a:srgbClr val="6600CC"/>
    <a:srgbClr val="0000CC"/>
    <a:srgbClr val="993300"/>
    <a:srgbClr val="C5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A6652-E055-4245-BF73-B3F1A16ADA5E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F8578-485A-4D89-ABD8-D010F17D5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1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F8578-485A-4D89-ABD8-D010F17D5E6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2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30EA353-7AE1-41A1-B709-3778253754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62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F2431-BE55-4FF8-94BC-ACED80DAAE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772E0-C41A-4178-9C8B-CB30617EC1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4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1FC5C-D8F7-4626-8FE5-7C387C5F4A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5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047E4-89D9-4AA7-B042-5F67AF2719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4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010D0-3F78-4312-B446-F415BF2DAF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22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29FB8-0062-4AF0-AF5F-22C3F0D997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5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E4D8C-2CE5-4326-B7A1-CBE02860ED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EE916-96E4-4C0A-9BB6-BBE970F98B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8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91F9-5F2C-4335-A8EC-D0E1CE2C4D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5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68E2-7F79-47F4-AFA4-A2A9C65C5D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0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86ED0E2E-F133-462B-8722-85D47E269DC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00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31192" y="836712"/>
            <a:ext cx="7805415" cy="2511431"/>
          </a:xfrm>
        </p:spPr>
        <p:txBody>
          <a:bodyPr/>
          <a:lstStyle/>
          <a:p>
            <a:pPr eaLnBrk="1" hangingPunct="1"/>
            <a:r>
              <a:rPr lang="ru-RU" sz="4400" b="1" dirty="0" smtClean="0"/>
              <a:t>Операции над множествами</a:t>
            </a:r>
            <a:endParaRPr lang="ru-RU" sz="4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573016"/>
            <a:ext cx="5544616" cy="158417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Беляева Татьяна Юрьевна</a:t>
            </a:r>
            <a:endParaRPr lang="ru-RU" sz="2000" b="1" dirty="0">
              <a:solidFill>
                <a:srgbClr val="028A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КК «АМТ», г. Армавир </a:t>
            </a:r>
          </a:p>
          <a:p>
            <a:pPr eaLnBrk="1" hangingPunct="1">
              <a:spcBef>
                <a:spcPts val="0"/>
              </a:spcBef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математических дисциплин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7"/>
            <a:ext cx="7632848" cy="720081"/>
          </a:xfrm>
        </p:spPr>
        <p:txBody>
          <a:bodyPr/>
          <a:lstStyle/>
          <a:p>
            <a:pPr lvl="0" algn="ctr"/>
            <a:r>
              <a:rPr lang="ru-RU" sz="3200" b="1" i="1" dirty="0"/>
              <a:t>4.  Дополнение множества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05000"/>
            <a:ext cx="8568952" cy="41882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Дополнением множества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универсального множества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просто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называется множество всех элементов множества U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принадлежащих А.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определению: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U \ 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1266" name="Picture 2" descr="http://www.bestreferat.ru/images/paper/20/31/45131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97152"/>
            <a:ext cx="1694081" cy="1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61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7"/>
            <a:ext cx="7632848" cy="720081"/>
          </a:xfrm>
        </p:spPr>
        <p:txBody>
          <a:bodyPr/>
          <a:lstStyle/>
          <a:p>
            <a:pPr lvl="0" algn="ctr"/>
            <a:r>
              <a:rPr lang="ru-RU" sz="3200" b="1" i="1" dirty="0"/>
              <a:t>4.  Дополнение множества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905000"/>
                <a:ext cx="8568952" cy="4188296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(!!)  </a:t>
                </a:r>
                <a:r>
                  <a:rPr lang="ru-RU" sz="24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Очевидно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ru-RU" sz="28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</m:bar>
                  </m:oMath>
                </a14:m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U                 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ru-RU" sz="28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</m:bar>
                  </m:oMath>
                </a14:m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Ø                      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ru-RU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ru-RU" sz="28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А</m:t>
                            </m:r>
                          </m:e>
                        </m:bar>
                      </m:e>
                    </m:bar>
                  </m:oMath>
                </a14:m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                                                   </a:t>
                </a:r>
                <a:r>
                  <a:rPr lang="ru-RU" sz="2800" b="1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Ā = U                       А ∩ Ā = Ø</a:t>
                </a:r>
                <a:endParaRPr lang="ru-RU" sz="28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/>
                  <a:t> </a:t>
                </a:r>
                <a:endParaRPr lang="ru-RU" sz="2400" dirty="0">
                  <a:effectLst/>
                </a:endParaRPr>
              </a:p>
              <a:p>
                <a:pPr marL="0" indent="0" algn="ctr"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Дополнение – одноместная операция</a:t>
                </a:r>
                <a:endParaRPr lang="ru-RU" sz="24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905000"/>
                <a:ext cx="8568952" cy="4188296"/>
              </a:xfrm>
              <a:blipFill rotWithShape="0">
                <a:blip r:embed="rId2"/>
                <a:stretch>
                  <a:fillRect l="-1067" t="-1164" r="-529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://mathmetod.wikispaces.com/file/view/%D0%94%D0%BE%D0%BF%D0%BE%D0%BB%D0%BD%D0%B5%D0%BD%D0%B8%D0%B5.jpg/342731982/%D0%94%D0%BE%D0%BF%D0%BE%D0%BB%D0%BD%D0%B5%D0%BD%D0%B8%D0%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53858"/>
            <a:ext cx="2286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10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80458" y="548680"/>
            <a:ext cx="7626424" cy="1008112"/>
          </a:xfrm>
        </p:spPr>
        <p:txBody>
          <a:bodyPr/>
          <a:lstStyle/>
          <a:p>
            <a:pPr lvl="0" algn="ctr"/>
            <a:r>
              <a:rPr lang="ru-RU" sz="2800" b="1" i="1" dirty="0"/>
              <a:t>5. Дизъюнктивная сумма множеств (симметрическая разность)</a:t>
            </a:r>
            <a:endParaRPr lang="ru-RU" sz="28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2000" y="1905000"/>
            <a:ext cx="7878452" cy="43323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Дизъюнктивной суммой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2-х множеств А и В называется множество, состоящее из всех тех элементов, которые принадлежат или множеству А, или множеству В, но не обоим вместе.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⊕  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 descr="https://www.math10.com/en/university-math/sets/symmetric-differ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641" y="4629943"/>
            <a:ext cx="2572057" cy="14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80458" y="548680"/>
            <a:ext cx="7626424" cy="1008112"/>
          </a:xfrm>
        </p:spPr>
        <p:txBody>
          <a:bodyPr/>
          <a:lstStyle/>
          <a:p>
            <a:pPr lvl="0" algn="ctr"/>
            <a:r>
              <a:rPr lang="ru-RU" sz="2800" b="1" i="1" dirty="0"/>
              <a:t>5. Дизъюнктивная сумма множеств (симметрическая разность)</a:t>
            </a:r>
            <a:endParaRPr lang="ru-RU" sz="28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{1; 2; 3 } ⊕ { 2; 3; 4 } = { 1; 4 }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(!!)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А – произвольное множество,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⊕ А = Ø                 А⊕ Ø = А                     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⊕ U = Ā</a:t>
            </a:r>
          </a:p>
        </p:txBody>
      </p:sp>
    </p:spTree>
    <p:extLst>
      <p:ext uri="{BB962C8B-B14F-4D97-AF65-F5344CB8AC3E}">
        <p14:creationId xmlns:p14="http://schemas.microsoft.com/office/powerpoint/2010/main" val="19723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/>
              <a:t>6. Построение диаграмм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Эйлера </a:t>
            </a:r>
            <a:r>
              <a:rPr lang="ru-RU" sz="2800" b="1" i="1" dirty="0"/>
              <a:t>– Венна</a:t>
            </a:r>
            <a:endParaRPr lang="ru-RU" sz="2800" dirty="0"/>
          </a:p>
        </p:txBody>
      </p:sp>
      <p:pic>
        <p:nvPicPr>
          <p:cNvPr id="12290" name="Picture 2" descr="http://ok-t.ru/life-prog/baza1/1559896716170.files/image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776083" cy="17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://shkolnie.ru/pars_docs/refs/65/64775/64775_html_m7e114f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956" y="4003104"/>
            <a:ext cx="2592288" cy="210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8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80458" y="548680"/>
            <a:ext cx="7626424" cy="1008112"/>
          </a:xfrm>
        </p:spPr>
        <p:txBody>
          <a:bodyPr/>
          <a:lstStyle/>
          <a:p>
            <a:pPr algn="ctr"/>
            <a:r>
              <a:rPr lang="ru-RU" sz="2800" b="1" i="1" dirty="0"/>
              <a:t>6. Построение диаграмм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Эйлера </a:t>
            </a:r>
            <a:r>
              <a:rPr lang="ru-RU" sz="2800" b="1" i="1" dirty="0"/>
              <a:t>– Венна</a:t>
            </a:r>
            <a:endParaRPr lang="ru-RU" sz="28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386" name="Picture 2" descr="http://ok-t.ru/life-prog/baza2/4833562664643.files/image3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040560" cy="438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3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80458" y="548680"/>
            <a:ext cx="7626424" cy="1008112"/>
          </a:xfrm>
        </p:spPr>
        <p:txBody>
          <a:bodyPr/>
          <a:lstStyle/>
          <a:p>
            <a:pPr lvl="0" algn="ctr"/>
            <a:r>
              <a:rPr lang="ru-RU" sz="2800" b="1" i="1" dirty="0" smtClean="0"/>
              <a:t>7. </a:t>
            </a:r>
            <a:r>
              <a:rPr lang="ru-RU" sz="2800" b="1" i="1" dirty="0"/>
              <a:t>Тождества алгебры множеств, связывающие несколько операций</a:t>
            </a:r>
            <a:endParaRPr lang="ru-RU" sz="28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  Законы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поглощения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В) = А</a:t>
                </a:r>
              </a:p>
              <a:p>
                <a:pPr marL="0" indent="0" algn="ctr">
                  <a:buNone/>
                </a:pP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В) = А</a:t>
                </a:r>
              </a:p>
              <a:p>
                <a:pPr marL="0" indent="0" algn="just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   Дистрибутивность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(В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 = (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  <a:p>
                <a:pPr marL="0" indent="0" algn="ctr">
                  <a:buNone/>
                </a:pP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(В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С) = (А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В)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С)</a:t>
                </a:r>
              </a:p>
              <a:p>
                <a:pPr marL="0" indent="0" algn="just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Законы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Моргана:</a:t>
                </a:r>
                <a:endParaRPr lang="ru-RU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А</m:t>
                          </m:r>
                          <m: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∪В</m:t>
                          </m:r>
                        </m:e>
                      </m:bar>
                      <m:r>
                        <a:rPr lang="ru-RU" sz="28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bar>
                        <m:barPr>
                          <m:pos m:val="top"/>
                          <m:ctrlP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А</m:t>
                          </m:r>
                        </m:e>
                      </m:bar>
                      <m:r>
                        <a:rPr lang="ru-RU" sz="28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∩</m:t>
                      </m:r>
                      <m:bar>
                        <m:barPr>
                          <m:pos m:val="top"/>
                          <m:ctrlP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В</m:t>
                          </m:r>
                        </m:e>
                      </m:bar>
                    </m:oMath>
                  </m:oMathPara>
                </a14:m>
                <a:endParaRPr lang="ru-RU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А</m:t>
                          </m:r>
                          <m:r>
                            <a:rPr lang="ru-RU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В</m:t>
                          </m:r>
                        </m:e>
                      </m:bar>
                      <m:r>
                        <a:rPr lang="ru-RU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bar>
                        <m:barPr>
                          <m:pos m:val="top"/>
                          <m:ctrlP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А</m:t>
                          </m:r>
                        </m:e>
                      </m:bar>
                      <m:r>
                        <a:rPr lang="ru-RU" sz="28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∪</m:t>
                      </m:r>
                      <m:bar>
                        <m:barPr>
                          <m:pos m:val="top"/>
                          <m:ctrlP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r>
                            <a:rPr lang="ru-RU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В</m:t>
                          </m:r>
                        </m:e>
                      </m:bar>
                    </m:oMath>
                  </m:oMathPara>
                </a14:m>
                <a:endParaRPr lang="ru-RU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8" t="-1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707904" y="5024635"/>
            <a:ext cx="33557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0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80458" y="548680"/>
            <a:ext cx="7626424" cy="1008112"/>
          </a:xfrm>
        </p:spPr>
        <p:txBody>
          <a:bodyPr/>
          <a:lstStyle/>
          <a:p>
            <a:pPr lvl="0" algn="ctr"/>
            <a:r>
              <a:rPr lang="ru-RU" sz="2800" b="1" i="1" dirty="0" smtClean="0"/>
              <a:t>7. </a:t>
            </a:r>
            <a:r>
              <a:rPr lang="ru-RU" sz="2800" b="1" i="1" dirty="0"/>
              <a:t>Тождества алгебры множеств, связывающие несколько операций</a:t>
            </a:r>
            <a:endParaRPr lang="ru-RU" sz="28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   Закон отмены разности:</a:t>
                </a:r>
              </a:p>
              <a:p>
                <a:pPr marL="0" indent="0" algn="ctr">
                  <a:buNone/>
                </a:pP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\ В =</a:t>
                </a:r>
                <a14:m>
                  <m:oMath xmlns:m="http://schemas.openxmlformats.org/officeDocument/2006/math">
                    <m:r>
                      <a:rPr lang="ru-RU" sz="2800" b="1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А</m:t>
                    </m:r>
                    <m:r>
                      <a:rPr lang="ru-RU" sz="2800" b="1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  <m:bar>
                      <m:barPr>
                        <m:pos m:val="top"/>
                        <m:ctrlPr>
                          <a:rPr lang="ru-RU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ru-RU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В</m:t>
                        </m:r>
                      </m:e>
                    </m:bar>
                  </m:oMath>
                </a14:m>
                <a:endParaRPr lang="ru-RU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    Закон отмены дизъюнктивной суммы: </a:t>
                </a:r>
              </a:p>
              <a:p>
                <a:pPr marL="0" indent="0" algn="ctr">
                  <a:buNone/>
                </a:pP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⊕ 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=  </a:t>
                </a:r>
                <a:r>
                  <a:rPr lang="ru-RU" sz="2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(А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8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ru-RU" sz="28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В</m:t>
                        </m:r>
                      </m:e>
                    </m:bar>
                  </m:oMath>
                </a14:m>
                <a:r>
                  <a:rPr lang="ru-RU" sz="2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8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ru-RU" sz="28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</m:bar>
                  </m:oMath>
                </a14:m>
                <a:r>
                  <a:rPr lang="ru-RU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</a:t>
                </a:r>
              </a:p>
              <a:p>
                <a:pPr marL="0" indent="0" algn="ctr">
                  <a:buNone/>
                </a:pPr>
                <a:endParaRPr lang="ru-RU" sz="2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Все эти формулы легко доказать с использованием кругов Эйлера. Для этого достаточно построить области, соответствующие правой и левой частям тождества, и установить их совпадение.</a:t>
                </a:r>
                <a:endParaRPr lang="ru-RU" sz="24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8" t="-1208" r="-1108" b="-46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707904" y="5024635"/>
            <a:ext cx="33557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9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80458" y="548680"/>
            <a:ext cx="7626424" cy="1008112"/>
          </a:xfrm>
        </p:spPr>
        <p:txBody>
          <a:bodyPr/>
          <a:lstStyle/>
          <a:p>
            <a:pPr lvl="0" algn="ctr"/>
            <a:r>
              <a:rPr lang="ru-RU" sz="2800" b="1" i="1" dirty="0" smtClean="0"/>
              <a:t>7. </a:t>
            </a:r>
            <a:r>
              <a:rPr lang="ru-RU" sz="2800" b="1" i="1" dirty="0"/>
              <a:t>Тождества алгебры множеств, связывающие несколько операций</a:t>
            </a:r>
            <a:endParaRPr lang="ru-RU" sz="28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Докажите: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\ (А \ В) = А ∩ В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∩ (В \ А) = Ø</a:t>
                </a:r>
              </a:p>
              <a:p>
                <a:pPr marL="0" indent="0">
                  <a:buNone/>
                </a:pPr>
                <a:endParaRPr lang="ru-RU" sz="24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ПР.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Упростите: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(А ∩ В ∩ С) U (Ā ∩ В ∩ С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(А ∩ В ∩ С)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(Ā ∩ С)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</m:bar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∩ С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Х\У</m:t>
                            </m:r>
                          </m:e>
                        </m:bar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∩</m:t>
                        </m:r>
                        <m:d>
                          <m:d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ru-RU" sz="2800" b="1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ru-RU" sz="2800" b="1" i="1">
                                    <a:latin typeface="Cambria Math" panose="02040503050406030204" pitchFamily="18" charset="0"/>
                                  </a:rPr>
                                  <m:t>Х</m:t>
                                </m:r>
                              </m:e>
                            </m:bar>
                            <m:r>
                              <a:rPr lang="ru-RU" sz="2800" b="1" i="1">
                                <a:latin typeface="Cambria Math" panose="02040503050406030204" pitchFamily="18" charset="0"/>
                              </a:rPr>
                              <m:t>∪</m:t>
                            </m:r>
                            <m:bar>
                              <m:barPr>
                                <m:pos m:val="top"/>
                                <m:ctrlPr>
                                  <a:rPr lang="ru-RU" sz="2800" b="1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ru-RU" sz="2800" b="1" i="1">
                                    <a:latin typeface="Cambria Math" panose="02040503050406030204" pitchFamily="18" charset="0"/>
                                  </a:rPr>
                                  <m:t>У</m:t>
                                </m:r>
                              </m:e>
                            </m:bar>
                          </m:e>
                        </m:d>
                      </m:e>
                    </m:bar>
                  </m:oMath>
                </a14:m>
                <a:endParaRPr lang="ru-RU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8" t="-1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707904" y="5024635"/>
            <a:ext cx="33557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1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8.  Декартово произведение множеств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844824"/>
                <a:ext cx="8208912" cy="4464496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ru-RU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Опр.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Прямым (декартовым) произведением</a:t>
                </a:r>
                <a:r>
                  <a:rPr lang="ru-RU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2-х множеств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называется множество, элементами которого являются все упорядоченные пары </a:t>
                </a:r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первые компоненты которых принадлежат множеству А, а вторые – множеству В.</a:t>
                </a:r>
              </a:p>
              <a:p>
                <a:pPr marL="0" indent="0" algn="just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8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</a:p>
              <a:p>
                <a:pPr marL="0" indent="0" algn="ctr">
                  <a:buNone/>
                </a:pP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× В = {(</a:t>
                </a: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| </a:t>
                </a: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∊ </a:t>
                </a: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 </a:t>
                </a: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∊ </a:t>
                </a:r>
                <a:r>
                  <a:rPr 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844824"/>
                <a:ext cx="8208912" cy="4464496"/>
              </a:xfrm>
              <a:blipFill rotWithShape="0">
                <a:blip r:embed="rId2"/>
                <a:stretch>
                  <a:fillRect l="-1560" t="-1503" r="-1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7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1.  </a:t>
            </a:r>
            <a:r>
              <a:rPr lang="ru-RU" sz="3200" b="1" i="1" dirty="0"/>
              <a:t>Объединение множеств (сложение)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844824"/>
                <a:ext cx="8208912" cy="4464496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ru-RU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Опр.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Объединением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2-х множеств А и В называется множество, состоящее из всех тех элементов, которые принадлежат хотя бы одному из данных множеств.</a:t>
                </a:r>
              </a:p>
              <a:p>
                <a:pPr marL="0" indent="0" algn="just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 </a:t>
                </a:r>
                <a:r>
                  <a:rPr lang="ru-RU" sz="28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</a:p>
              <a:p>
                <a:pPr marL="0" indent="0" algn="just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 о.: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= {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∊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или 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∊ В}</a:t>
                </a:r>
              </a:p>
              <a:p>
                <a:pPr marL="0" indent="0" algn="just">
                  <a:buNone/>
                </a:pP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844824"/>
                <a:ext cx="8208912" cy="4464496"/>
              </a:xfrm>
              <a:blipFill rotWithShape="0">
                <a:blip r:embed="rId2"/>
                <a:stretch>
                  <a:fillRect l="-1560" t="-1503" r="-1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4" name="Picture 6" descr="http://vacel.ucoz.ru/_si/0/895636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828" y="4653136"/>
            <a:ext cx="1986359" cy="144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1920" y="501317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49154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6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8.  Декартово произведение множеств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46449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ПР.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{1; 2; 3},  B = {2; 4}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× В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{(1; 2), (1; 4), (2; 2), (2; 4), (3; 2), (3; 4)}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{(2; 1), (2; 2), (2; 4), (4; 1), (4; 2), (4; 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(!!)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В ≠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× В | = | А | × | В |</a:t>
            </a:r>
          </a:p>
          <a:p>
            <a:pPr marL="0" lv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6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8.  Декартово произведение множеств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464496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Если А = В, то А × В = А × А –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декартовый квадрат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множество точек плоскости (х; у)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{(1; 1), (1; 2), (1; 3), (2; 1), (2; 2), (2; 3), (3; 1), (3; 2), (3; 3)}</a:t>
            </a:r>
          </a:p>
          <a:p>
            <a:pPr marL="0" lv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8.  Декартово произведение множеств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Прямым произведением множеств А</a:t>
            </a:r>
            <a:r>
              <a:rPr lang="ru-RU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lang="ru-RU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…, А</a:t>
            </a:r>
            <a:r>
              <a:rPr lang="ru-RU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множество, состоящее из упорядоченных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А</a:t>
            </a:r>
            <a:r>
              <a:rPr lang="ru-RU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… × А</a:t>
            </a:r>
            <a:r>
              <a:rPr lang="ru-RU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Упорядоченную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 называют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п-мерным вектором</a:t>
            </a:r>
            <a:r>
              <a:rPr lang="ru-RU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кортежем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элементы, составляющие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-ку, - ее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(!!)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все А</a:t>
            </a:r>
            <a:r>
              <a:rPr lang="en-US" sz="2400" b="1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А, то А × А × … × А = А</a:t>
            </a:r>
            <a:r>
              <a:rPr lang="en-US" sz="2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| А</a:t>
            </a:r>
            <a:r>
              <a:rPr lang="en-US" sz="2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= | 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sz="2400" b="1" i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b="1" i="1" baseline="30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8.  Декартово произведение множеств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3283859" cy="2495039"/>
          </a:xfrm>
        </p:spPr>
        <p:txBody>
          <a:bodyPr/>
          <a:lstStyle/>
          <a:p>
            <a:pPr marL="0" lv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eb-local.rudn.ru/web-local/uem/autor/orlova_in/Resorse/Picture/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051498"/>
            <a:ext cx="2566693" cy="15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ovideo.ru/images/posters/0017/5157/0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786" y="3012890"/>
            <a:ext cx="270198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omber.loveplanet.ru/9/foto/83/30/8330c0fe/8/b_post151078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50" y="2939713"/>
            <a:ext cx="2452350" cy="194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athematike.ru/files/images/lektsii/vysshaya-matematika/matematicheskiy-analiz/vvedenie/dekartovo-proizvedeniye-mnozhestv-x-i-y-obla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532" y="2102029"/>
            <a:ext cx="1375292" cy="147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60840" cy="1224137"/>
          </a:xfrm>
        </p:spPr>
        <p:txBody>
          <a:bodyPr/>
          <a:lstStyle/>
          <a:p>
            <a:pPr algn="ctr"/>
            <a:r>
              <a:rPr lang="ru-RU" sz="3200" b="1" i="1" dirty="0" smtClean="0"/>
              <a:t>8.  Декартово произведение множеств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464496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{2; 4}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 – множество букв алфавита в русском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М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8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/>
              <a:t>1.  Объединение множеств (сложение)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916832"/>
                <a:ext cx="8568952" cy="40324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Напр.: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1; 2; 3}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{2; 3; 4} = {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2; 3; 4}  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А = {1, 3, 5, 7,…},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{2, 4, 6, 8,…}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(!!)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Если 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4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произвольное множество, то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ru-RU" sz="2400" i="1" dirty="0"/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 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= А                        </a:t>
                </a:r>
                <a:r>
                  <a:rPr lang="ru-RU" sz="2400" b="1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Ø = А                 </a:t>
                </a:r>
                <a:r>
                  <a:rPr lang="ru-RU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 = U</a:t>
                </a:r>
                <a:endParaRPr lang="ru-RU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/>
                  <a:t> </a:t>
                </a:r>
                <a:r>
                  <a:rPr lang="ru-RU" sz="2400" i="1" dirty="0" smtClean="0"/>
                  <a:t>   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произвольные множества, то  </a:t>
                </a:r>
              </a:p>
              <a:p>
                <a:pPr marL="0" indent="0" algn="ctr">
                  <a:buNone/>
                </a:pP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= В </a:t>
                </a:r>
                <a14:m>
                  <m:oMath xmlns:m="http://schemas.openxmlformats.org/officeDocument/2006/math">
                    <m:r>
                      <a:rPr lang="ru-RU" sz="24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</a:p>
              <a:p>
                <a:pPr marL="0" indent="0" algn="just">
                  <a:buNone/>
                </a:pP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3) Если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⊂ В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14:m>
                  <m:oMath xmlns:m="http://schemas.openxmlformats.org/officeDocument/2006/math">
                    <m:r>
                      <a:rPr lang="ru-RU" sz="24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=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         </a:t>
                </a:r>
                <a:endParaRPr lang="ru-RU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916832"/>
                <a:ext cx="8568952" cy="4032448"/>
              </a:xfrm>
              <a:blipFill rotWithShape="0">
                <a:blip r:embed="rId2"/>
                <a:stretch>
                  <a:fillRect l="-1067" t="-1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im0-tub-ru.yandex.net/i?id=410144bfb9c02cf233c273dc6fb0effb&amp;n=33&amp;h=215&amp;w=4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46" y="4725144"/>
            <a:ext cx="2224154" cy="109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5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560840" cy="1008112"/>
          </a:xfrm>
        </p:spPr>
        <p:txBody>
          <a:bodyPr/>
          <a:lstStyle/>
          <a:p>
            <a:pPr algn="ctr"/>
            <a:r>
              <a:rPr lang="ru-RU" sz="3200" b="1" i="1" dirty="0"/>
              <a:t>2. Пересечение множеств (произведение)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05000"/>
            <a:ext cx="8424936" cy="404428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2-х множеств А и В называется множество, состоящее из всех тех элементов, которые принадлежат каждому из данных множеств.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∩ 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о.: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∩ В = {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∊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∊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102" name="Picture 6" descr="http://ilovedomain.ru/wp-content/uploads/media/%D0%9A%D0%BE%D0%BD%D1%81%D0%BF%D0%B5%D0%BA%D1%82-%D0%BF%D0%BE-%D0%BC%D0%B0%D1%82%D0%B5%D0%BC%D0%B0%D1%82%D0%B8%D1%87%D0%B5%D1%81%D0%BA%D0%BE%D0%BC%D1%83-%D0%B0%D0%BD%D0%B0%D0%BB%D0%B8%D0%B7%D1%83/image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48078"/>
            <a:ext cx="2016864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45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560840" cy="1008112"/>
          </a:xfrm>
        </p:spPr>
        <p:txBody>
          <a:bodyPr/>
          <a:lstStyle/>
          <a:p>
            <a:pPr algn="ctr"/>
            <a:r>
              <a:rPr lang="ru-RU" sz="3200" b="1" i="1" dirty="0"/>
              <a:t>2. Пересечение множеств (произведение)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05000"/>
            <a:ext cx="8424936" cy="404428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{1; 2; 3} ∩ {2; 3; 4} = {2; 3}             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 = {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∊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∊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          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∩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∊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(!!) 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Если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произвольное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endParaRPr lang="ru-RU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∩ А = А                       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∩ Ø = Ø                        А ∩ U =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Если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произвольные множества, то  </a:t>
            </a:r>
            <a:endParaRPr lang="ru-RU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∩ В = В ∩ А </a:t>
            </a:r>
            <a:endParaRPr lang="ru-RU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3) Если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⊂ В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∩ А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im0-tub-ru.yandex.net/i?id=410144bfb9c02cf233c273dc6fb0effb&amp;n=33&amp;h=215&amp;w=4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46" y="4725144"/>
            <a:ext cx="2224154" cy="109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3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7"/>
            <a:ext cx="7632848" cy="720081"/>
          </a:xfrm>
        </p:spPr>
        <p:txBody>
          <a:bodyPr/>
          <a:lstStyle/>
          <a:p>
            <a:pPr lvl="0" algn="ctr"/>
            <a:r>
              <a:rPr lang="ru-RU" sz="3200" b="1" i="1" dirty="0" smtClean="0"/>
              <a:t>Обобщение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Совершенно аналогично определяются объединение и пересечение 3-х, 4-х, …, бесконечного числа множеств.</a:t>
                </a:r>
                <a:endParaRPr lang="ru-RU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(!!)  </a:t>
                </a:r>
                <a:r>
                  <a:rPr lang="ru-RU" sz="24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Имеют место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равенства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(А </a:t>
                </a:r>
                <a14:m>
                  <m:oMath xmlns:m="http://schemas.openxmlformats.org/officeDocument/2006/math">
                    <m:r>
                      <a:rPr lang="ru-RU" sz="24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</a:t>
                </a:r>
                <a14:m>
                  <m:oMath xmlns:m="http://schemas.openxmlformats.org/officeDocument/2006/math">
                    <m:r>
                      <a:rPr lang="ru-RU" sz="24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 = 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24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(В </a:t>
                </a:r>
                <a14:m>
                  <m:oMath xmlns:m="http://schemas.openxmlformats.org/officeDocument/2006/math">
                    <m:r>
                      <a:rPr lang="ru-RU" sz="24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  <a:p>
                <a:pPr marL="0" indent="0" algn="ctr">
                  <a:buNone/>
                </a:pP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(А 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∩ </a:t>
                </a:r>
                <a:r>
                  <a:rPr lang="ru-RU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∩ С = А ∩ (В ∩ С)</a:t>
                </a:r>
              </a:p>
              <a:p>
                <a:pPr marL="0" indent="0">
                  <a:buNone/>
                </a:pPr>
                <a:endParaRPr lang="ru-RU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8" t="-1208" r="-1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38" name="Picture 2" descr="http://iichan.hk/a/src/145940238198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405" y="4005064"/>
            <a:ext cx="2603190" cy="208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7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7"/>
            <a:ext cx="7632848" cy="720081"/>
          </a:xfrm>
        </p:spPr>
        <p:txBody>
          <a:bodyPr/>
          <a:lstStyle/>
          <a:p>
            <a:pPr algn="ctr"/>
            <a:r>
              <a:rPr lang="ru-RU" sz="3200" b="1" i="1" dirty="0"/>
              <a:t>3. Разность множеств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833559"/>
                <a:ext cx="8062664" cy="4098776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ru-RU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Опр.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Разностью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2-х множеств А и В называется множество, состоящее из всех тех элементов, которые принадлежат множеству А, но не принадлежат множеству В.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 </a:t>
                </a:r>
                <a:r>
                  <a:rPr lang="ru-RU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\ В</a:t>
                </a:r>
                <a:r>
                  <a:rPr lang="ru-RU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 о.:              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\ В = {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∊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и 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ru-RU" sz="2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pPr marL="0" indent="0" algn="just">
                  <a:buNone/>
                </a:pPr>
                <a:endParaRPr lang="ru-RU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833559"/>
                <a:ext cx="8062664" cy="4098776"/>
              </a:xfrm>
              <a:blipFill rotWithShape="0">
                <a:blip r:embed="rId2"/>
                <a:stretch>
                  <a:fillRect l="-1589" t="-1637" r="-15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2" name="Picture 4" descr="http://oplib.ru/image.php?way=oplib/baza13/1925164689754.files/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95157"/>
            <a:ext cx="1944216" cy="155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28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7"/>
            <a:ext cx="7632848" cy="720081"/>
          </a:xfrm>
        </p:spPr>
        <p:txBody>
          <a:bodyPr/>
          <a:lstStyle/>
          <a:p>
            <a:pPr algn="ctr"/>
            <a:r>
              <a:rPr lang="ru-RU" sz="3200" b="1" i="1" dirty="0"/>
              <a:t>3. Разность множеств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33559"/>
            <a:ext cx="8062664" cy="409877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{1; 2; 3} \ {2; 3; 4} = { 1 }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(!!)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произвольное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endParaRPr lang="ru-RU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А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 А = Ø                   А \ Ø = А                 </a:t>
            </a:r>
            <a:r>
              <a:rPr lang="ru-RU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\ U =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</a:p>
          <a:p>
            <a:pPr marL="0" indent="0">
              <a:buNone/>
            </a:pP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объединения и пересечения, разность – строго двуместна.</a:t>
            </a:r>
            <a:endParaRPr lang="ru-RU"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9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20687"/>
            <a:ext cx="7632848" cy="720081"/>
          </a:xfrm>
        </p:spPr>
        <p:txBody>
          <a:bodyPr/>
          <a:lstStyle/>
          <a:p>
            <a:pPr lvl="0" algn="ctr"/>
            <a:r>
              <a:rPr lang="ru-RU" sz="3200" b="1" i="1" dirty="0"/>
              <a:t>4.  Дополнение множества</a:t>
            </a:r>
            <a:endParaRPr lang="ru-RU" sz="3200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83568" y="53728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Если В ⊂ А, то разность А \ В называется 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дополнением множества В до множества 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42" name="Picture 2" descr="https://doc4web.ru/uploads/files/212/213065/hello_html_m3c40c7c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413360"/>
            <a:ext cx="2808312" cy="245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tatic5.depositphotos.com/1000434/523/i/950/depositphotos_5233468-stock-photo-3d-puppet-with-pic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0134"/>
            <a:ext cx="14041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07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1291</Words>
  <Application>Microsoft Office PowerPoint</Application>
  <PresentationFormat>Экран (4:3)</PresentationFormat>
  <Paragraphs>145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Cambria Math</vt:lpstr>
      <vt:lpstr>Times New Roman</vt:lpstr>
      <vt:lpstr>Wingdings</vt:lpstr>
      <vt:lpstr>Студия</vt:lpstr>
      <vt:lpstr>Операции над множествами</vt:lpstr>
      <vt:lpstr>1.  Объединение множеств (сложение)</vt:lpstr>
      <vt:lpstr>1.  Объединение множеств (сложение)</vt:lpstr>
      <vt:lpstr>2. Пересечение множеств (произведение)</vt:lpstr>
      <vt:lpstr>2. Пересечение множеств (произведение)</vt:lpstr>
      <vt:lpstr>Обобщение</vt:lpstr>
      <vt:lpstr>3. Разность множеств</vt:lpstr>
      <vt:lpstr>3. Разность множеств</vt:lpstr>
      <vt:lpstr>4.  Дополнение множества</vt:lpstr>
      <vt:lpstr>4.  Дополнение множества</vt:lpstr>
      <vt:lpstr>4.  Дополнение множества</vt:lpstr>
      <vt:lpstr>5. Дизъюнктивная сумма множеств (симметрическая разность)</vt:lpstr>
      <vt:lpstr>5. Дизъюнктивная сумма множеств (симметрическая разность)</vt:lpstr>
      <vt:lpstr>6. Построение диаграмм  Эйлера – Венна</vt:lpstr>
      <vt:lpstr>6. Построение диаграмм  Эйлера – Венна</vt:lpstr>
      <vt:lpstr>7. Тождества алгебры множеств, связывающие несколько операций</vt:lpstr>
      <vt:lpstr>7. Тождества алгебры множеств, связывающие несколько операций</vt:lpstr>
      <vt:lpstr>7. Тождества алгебры множеств, связывающие несколько операций</vt:lpstr>
      <vt:lpstr>8.  Декартово произведение множеств</vt:lpstr>
      <vt:lpstr>8.  Декартово произведение множеств</vt:lpstr>
      <vt:lpstr>8.  Декартово произведение множеств</vt:lpstr>
      <vt:lpstr>8.  Декартово произведение множеств</vt:lpstr>
      <vt:lpstr>8.  Декартово произведение множеств</vt:lpstr>
      <vt:lpstr>8.  Декартово произведение множеств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184</cp:revision>
  <cp:lastPrinted>1601-01-01T00:00:00Z</cp:lastPrinted>
  <dcterms:created xsi:type="dcterms:W3CDTF">1601-01-01T00:00:00Z</dcterms:created>
  <dcterms:modified xsi:type="dcterms:W3CDTF">2017-12-17T04:32:25Z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