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65" r:id="rId2"/>
    <p:sldId id="266" r:id="rId3"/>
    <p:sldId id="267" r:id="rId4"/>
    <p:sldId id="271" r:id="rId5"/>
    <p:sldId id="272" r:id="rId6"/>
    <p:sldId id="268" r:id="rId7"/>
    <p:sldId id="256" r:id="rId8"/>
    <p:sldId id="261" r:id="rId9"/>
    <p:sldId id="258" r:id="rId10"/>
    <p:sldId id="262" r:id="rId11"/>
    <p:sldId id="263" r:id="rId12"/>
    <p:sldId id="269" r:id="rId13"/>
    <p:sldId id="270" r:id="rId14"/>
    <p:sldId id="25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09" autoAdjust="0"/>
  </p:normalViewPr>
  <p:slideViewPr>
    <p:cSldViewPr>
      <p:cViewPr varScale="1">
        <p:scale>
          <a:sx n="64" d="100"/>
          <a:sy n="6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E0297-D7A7-406E-8A7E-7F5F08849BBC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BBA3D-D283-425E-AF7F-AB90ED3B6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BBA3D-D283-425E-AF7F-AB90ED3B61A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BBA3D-D283-425E-AF7F-AB90ED3B61A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BBA3D-D283-425E-AF7F-AB90ED3B61A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BBA3D-D283-425E-AF7F-AB90ED3B61A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BBA3D-D283-425E-AF7F-AB90ED3B61A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BBA3D-D283-425E-AF7F-AB90ED3B61A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BBA3D-D283-425E-AF7F-AB90ED3B61A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4AC745-84C0-4A6B-B040-859D0B00C3C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942E1B-067C-4B3A-9F0B-C4A825291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Карл Линней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Вид состоит из многих схожих особей, дающих плодовитое потомство</a:t>
            </a:r>
          </a:p>
          <a:p>
            <a:r>
              <a:rPr lang="ru-RU" sz="3200" b="1" dirty="0" smtClean="0"/>
              <a:t>Виды созданы Творцом</a:t>
            </a:r>
          </a:p>
          <a:p>
            <a:r>
              <a:rPr lang="ru-RU" sz="3200" b="1" dirty="0" smtClean="0"/>
              <a:t>Виды неизменны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1\Downloads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150" y="476672"/>
            <a:ext cx="4529337" cy="5688632"/>
          </a:xfrm>
          <a:prstGeom prst="rect">
            <a:avLst/>
          </a:prstGeom>
          <a:noFill/>
        </p:spPr>
      </p:pic>
      <p:pic>
        <p:nvPicPr>
          <p:cNvPr id="39941" name="Picture 5" descr="C:\Users\1\Downloads\htmlconvd-n_iCq6_html_m6a6c56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3816424" cy="5758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mpjMK8Se_html_5231db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50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Какому критерию вида соответствуют признаки особи.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586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 ядре клеток капусты 18 хромосом</a:t>
            </a:r>
          </a:p>
          <a:p>
            <a:pPr lvl="0"/>
            <a:r>
              <a:rPr lang="ru-RU" dirty="0" smtClean="0"/>
              <a:t>сосна обыкновенная  по отношению к свету является светолюбивой</a:t>
            </a:r>
          </a:p>
          <a:p>
            <a:pPr lvl="0"/>
            <a:r>
              <a:rPr lang="ru-RU" dirty="0" smtClean="0"/>
              <a:t>обмен веществ у бурого медведя во время спячки замедляется</a:t>
            </a:r>
          </a:p>
          <a:p>
            <a:pPr lvl="0"/>
            <a:r>
              <a:rPr lang="ru-RU" dirty="0" err="1" smtClean="0"/>
              <a:t>севанская</a:t>
            </a:r>
            <a:r>
              <a:rPr lang="ru-RU" dirty="0" smtClean="0"/>
              <a:t> форель обитает только в озере Севан</a:t>
            </a:r>
          </a:p>
          <a:p>
            <a:pPr lvl="0"/>
            <a:r>
              <a:rPr lang="ru-RU" dirty="0" smtClean="0"/>
              <a:t>содержание глюкозы в крови человека  составляет 80-120 мг %</a:t>
            </a:r>
          </a:p>
          <a:p>
            <a:pPr lvl="0"/>
            <a:r>
              <a:rPr lang="ru-RU" dirty="0" smtClean="0"/>
              <a:t>листья у клена простые с пальчатым жилкованием</a:t>
            </a:r>
          </a:p>
          <a:p>
            <a:pPr lvl="0"/>
            <a:r>
              <a:rPr lang="ru-RU" dirty="0" smtClean="0"/>
              <a:t>заяц беляк и заяц русак имеют общего предка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686800" cy="1238386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Какие критерии вы должны использовать для того, чтобы отнести ниже описанные растения к разным видам: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4357718" cy="5060899"/>
          </a:xfrm>
        </p:spPr>
        <p:txBody>
          <a:bodyPr>
            <a:normAutofit fontScale="92500" lnSpcReduction="10000"/>
          </a:bodyPr>
          <a:lstStyle/>
          <a:p>
            <a:pPr marL="185738" indent="-49213">
              <a:buNone/>
            </a:pPr>
            <a:r>
              <a:rPr lang="ru-RU" sz="2800" dirty="0" smtClean="0"/>
              <a:t> «Два культурных растения: ячмень и рожь, с одинаковым числом хромосом (14), имеют отличия во внешнем строении и химическом составе плодов (из ячменной муки хлеб чаще всего не пекут), они не скрещиваются»</a:t>
            </a:r>
          </a:p>
          <a:p>
            <a:endParaRPr lang="ru-RU" sz="2800" dirty="0" smtClean="0"/>
          </a:p>
          <a:p>
            <a:r>
              <a:rPr lang="ru-RU" sz="2800" dirty="0" smtClean="0"/>
              <a:t>1- ячмень</a:t>
            </a:r>
          </a:p>
          <a:p>
            <a:r>
              <a:rPr lang="ru-RU" sz="2800" dirty="0" smtClean="0"/>
              <a:t>2- рожь</a:t>
            </a:r>
          </a:p>
          <a:p>
            <a:endParaRPr lang="ru-RU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4071942"/>
            <a:ext cx="392905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772816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1\Downloads\pastushej-sumki-trava-1.jpg"/>
          <p:cNvPicPr>
            <a:picLocks noChangeAspect="1" noChangeArrowheads="1"/>
          </p:cNvPicPr>
          <p:nvPr/>
        </p:nvPicPr>
        <p:blipFill>
          <a:blip r:embed="rId3" cstate="print"/>
          <a:srcRect b="10020"/>
          <a:stretch>
            <a:fillRect/>
          </a:stretch>
        </p:blipFill>
        <p:spPr bwMode="auto">
          <a:xfrm>
            <a:off x="467544" y="476672"/>
            <a:ext cx="3816424" cy="5904656"/>
          </a:xfrm>
          <a:prstGeom prst="rect">
            <a:avLst/>
          </a:prstGeom>
          <a:noFill/>
        </p:spPr>
      </p:pic>
      <p:pic>
        <p:nvPicPr>
          <p:cNvPr id="3" name="Picture 3" descr="C:\Users\1\Downloads\Sinapis_alba_-_Köhler–s_Medizinal-Pflanzen-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45423"/>
            <a:ext cx="3888432" cy="59359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3717033"/>
          <a:ext cx="7776864" cy="2520281"/>
        </p:xfrm>
        <a:graphic>
          <a:graphicData uri="http://schemas.openxmlformats.org/drawingml/2006/table">
            <a:tbl>
              <a:tblPr/>
              <a:tblGrid>
                <a:gridCol w="3887823"/>
                <a:gridCol w="3889041"/>
              </a:tblGrid>
              <a:tr h="104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Сорта картофеля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latin typeface="Times New Roman"/>
                          <a:ea typeface="Times New Roman"/>
                          <a:cs typeface="Times New Roman"/>
                        </a:rPr>
                        <a:t>Породы собак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692696"/>
            <a:ext cx="7200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Домашнее задание.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Выявление изменчивости у особей одного вида.</a:t>
            </a:r>
            <a:endParaRPr lang="ru-RU" sz="24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Выделить особенности внешнего строения, общие для всех представителей одного вида, а также особенности строения, по которым они различаются.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Проанализировать, по каким признакам проводился отбор.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Жан-Батист Ламарк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Виды созданы Творцом, но развиваются в зависимости от условий среды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Чарльз Дарвин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–реально существующие группировки, четко обособленные от других родственников.</a:t>
            </a:r>
          </a:p>
          <a:p>
            <a:r>
              <a:rPr lang="ru-RU" sz="3600" dirty="0" smtClean="0"/>
              <a:t>Каждый вид – результат длительного  исторического развития и существует относительно постоянно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Что такое вид?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2800" dirty="0" smtClean="0"/>
              <a:t>Биологический вид- это совокупность особей, обладающих способностью к скрещиванию с образованием плодовитого потомства, </a:t>
            </a:r>
          </a:p>
          <a:p>
            <a:pPr eaLnBrk="1" hangingPunct="1"/>
            <a:r>
              <a:rPr lang="ru-RU" sz="2800" dirty="0" smtClean="0"/>
              <a:t>населяющих определённый ареал,</a:t>
            </a:r>
          </a:p>
          <a:p>
            <a:pPr eaLnBrk="1" hangingPunct="1"/>
            <a:r>
              <a:rPr lang="ru-RU" sz="2800" dirty="0" smtClean="0"/>
              <a:t> обладающих рядом общих морфологических признаков </a:t>
            </a:r>
          </a:p>
          <a:p>
            <a:pPr eaLnBrk="1" hangingPunct="1"/>
            <a:r>
              <a:rPr lang="ru-RU" sz="2800" dirty="0" smtClean="0"/>
              <a:t>и сходством во взаимоотношениях с биотической и абиотической средой. </a:t>
            </a:r>
          </a:p>
        </p:txBody>
      </p:sp>
      <p:pic>
        <p:nvPicPr>
          <p:cNvPr id="9220" name="Picture 6" descr="159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0"/>
            <a:ext cx="26273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159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033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404664"/>
            <a:ext cx="8291264" cy="103671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dirty="0" smtClean="0"/>
              <a:t>Критерии вида- это характерные признаки и свойства, по которым одни виды отличаются от других. </a:t>
            </a:r>
          </a:p>
        </p:txBody>
      </p:sp>
      <p:pic>
        <p:nvPicPr>
          <p:cNvPr id="1026" name="Picture 2" descr="C:\Users\1\Downloads\9_criterion_type.jpg"/>
          <p:cNvPicPr>
            <a:picLocks noChangeAspect="1" noChangeArrowheads="1"/>
          </p:cNvPicPr>
          <p:nvPr/>
        </p:nvPicPr>
        <p:blipFill>
          <a:blip r:embed="rId2" cstate="print"/>
          <a:srcRect l="-12657" t="6300" b="-5140"/>
          <a:stretch>
            <a:fillRect/>
          </a:stretch>
        </p:blipFill>
        <p:spPr bwMode="auto">
          <a:xfrm>
            <a:off x="-252536" y="1268760"/>
            <a:ext cx="8712968" cy="578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Клевер белый           Клевер красный   </a:t>
            </a:r>
            <a:endParaRPr lang="ru-RU" dirty="0"/>
          </a:p>
        </p:txBody>
      </p:sp>
      <p:pic>
        <p:nvPicPr>
          <p:cNvPr id="5" name="Picture 6" descr="C:\Users\елена\Desktop\Trifolium_praten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28670"/>
            <a:ext cx="4500562" cy="5929329"/>
          </a:xfrm>
          <a:prstGeom prst="rect">
            <a:avLst/>
          </a:prstGeom>
          <a:noFill/>
        </p:spPr>
      </p:pic>
      <p:pic>
        <p:nvPicPr>
          <p:cNvPr id="6" name="Picture 3" descr="C:\Users\елена\Desktop\146-bijela-djetelina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643438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84784"/>
            <a:ext cx="4365994" cy="48245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«Описание особей вида по морфологическому критерию»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11 класс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Учитель биологии: Мишина Е.А.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8229600" cy="1152128"/>
          </a:xfrm>
          <a:prstGeom prst="rect">
            <a:avLst/>
          </a:prstGeom>
        </p:spPr>
        <p:txBody>
          <a:bodyPr vert="horz" lIns="45720" tIns="0" rIns="45720" bIns="0" anchor="b">
            <a:normAutofit fontScale="9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Практическая работа № 1 </a:t>
            </a:r>
            <a:br>
              <a:rPr kumimoji="0" lang="ru-RU" sz="48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1200" cap="all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1\Downloads\landish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888432" cy="5321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55538"/>
            <a:ext cx="806489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Инструктивная карточка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Рассмотрите растения по морфологическому критерию: высота и тип побега, листорасположение, тип жилкования, формы и размеры листьев, тип корневой системы, соцветие, цветок, плод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.</a:t>
            </a:r>
          </a:p>
          <a:p>
            <a:pPr lvl="0"/>
            <a:r>
              <a:rPr lang="ru-RU" sz="2400" dirty="0" smtClean="0"/>
              <a:t>2. Сделать вывод; относятся к одному или к разным видам.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1" y="3212975"/>
          <a:ext cx="7920881" cy="299716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08057"/>
                <a:gridCol w="2479462"/>
                <a:gridCol w="1641285"/>
                <a:gridCol w="1492077"/>
              </a:tblGrid>
              <a:tr h="1434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Название семейства и общие признаки семейства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№ растения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Признаки вида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Название вида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478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Первое растение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47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Второе растение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620688"/>
          <a:ext cx="7776864" cy="57908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43003"/>
                <a:gridCol w="2304968"/>
                <a:gridCol w="1828893"/>
              </a:tblGrid>
              <a:tr h="711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Признаки для сравнения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    Объект </a:t>
                      </a:r>
                      <a:r>
                        <a:rPr lang="ru-RU" sz="2400" dirty="0"/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  Объект </a:t>
                      </a:r>
                      <a:r>
                        <a:rPr lang="ru-RU" sz="2400" dirty="0"/>
                        <a:t>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</a:tr>
              <a:tr h="51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Высота и тип побега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</a:tr>
              <a:tr h="632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Расположение листьев на стебле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</a:tr>
              <a:tr h="67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Форма и размеры листьев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</a:tr>
              <a:tr h="63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Тип жилкования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</a:tr>
              <a:tr h="647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Тип корневой системы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</a:tr>
              <a:tr h="58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Соцветие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</a:tr>
              <a:tr h="56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Цветок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</a:tr>
              <a:tr h="61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Плод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83" marR="62583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397</Words>
  <Application>Microsoft Office PowerPoint</Application>
  <PresentationFormat>Экран (4:3)</PresentationFormat>
  <Paragraphs>72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Карл Линней</vt:lpstr>
      <vt:lpstr>Жан-Батист Ламарк</vt:lpstr>
      <vt:lpstr>Чарльз Дарвин</vt:lpstr>
      <vt:lpstr>Что такое вид? </vt:lpstr>
      <vt:lpstr>Слайд 5</vt:lpstr>
      <vt:lpstr>Клевер белый           Клевер красный   </vt:lpstr>
      <vt:lpstr>«Описание особей вида по морфологическому критерию»   11 класс  Учитель биологии: Мишина Е.А.</vt:lpstr>
      <vt:lpstr>Слайд 8</vt:lpstr>
      <vt:lpstr>Слайд 9</vt:lpstr>
      <vt:lpstr>Слайд 10</vt:lpstr>
      <vt:lpstr>Слайд 11</vt:lpstr>
      <vt:lpstr>Какому критерию вида соответствуют признаки особи.</vt:lpstr>
      <vt:lpstr> Какие критерии вы должны использовать для того, чтобы отнести ниже описанные растения к разным видам: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</dc:title>
  <dc:creator>User</dc:creator>
  <cp:lastModifiedBy>ТСШ№1</cp:lastModifiedBy>
  <cp:revision>58</cp:revision>
  <dcterms:created xsi:type="dcterms:W3CDTF">2009-09-13T17:47:22Z</dcterms:created>
  <dcterms:modified xsi:type="dcterms:W3CDTF">2019-10-04T08:49:53Z</dcterms:modified>
</cp:coreProperties>
</file>