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77" r:id="rId6"/>
    <p:sldId id="261" r:id="rId7"/>
    <p:sldId id="278" r:id="rId8"/>
    <p:sldId id="266" r:id="rId9"/>
    <p:sldId id="265" r:id="rId10"/>
    <p:sldId id="264" r:id="rId11"/>
    <p:sldId id="263" r:id="rId12"/>
    <p:sldId id="262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72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9E93-90E8-4D7C-A0BF-2896A4F85BCA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278FE8-DB35-4F7D-AA46-4D33417E3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9E93-90E8-4D7C-A0BF-2896A4F85BCA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8FE8-DB35-4F7D-AA46-4D33417E3E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9E93-90E8-4D7C-A0BF-2896A4F85BCA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8FE8-DB35-4F7D-AA46-4D33417E3E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2D9E93-90E8-4D7C-A0BF-2896A4F85BCA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0278FE8-DB35-4F7D-AA46-4D33417E3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9E93-90E8-4D7C-A0BF-2896A4F85BCA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8FE8-DB35-4F7D-AA46-4D33417E3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9E93-90E8-4D7C-A0BF-2896A4F85BCA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8FE8-DB35-4F7D-AA46-4D33417E3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8FE8-DB35-4F7D-AA46-4D33417E3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9E93-90E8-4D7C-A0BF-2896A4F85BCA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9E93-90E8-4D7C-A0BF-2896A4F85BCA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8FE8-DB35-4F7D-AA46-4D33417E3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9E93-90E8-4D7C-A0BF-2896A4F85BCA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78FE8-DB35-4F7D-AA46-4D33417E3E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2D9E93-90E8-4D7C-A0BF-2896A4F85BCA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278FE8-DB35-4F7D-AA46-4D33417E3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9E93-90E8-4D7C-A0BF-2896A4F85BCA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278FE8-DB35-4F7D-AA46-4D33417E3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D2D9E93-90E8-4D7C-A0BF-2896A4F85BCA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0278FE8-DB35-4F7D-AA46-4D33417E3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portal.ru/" TargetMode="External"/><Relationship Id="rId2" Type="http://schemas.openxmlformats.org/officeDocument/2006/relationships/hyperlink" Target="http://www.proshkolu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hyperlink" Target="http://www.infourok.r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692696"/>
            <a:ext cx="8003232" cy="5472608"/>
          </a:xfrm>
        </p:spPr>
        <p:txBody>
          <a:bodyPr/>
          <a:lstStyle/>
          <a:p>
            <a:r>
              <a:rPr lang="ru-RU" sz="4000" b="1" dirty="0" smtClean="0"/>
              <a:t>Описание психолого-педагогических </a:t>
            </a:r>
            <a:br>
              <a:rPr lang="ru-RU" sz="4000" b="1" dirty="0" smtClean="0"/>
            </a:br>
            <a:r>
              <a:rPr lang="ru-RU" sz="4000" b="1" dirty="0" smtClean="0"/>
              <a:t>технологий работы </a:t>
            </a:r>
            <a:br>
              <a:rPr lang="ru-RU" sz="4000" b="1" dirty="0" smtClean="0"/>
            </a:br>
            <a:r>
              <a:rPr lang="ru-RU" sz="4000" b="1" dirty="0" smtClean="0"/>
              <a:t>педагога-психолога </a:t>
            </a:r>
            <a:br>
              <a:rPr lang="ru-RU" sz="4000" b="1" dirty="0" smtClean="0"/>
            </a:br>
            <a:r>
              <a:rPr lang="ru-RU" sz="4000" b="1" dirty="0" smtClean="0"/>
              <a:t>МБУДО Центр «Созвездие» </a:t>
            </a:r>
            <a:br>
              <a:rPr lang="ru-RU" sz="4000" b="1" dirty="0" smtClean="0"/>
            </a:br>
            <a:r>
              <a:rPr lang="ru-RU" sz="3600" b="1" dirty="0" smtClean="0"/>
              <a:t>Калашниковой Ольги Александровны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34516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Включаются в занятия разнообразные компьютерные игры, направленные на развитие памяти, внимания, мышления </a:t>
            </a:r>
          </a:p>
          <a:p>
            <a:r>
              <a:rPr lang="ru-RU" dirty="0" smtClean="0"/>
              <a:t>Используется короткие обучающие мультфильмы «Азбука безопасности» </a:t>
            </a:r>
            <a:r>
              <a:rPr lang="ru-RU" dirty="0" err="1" smtClean="0"/>
              <a:t>Смешарики</a:t>
            </a:r>
            <a:r>
              <a:rPr lang="ru-RU" dirty="0" smtClean="0"/>
              <a:t>, «Уроки тетушки Совы» и др.</a:t>
            </a:r>
          </a:p>
          <a:p>
            <a:r>
              <a:rPr lang="ru-RU" dirty="0" smtClean="0"/>
              <a:t>На тренинговых занятиях используются презентации, музыкальное сопровождение, релаксационные комплексы из сети интернет</a:t>
            </a:r>
          </a:p>
          <a:p>
            <a:r>
              <a:rPr lang="ru-RU" dirty="0" smtClean="0"/>
              <a:t>Проводятся часы психологической разгрузки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Профилактическая, коррекционно-развивающая работа с детьми</a:t>
            </a:r>
            <a:endParaRPr lang="ru-RU" sz="3600" b="1" dirty="0"/>
          </a:p>
        </p:txBody>
      </p:sp>
      <p:pic>
        <p:nvPicPr>
          <p:cNvPr id="1026" name="Picture 2" descr="E:\Мои документы сохранять сюда\16 год\портфолио на высшую\16 год\сканы\дипл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5517232"/>
            <a:ext cx="764250" cy="1080120"/>
          </a:xfrm>
          <a:prstGeom prst="rect">
            <a:avLst/>
          </a:prstGeom>
          <a:noFill/>
        </p:spPr>
      </p:pic>
      <p:pic>
        <p:nvPicPr>
          <p:cNvPr id="1027" name="Picture 3" descr="E:\Мои документы сохранять сюда\16 год\портфолио на высшую\16 год\сканы\диплом1.jpg"/>
          <p:cNvPicPr>
            <a:picLocks noChangeAspect="1" noChangeArrowheads="1"/>
          </p:cNvPicPr>
          <p:nvPr/>
        </p:nvPicPr>
        <p:blipFill>
          <a:blip r:embed="rId3" cstate="print"/>
          <a:srcRect t="2413" r="4499"/>
          <a:stretch>
            <a:fillRect/>
          </a:stretch>
        </p:blipFill>
        <p:spPr bwMode="auto">
          <a:xfrm>
            <a:off x="5580112" y="5517232"/>
            <a:ext cx="747916" cy="1080120"/>
          </a:xfrm>
          <a:prstGeom prst="rect">
            <a:avLst/>
          </a:prstGeom>
          <a:noFill/>
        </p:spPr>
      </p:pic>
      <p:pic>
        <p:nvPicPr>
          <p:cNvPr id="1028" name="Picture 4" descr="E:\Мои документы сохранять сюда\16 год\портфолио на высшую\16 год\сканы\диплом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5517232"/>
            <a:ext cx="754931" cy="1066950"/>
          </a:xfrm>
          <a:prstGeom prst="rect">
            <a:avLst/>
          </a:prstGeom>
          <a:noFill/>
        </p:spPr>
      </p:pic>
      <p:pic>
        <p:nvPicPr>
          <p:cNvPr id="1029" name="Picture 5" descr="E:\Мои документы сохранять сюда\16 год\портфолио на высшую\16 год\сканы\диплом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5517232"/>
            <a:ext cx="750549" cy="1060757"/>
          </a:xfrm>
          <a:prstGeom prst="rect">
            <a:avLst/>
          </a:prstGeom>
          <a:noFill/>
        </p:spPr>
      </p:pic>
      <p:pic>
        <p:nvPicPr>
          <p:cNvPr id="1030" name="Picture 6" descr="E:\Мои документы сохранять сюда\16 год\портфолио на высшую\16 год\сканы\диплом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7" y="5517232"/>
            <a:ext cx="764249" cy="1080120"/>
          </a:xfrm>
          <a:prstGeom prst="rect">
            <a:avLst/>
          </a:prstGeom>
          <a:noFill/>
        </p:spPr>
      </p:pic>
      <p:sp>
        <p:nvSpPr>
          <p:cNvPr id="9" name="Содержимое 1"/>
          <p:cNvSpPr txBox="1">
            <a:spLocks/>
          </p:cNvSpPr>
          <p:nvPr/>
        </p:nvSpPr>
        <p:spPr>
          <a:xfrm>
            <a:off x="467544" y="4941168"/>
            <a:ext cx="8280920" cy="86409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Участвую с детьми в дистанционных психологических  конкурсах и чемпионатах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71256"/>
          </a:xfrm>
        </p:spPr>
        <p:txBody>
          <a:bodyPr/>
          <a:lstStyle/>
          <a:p>
            <a:r>
              <a:rPr lang="ru-RU" sz="2800" dirty="0" smtClean="0"/>
              <a:t>Создание своего </a:t>
            </a:r>
            <a:r>
              <a:rPr lang="ru-RU" sz="2800" dirty="0" err="1" smtClean="0"/>
              <a:t>блога</a:t>
            </a:r>
            <a:endParaRPr lang="ru-RU" sz="2400" dirty="0" smtClean="0"/>
          </a:p>
          <a:p>
            <a:r>
              <a:rPr lang="ru-RU" sz="2800" dirty="0" smtClean="0"/>
              <a:t>Ведение странички сайта</a:t>
            </a:r>
          </a:p>
          <a:p>
            <a:r>
              <a:rPr lang="ru-RU" sz="2800" dirty="0" smtClean="0"/>
              <a:t> Участие в работе профессиональных сетевых сообществ, </a:t>
            </a:r>
            <a:r>
              <a:rPr lang="ru-RU" sz="2800" dirty="0" err="1" smtClean="0"/>
              <a:t>вебинарах</a:t>
            </a:r>
            <a:endParaRPr lang="ru-RU" sz="2800" dirty="0" smtClean="0"/>
          </a:p>
          <a:p>
            <a:r>
              <a:rPr lang="ru-RU" sz="2800" dirty="0" smtClean="0"/>
              <a:t>Использование информационных интернет – ресурсов - </a:t>
            </a:r>
            <a:r>
              <a:rPr lang="ru-RU" sz="2800" u="sng" dirty="0" err="1" smtClean="0">
                <a:hlinkClick r:id="rId2"/>
              </a:rPr>
              <a:t>www.proshkolu.ru</a:t>
            </a:r>
            <a:r>
              <a:rPr lang="ru-RU" sz="2800" dirty="0" smtClean="0"/>
              <a:t>,  </a:t>
            </a:r>
            <a:r>
              <a:rPr lang="ru-RU" sz="2800" u="sng" dirty="0" err="1" smtClean="0">
                <a:hlinkClick r:id="rId3"/>
              </a:rPr>
              <a:t>www.nsportal.ru</a:t>
            </a:r>
            <a:r>
              <a:rPr lang="ru-RU" sz="2800" dirty="0" smtClean="0"/>
              <a:t>,  </a:t>
            </a:r>
            <a:r>
              <a:rPr lang="ru-RU" sz="2800" u="sng" dirty="0" err="1" smtClean="0">
                <a:hlinkClick r:id="rId4"/>
              </a:rPr>
              <a:t>www</a:t>
            </a:r>
            <a:r>
              <a:rPr lang="ru-RU" sz="2800" u="sng" dirty="0" smtClean="0">
                <a:hlinkClick r:id="rId4"/>
              </a:rPr>
              <a:t>.</a:t>
            </a:r>
            <a:r>
              <a:rPr lang="en-US" sz="2800" u="sng" dirty="0" err="1" smtClean="0">
                <a:hlinkClick r:id="rId4"/>
              </a:rPr>
              <a:t>infourok</a:t>
            </a:r>
            <a:r>
              <a:rPr lang="ru-RU" sz="2800" u="sng" dirty="0" smtClean="0">
                <a:hlinkClick r:id="rId4"/>
              </a:rPr>
              <a:t>.</a:t>
            </a:r>
            <a:r>
              <a:rPr lang="ru-RU" sz="2800" u="sng" dirty="0" err="1" smtClean="0">
                <a:hlinkClick r:id="rId4"/>
              </a:rPr>
              <a:t>ru</a:t>
            </a:r>
            <a:r>
              <a:rPr lang="ru-RU" sz="2800" dirty="0" smtClean="0"/>
              <a:t>, «учебно-методический кабинет» и т.д.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>Работа с коллегами </a:t>
            </a:r>
            <a:endParaRPr lang="ru-RU" sz="5400" b="1" dirty="0"/>
          </a:p>
        </p:txBody>
      </p:sp>
      <p:pic>
        <p:nvPicPr>
          <p:cNvPr id="4" name="Рисунок 3"/>
          <p:cNvPicPr/>
          <p:nvPr/>
        </p:nvPicPr>
        <p:blipFill>
          <a:blip r:embed="rId5" cstate="print"/>
          <a:srcRect l="6362" t="3006" r="6362"/>
          <a:stretch>
            <a:fillRect/>
          </a:stretch>
        </p:blipFill>
        <p:spPr bwMode="auto">
          <a:xfrm>
            <a:off x="3419872" y="4653136"/>
            <a:ext cx="230425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6" cstate="print"/>
          <a:srcRect t="3006" r="301"/>
          <a:stretch>
            <a:fillRect/>
          </a:stretch>
        </p:blipFill>
        <p:spPr bwMode="auto">
          <a:xfrm>
            <a:off x="5940152" y="4653136"/>
            <a:ext cx="230425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4429156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Создание памяток, буклетов</a:t>
            </a:r>
          </a:p>
          <a:p>
            <a:r>
              <a:rPr lang="ru-RU" sz="2800" dirty="0" smtClean="0"/>
              <a:t>Ведение уголка психолога и других документов, содержащих материалы по проблемам развития, обучения и воспитания детей, с размещением их на интернет – сайте учреждения</a:t>
            </a:r>
          </a:p>
          <a:p>
            <a:r>
              <a:rPr lang="ru-RU" sz="2800" dirty="0" smtClean="0"/>
              <a:t>Консультирование используя возможности Интернета: наличие интернет страницы для проведения консультаций в дистанционном режиме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4300" b="1" dirty="0" smtClean="0"/>
              <a:t>Работа с педагогами и родителями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5" name="Рисунок 4" descr="IMG_4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8" y="4786322"/>
            <a:ext cx="2500330" cy="1875248"/>
          </a:xfrm>
          <a:prstGeom prst="rect">
            <a:avLst/>
          </a:prstGeom>
        </p:spPr>
      </p:pic>
      <p:pic>
        <p:nvPicPr>
          <p:cNvPr id="6" name="Рисунок 5" descr="IMG_442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4929198"/>
            <a:ext cx="3214678" cy="1643321"/>
          </a:xfrm>
          <a:prstGeom prst="rect">
            <a:avLst/>
          </a:prstGeom>
        </p:spPr>
      </p:pic>
      <p:pic>
        <p:nvPicPr>
          <p:cNvPr id="7" name="Рисунок 6" descr="IMG_39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839876"/>
            <a:ext cx="2428892" cy="1821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857232"/>
            <a:ext cx="6929486" cy="528641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Учёт возрастных особенностей и зон ближайшего развития (Л.С. </a:t>
            </a:r>
            <a:r>
              <a:rPr lang="ru-RU" dirty="0" err="1" smtClean="0"/>
              <a:t>Выготский</a:t>
            </a:r>
            <a:r>
              <a:rPr lang="ru-RU" dirty="0" smtClean="0"/>
              <a:t>, Д.Б. </a:t>
            </a:r>
            <a:r>
              <a:rPr lang="ru-RU" dirty="0" err="1" smtClean="0"/>
              <a:t>Эльконин</a:t>
            </a:r>
            <a:r>
              <a:rPr lang="ru-RU" dirty="0" smtClean="0"/>
              <a:t>)</a:t>
            </a:r>
          </a:p>
          <a:p>
            <a:r>
              <a:rPr lang="ru-RU" dirty="0" smtClean="0"/>
              <a:t>Разнообразные групповые дискуссионные формы работы, в ходе которой дети открывают для себя основное содержание изучаемых предметов</a:t>
            </a:r>
          </a:p>
          <a:p>
            <a:r>
              <a:rPr lang="ru-RU" dirty="0" smtClean="0"/>
              <a:t>Знания не даются детям в виде готовых правил, аксиом, схем</a:t>
            </a:r>
          </a:p>
          <a:p>
            <a:r>
              <a:rPr lang="ru-RU" dirty="0" smtClean="0"/>
              <a:t>Направлена на формирование </a:t>
            </a:r>
          </a:p>
          <a:p>
            <a:pPr>
              <a:buNone/>
            </a:pPr>
            <a:r>
              <a:rPr lang="ru-RU" dirty="0" smtClean="0"/>
              <a:t>    у детей проблемного мышления, </a:t>
            </a:r>
          </a:p>
          <a:p>
            <a:pPr>
              <a:buNone/>
            </a:pPr>
            <a:r>
              <a:rPr lang="ru-RU" dirty="0" smtClean="0"/>
              <a:t>    на развитие мыслительной </a:t>
            </a:r>
          </a:p>
          <a:p>
            <a:pPr>
              <a:buNone/>
            </a:pPr>
            <a:r>
              <a:rPr lang="ru-RU" dirty="0" smtClean="0"/>
              <a:t>    активности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35280" cy="6333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Технология развивающего обучения</a:t>
            </a:r>
            <a:endParaRPr lang="ru-RU" sz="3600" b="1" dirty="0"/>
          </a:p>
        </p:txBody>
      </p:sp>
      <p:pic>
        <p:nvPicPr>
          <p:cNvPr id="4" name="Рисунок 3" descr="image-0-02-05-8bfd99b25fff2d28215dd7f2bedb4b22a18f162e53ee56cdac659fefa84da4d2-V.jpg"/>
          <p:cNvPicPr>
            <a:picLocks noChangeAspect="1"/>
          </p:cNvPicPr>
          <p:nvPr/>
        </p:nvPicPr>
        <p:blipFill>
          <a:blip r:embed="rId2" cstate="print"/>
          <a:srcRect l="10304" t="18000"/>
          <a:stretch>
            <a:fillRect/>
          </a:stretch>
        </p:blipFill>
        <p:spPr>
          <a:xfrm>
            <a:off x="7072330" y="785794"/>
            <a:ext cx="1865664" cy="3032146"/>
          </a:xfrm>
          <a:prstGeom prst="rect">
            <a:avLst/>
          </a:prstGeom>
        </p:spPr>
      </p:pic>
      <p:pic>
        <p:nvPicPr>
          <p:cNvPr id="5" name="Рисунок 4" descr="image-0-02-05-ed7d5b31392295ff69a406d95ce4329369b1b3b26f62acae4b532f90c14d0144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4143380"/>
            <a:ext cx="3286116" cy="2464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развивающие дидактические игры, развивающие практические задания, творческие упражнения, конструирование, аналитико-синтетические действия</a:t>
            </a:r>
          </a:p>
          <a:p>
            <a:pPr algn="ctr">
              <a:buNone/>
            </a:pPr>
            <a:r>
              <a:rPr lang="ru-RU" dirty="0" smtClean="0"/>
              <a:t>Например:</a:t>
            </a:r>
          </a:p>
          <a:p>
            <a:r>
              <a:rPr lang="ru-RU" dirty="0" smtClean="0"/>
              <a:t>Тренинг «Креативность», который строится на развивающих упражнениях (упражнения: «</a:t>
            </a:r>
            <a:r>
              <a:rPr lang="ru-RU" dirty="0" err="1" smtClean="0"/>
              <a:t>Друдлы</a:t>
            </a:r>
            <a:r>
              <a:rPr lang="ru-RU" dirty="0" smtClean="0"/>
              <a:t>», «Странные отгадки»,</a:t>
            </a:r>
            <a:r>
              <a:rPr lang="ru-RU" b="1" dirty="0" smtClean="0"/>
              <a:t> </a:t>
            </a:r>
            <a:r>
              <a:rPr lang="ru-RU" dirty="0" smtClean="0"/>
              <a:t>«</a:t>
            </a:r>
            <a:r>
              <a:rPr lang="ru-RU" dirty="0" err="1" smtClean="0"/>
              <a:t>Суперпредмет</a:t>
            </a:r>
            <a:r>
              <a:rPr lang="ru-RU" dirty="0" smtClean="0"/>
              <a:t>»)</a:t>
            </a:r>
            <a:endParaRPr lang="ru-RU" dirty="0"/>
          </a:p>
          <a:p>
            <a:pPr>
              <a:buNone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Развивающие технологии содержат:</a:t>
            </a:r>
            <a:endParaRPr lang="ru-RU" sz="4000" b="1" dirty="0"/>
          </a:p>
        </p:txBody>
      </p:sp>
      <p:pic>
        <p:nvPicPr>
          <p:cNvPr id="10242" name="Picture 2" descr="Друдл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157192"/>
            <a:ext cx="1094849" cy="1219579"/>
          </a:xfrm>
          <a:prstGeom prst="rect">
            <a:avLst/>
          </a:prstGeom>
          <a:noFill/>
        </p:spPr>
      </p:pic>
      <p:pic>
        <p:nvPicPr>
          <p:cNvPr id="10244" name="Picture 4" descr="Друдл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5157192"/>
            <a:ext cx="1368152" cy="1275823"/>
          </a:xfrm>
          <a:prstGeom prst="rect">
            <a:avLst/>
          </a:prstGeom>
          <a:noFill/>
        </p:spPr>
      </p:pic>
      <p:pic>
        <p:nvPicPr>
          <p:cNvPr id="10246" name="Picture 6" descr="Друдл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7" y="5099803"/>
            <a:ext cx="2304256" cy="1208402"/>
          </a:xfrm>
          <a:prstGeom prst="rect">
            <a:avLst/>
          </a:prstGeom>
          <a:noFill/>
        </p:spPr>
      </p:pic>
      <p:pic>
        <p:nvPicPr>
          <p:cNvPr id="7" name="Рисунок 6" descr="7 ден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71256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/>
              <a:t>совокупность, специальный набор форм, методов, способов приёмов обучения и воспитательных средств. </a:t>
            </a:r>
          </a:p>
          <a:p>
            <a:r>
              <a:rPr lang="ru-RU" sz="4000" dirty="0" smtClean="0"/>
              <a:t>Это один из способов воздействия на процессы развития, обучения и воспитания ребёнка</a:t>
            </a: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/>
              <a:t>Игровая технология</a:t>
            </a:r>
            <a:r>
              <a:rPr lang="ru-RU" b="1" dirty="0" smtClean="0"/>
              <a:t> -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1800200"/>
          </a:xfrm>
        </p:spPr>
        <p:txBody>
          <a:bodyPr/>
          <a:lstStyle/>
          <a:p>
            <a:r>
              <a:rPr lang="ru-RU" dirty="0" smtClean="0"/>
              <a:t>Игровая форма занятий создаётся при помощи игровых приёмов и ситуаций, которые выступают  как средство побуждения, стимулирования учащихся к учебной деятельности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Игровая технология</a:t>
            </a:r>
            <a:endParaRPr lang="ru-RU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539552" y="2492896"/>
            <a:ext cx="8229600" cy="72008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 lnSpcReduction="10000"/>
          </a:bodyPr>
          <a:lstStyle/>
          <a:p>
            <a:pPr algn="ctr">
              <a:spcBef>
                <a:spcPct val="0"/>
              </a:spcBef>
            </a:pPr>
            <a:r>
              <a:rPr lang="ru-RU" sz="44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Задача педагога-психолога:</a:t>
            </a:r>
            <a:endParaRPr kumimoji="0" lang="ru-RU" sz="4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Содержимое 1"/>
          <p:cNvSpPr txBox="1">
            <a:spLocks/>
          </p:cNvSpPr>
          <p:nvPr/>
        </p:nvSpPr>
        <p:spPr>
          <a:xfrm>
            <a:off x="539552" y="3140968"/>
            <a:ext cx="8229600" cy="324036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ru-RU" sz="2800" dirty="0" smtClean="0"/>
              <a:t>опираться на достижения предыдущего возраста,</a:t>
            </a:r>
          </a:p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ru-RU" sz="2800" dirty="0" smtClean="0"/>
              <a:t>стремиться мобилизовать потенциальные возможности конкретного возраста,</a:t>
            </a:r>
          </a:p>
          <a:p>
            <a:pPr marL="274320" lvl="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ru-RU" sz="2800" dirty="0" smtClean="0"/>
              <a:t>подготовить «почву» для последующего возраста, т. е. ориентироваться не только на наличный уровень, но и на зону ближайшего развития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683224"/>
          </a:xfrm>
        </p:spPr>
        <p:txBody>
          <a:bodyPr>
            <a:normAutofit/>
          </a:bodyPr>
          <a:lstStyle/>
          <a:p>
            <a:r>
              <a:rPr lang="ru-RU" dirty="0" smtClean="0"/>
              <a:t>групповую и индивидуальную работу</a:t>
            </a:r>
          </a:p>
          <a:p>
            <a:r>
              <a:rPr lang="ru-RU" dirty="0" smtClean="0"/>
              <a:t>совместное обсуждение</a:t>
            </a:r>
          </a:p>
          <a:p>
            <a:r>
              <a:rPr lang="ru-RU" dirty="0" smtClean="0"/>
              <a:t>тестирование, опрос, анкетирование</a:t>
            </a:r>
          </a:p>
          <a:p>
            <a:r>
              <a:rPr lang="ru-RU" dirty="0" smtClean="0"/>
              <a:t>создавать ролевые ситуации</a:t>
            </a:r>
          </a:p>
          <a:p>
            <a:r>
              <a:rPr lang="ru-RU" dirty="0" smtClean="0"/>
              <a:t>«мозговой штурм» и др.</a:t>
            </a:r>
          </a:p>
          <a:p>
            <a:endParaRPr lang="ru-RU" dirty="0" smtClean="0"/>
          </a:p>
          <a:p>
            <a:pPr algn="just">
              <a:buNone/>
            </a:pPr>
            <a:r>
              <a:rPr lang="ru-RU" dirty="0" smtClean="0"/>
              <a:t>	В психологии игровые технологии развивают познавательную, социальную, профессиональную активность учащихся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35280" cy="86409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 процессе игры можно применять: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 smtClean="0"/>
              <a:t>первая ступень деятельности ребенка дошкольника</a:t>
            </a:r>
          </a:p>
          <a:p>
            <a:r>
              <a:rPr lang="ru-RU" sz="2800" dirty="0" smtClean="0"/>
              <a:t>самостоятельный вид развивающей деятельности детей разных возрастов</a:t>
            </a:r>
          </a:p>
          <a:p>
            <a:r>
              <a:rPr lang="ru-RU" sz="2800" dirty="0" smtClean="0"/>
              <a:t>практика развития. Дети играют, потому что развиваются, и развиваются потому, что играют</a:t>
            </a:r>
          </a:p>
          <a:p>
            <a:r>
              <a:rPr lang="ru-RU" sz="2800" dirty="0" smtClean="0"/>
              <a:t>главная сфера общения детей, в ней решаются проблемы межличностных отношений, приобретается опыт взаимоотношений людей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10952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/>
              <a:t>Игра -</a:t>
            </a:r>
            <a:endParaRPr lang="ru-RU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для успешной социализации</a:t>
            </a:r>
          </a:p>
          <a:p>
            <a:r>
              <a:rPr lang="ru-RU" dirty="0" smtClean="0"/>
              <a:t>адаптации</a:t>
            </a:r>
          </a:p>
          <a:p>
            <a:r>
              <a:rPr lang="ru-RU" dirty="0" smtClean="0"/>
              <a:t>формирования коммуникативных навыков</a:t>
            </a:r>
          </a:p>
          <a:p>
            <a:r>
              <a:rPr lang="ru-RU" dirty="0" smtClean="0"/>
              <a:t> свободной самореализации</a:t>
            </a:r>
          </a:p>
          <a:p>
            <a:r>
              <a:rPr lang="ru-RU" dirty="0" smtClean="0"/>
              <a:t> снятие агрессии и ослабление негативных эмоций (сделать комки-снежинки из бумаги и покидать их в корзину, порвать газету на мелкие кусочки, подбросить в воздух и сказать «Уходи злость, уходи»)</a:t>
            </a:r>
          </a:p>
          <a:p>
            <a:r>
              <a:rPr lang="ru-RU" dirty="0" smtClean="0"/>
              <a:t>развитие лидерских качеств</a:t>
            </a:r>
          </a:p>
          <a:p>
            <a:r>
              <a:rPr lang="ru-RU" dirty="0" smtClean="0"/>
              <a:t>как диагностическая функция </a:t>
            </a:r>
          </a:p>
          <a:p>
            <a:r>
              <a:rPr lang="ru-RU" dirty="0" smtClean="0"/>
              <a:t>коррекционно-развивающая работа через игровые ситуации (</a:t>
            </a:r>
            <a:r>
              <a:rPr lang="ru-RU" dirty="0" err="1" smtClean="0"/>
              <a:t>куклотерапия</a:t>
            </a:r>
            <a:r>
              <a:rPr lang="ru-RU" dirty="0" smtClean="0"/>
              <a:t>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Использование  игровых технологий педагогом-психологом</a:t>
            </a:r>
            <a:endParaRPr lang="ru-RU" b="1" dirty="0"/>
          </a:p>
        </p:txBody>
      </p:sp>
      <p:pic>
        <p:nvPicPr>
          <p:cNvPr id="6" name="Рисунок 5" descr="IMG_97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0"/>
            <a:ext cx="9715500" cy="7000900"/>
          </a:xfrm>
          <a:prstGeom prst="rect">
            <a:avLst/>
          </a:prstGeom>
        </p:spPr>
      </p:pic>
      <p:pic>
        <p:nvPicPr>
          <p:cNvPr id="9" name="Рисунок 8" descr="DSCN82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9144000" cy="6858000"/>
          </a:xfrm>
          <a:prstGeom prst="rect">
            <a:avLst/>
          </a:prstGeom>
        </p:spPr>
      </p:pic>
      <p:pic>
        <p:nvPicPr>
          <p:cNvPr id="10" name="Рисунок 9" descr="E:\Мои документы сохранять сюда\ФОТО 16\137___04\IMG_41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3643314"/>
            <a:ext cx="4714876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Мои документы сохранять сюда\16 год\программа ПОЗНАЙ СЕБЯ\IMG_2791.JPG"/>
          <p:cNvPicPr/>
          <p:nvPr/>
        </p:nvPicPr>
        <p:blipFill>
          <a:blip r:embed="rId5" cstate="print"/>
          <a:srcRect r="16896" b="16406"/>
          <a:stretch>
            <a:fillRect/>
          </a:stretch>
        </p:blipFill>
        <p:spPr bwMode="auto">
          <a:xfrm>
            <a:off x="4429124" y="0"/>
            <a:ext cx="5012884" cy="364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Мои документы сохранять сюда\ФОТО 16\137___04\IMG_41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14346" y="0"/>
            <a:ext cx="4643470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7" cstate="print"/>
          <a:srcRect l="10178" t="17384" r="10535" b="16700"/>
          <a:stretch>
            <a:fillRect/>
          </a:stretch>
        </p:blipFill>
        <p:spPr bwMode="auto">
          <a:xfrm>
            <a:off x="4500562" y="3714752"/>
            <a:ext cx="485778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MG_442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57222" y="0"/>
            <a:ext cx="9644098" cy="7233074"/>
          </a:xfrm>
          <a:prstGeom prst="rect">
            <a:avLst/>
          </a:prstGeom>
        </p:spPr>
      </p:pic>
      <p:pic>
        <p:nvPicPr>
          <p:cNvPr id="15" name="Рисунок 14" descr="4 день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571536" y="0"/>
            <a:ext cx="9929882" cy="7447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572000"/>
          </a:xfrm>
        </p:spPr>
        <p:txBody>
          <a:bodyPr>
            <a:normAutofit/>
          </a:bodyPr>
          <a:lstStyle/>
          <a:p>
            <a:pPr algn="just"/>
            <a:r>
              <a:rPr lang="ru-RU" sz="3200" dirty="0" smtClean="0"/>
              <a:t>системно организованная совокупность программ, приемов, методов организации образовательного процесса, не наносящего ущерба здоровью его участников.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Здоровьесберегающие технологии -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модификации деловых и сюжетно-ролевых игр </a:t>
            </a:r>
          </a:p>
          <a:p>
            <a:r>
              <a:rPr lang="ru-RU" dirty="0" smtClean="0"/>
              <a:t>игры на развитие памяти, внимания, мышления, воображения, речи, </a:t>
            </a:r>
          </a:p>
          <a:p>
            <a:r>
              <a:rPr lang="ru-RU" dirty="0" smtClean="0"/>
              <a:t>игры на коррекцию самооценки (игра «Клеевой дождик»)</a:t>
            </a:r>
          </a:p>
          <a:p>
            <a:r>
              <a:rPr lang="ru-RU" dirty="0" smtClean="0"/>
              <a:t>коммуникативные игры</a:t>
            </a:r>
          </a:p>
          <a:p>
            <a:r>
              <a:rPr lang="ru-RU" dirty="0" smtClean="0"/>
              <a:t>дидактические игры</a:t>
            </a:r>
          </a:p>
          <a:p>
            <a:r>
              <a:rPr lang="ru-RU" dirty="0" smtClean="0"/>
              <a:t>игры на групповую сплочённость (игра «Слепой и поводырь»)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 психолого-педагогическом процессе используются:</a:t>
            </a:r>
            <a:endParaRPr lang="ru-RU" b="1" dirty="0"/>
          </a:p>
        </p:txBody>
      </p:sp>
      <p:pic>
        <p:nvPicPr>
          <p:cNvPr id="4" name="Рисунок 3" descr="DSCN8255.JPG"/>
          <p:cNvPicPr>
            <a:picLocks noChangeAspect="1"/>
          </p:cNvPicPr>
          <p:nvPr/>
        </p:nvPicPr>
        <p:blipFill>
          <a:blip r:embed="rId2" cstate="print"/>
          <a:srcRect l="15113" t="4335" r="2021"/>
          <a:stretch>
            <a:fillRect/>
          </a:stretch>
        </p:blipFill>
        <p:spPr>
          <a:xfrm rot="5400000">
            <a:off x="-841150" y="841149"/>
            <a:ext cx="6897274" cy="5214975"/>
          </a:xfrm>
          <a:prstGeom prst="rect">
            <a:avLst/>
          </a:prstGeom>
        </p:spPr>
      </p:pic>
      <p:pic>
        <p:nvPicPr>
          <p:cNvPr id="7" name="Рисунок 6" descr="DSCN82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8" name="Рисунок 7" descr="DSCN82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5787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273630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 smtClean="0"/>
              <a:t>СПАСИБО     ЗА ВНИМАНИЕ!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b="1" dirty="0" smtClean="0"/>
              <a:t>Диагностические мероприятия </a:t>
            </a:r>
            <a:r>
              <a:rPr lang="ru-RU" dirty="0" smtClean="0"/>
              <a:t>с детьми, где выявляются их основные проблемы</a:t>
            </a:r>
          </a:p>
          <a:p>
            <a:pPr lvl="0"/>
            <a:r>
              <a:rPr lang="ru-RU" b="1" dirty="0" smtClean="0"/>
              <a:t>Коррекционно-развивающая работа </a:t>
            </a:r>
            <a:r>
              <a:rPr lang="ru-RU" dirty="0" smtClean="0"/>
              <a:t>с </a:t>
            </a:r>
            <a:r>
              <a:rPr lang="ru-RU" b="1" dirty="0" smtClean="0"/>
              <a:t>обучающимися</a:t>
            </a:r>
            <a:r>
              <a:rPr lang="ru-RU" dirty="0" smtClean="0"/>
              <a:t>, где эти проблемы решаются </a:t>
            </a:r>
          </a:p>
          <a:p>
            <a:pPr algn="just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В рамках здоровьесберегающих технологий проводятся:</a:t>
            </a:r>
            <a:endParaRPr lang="ru-RU" sz="4000" b="1" dirty="0"/>
          </a:p>
        </p:txBody>
      </p:sp>
      <p:pic>
        <p:nvPicPr>
          <p:cNvPr id="7" name="Рисунок 6" descr="DSCN8276.JPG"/>
          <p:cNvPicPr>
            <a:picLocks noChangeAspect="1"/>
          </p:cNvPicPr>
          <p:nvPr/>
        </p:nvPicPr>
        <p:blipFill>
          <a:blip r:embed="rId2" cstate="print"/>
          <a:srcRect l="6481" t="7407"/>
          <a:stretch>
            <a:fillRect/>
          </a:stretch>
        </p:blipFill>
        <p:spPr>
          <a:xfrm>
            <a:off x="285719" y="3429000"/>
            <a:ext cx="4190077" cy="3111430"/>
          </a:xfrm>
          <a:prstGeom prst="rect">
            <a:avLst/>
          </a:prstGeom>
        </p:spPr>
      </p:pic>
      <p:pic>
        <p:nvPicPr>
          <p:cNvPr id="8" name="Рисунок 7" descr="DSCN8278.JPG"/>
          <p:cNvPicPr>
            <a:picLocks noChangeAspect="1"/>
          </p:cNvPicPr>
          <p:nvPr/>
        </p:nvPicPr>
        <p:blipFill>
          <a:blip r:embed="rId3" cstate="print"/>
          <a:srcRect l="4687" t="12500" r="4687"/>
          <a:stretch>
            <a:fillRect/>
          </a:stretch>
        </p:blipFill>
        <p:spPr>
          <a:xfrm>
            <a:off x="4588990" y="3429000"/>
            <a:ext cx="4340727" cy="3143271"/>
          </a:xfrm>
          <a:prstGeom prst="rect">
            <a:avLst/>
          </a:prstGeom>
        </p:spPr>
      </p:pic>
      <p:pic>
        <p:nvPicPr>
          <p:cNvPr id="9" name="Рисунок 8" descr="DSCN82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IMG_3947.JPG"/>
          <p:cNvPicPr>
            <a:picLocks noChangeAspect="1"/>
          </p:cNvPicPr>
          <p:nvPr/>
        </p:nvPicPr>
        <p:blipFill>
          <a:blip r:embed="rId5" cstate="print"/>
          <a:srcRect l="15362" t="16749"/>
          <a:stretch>
            <a:fillRect/>
          </a:stretch>
        </p:blipFill>
        <p:spPr>
          <a:xfrm>
            <a:off x="-152401" y="0"/>
            <a:ext cx="9296401" cy="6858000"/>
          </a:xfrm>
          <a:prstGeom prst="rect">
            <a:avLst/>
          </a:prstGeom>
        </p:spPr>
      </p:pic>
      <p:pic>
        <p:nvPicPr>
          <p:cNvPr id="11" name="Рисунок 10" descr="познав 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 descr="познав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Рисунок 12" descr="IMG_396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73352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 smtClean="0"/>
              <a:t>интерактивное взаимодействие, </a:t>
            </a:r>
          </a:p>
          <a:p>
            <a:pPr algn="just">
              <a:lnSpc>
                <a:spcPct val="120000"/>
              </a:lnSpc>
            </a:pPr>
            <a:r>
              <a:rPr lang="ru-RU" dirty="0" smtClean="0"/>
              <a:t>рефлексия, </a:t>
            </a:r>
          </a:p>
          <a:p>
            <a:pPr algn="just">
              <a:lnSpc>
                <a:spcPct val="120000"/>
              </a:lnSpc>
            </a:pPr>
            <a:r>
              <a:rPr lang="ru-RU" dirty="0" smtClean="0"/>
              <a:t>невербальное общение,  </a:t>
            </a:r>
          </a:p>
          <a:p>
            <a:pPr algn="just">
              <a:lnSpc>
                <a:spcPct val="120000"/>
              </a:lnSpc>
            </a:pPr>
            <a:r>
              <a:rPr lang="ru-RU" dirty="0" smtClean="0"/>
              <a:t>этюды, </a:t>
            </a:r>
          </a:p>
          <a:p>
            <a:pPr algn="just">
              <a:lnSpc>
                <a:spcPct val="120000"/>
              </a:lnSpc>
            </a:pPr>
            <a:r>
              <a:rPr lang="ru-RU" dirty="0" smtClean="0"/>
              <a:t>разминки,  </a:t>
            </a:r>
          </a:p>
          <a:p>
            <a:pPr algn="just">
              <a:lnSpc>
                <a:spcPct val="120000"/>
              </a:lnSpc>
            </a:pPr>
            <a:r>
              <a:rPr lang="ru-RU" dirty="0" smtClean="0"/>
              <a:t>релаксационные паузы, </a:t>
            </a:r>
          </a:p>
          <a:p>
            <a:pPr algn="just">
              <a:lnSpc>
                <a:spcPct val="120000"/>
              </a:lnSpc>
            </a:pPr>
            <a:r>
              <a:rPr lang="ru-RU" dirty="0" smtClean="0"/>
              <a:t>динамические паузы - комплексы физкультминуток, которые могут включать  </a:t>
            </a:r>
            <a:r>
              <a:rPr lang="ru-RU" b="1" dirty="0" smtClean="0"/>
              <a:t>пальчиковую гимнастику</a:t>
            </a:r>
            <a:r>
              <a:rPr lang="ru-RU" dirty="0" smtClean="0"/>
              <a:t>, развивающую мелкую моторику, стимулирующую речь; </a:t>
            </a:r>
            <a:r>
              <a:rPr lang="ru-RU" b="1" dirty="0" smtClean="0"/>
              <a:t>гимнастику для глаз, шеи, плеч</a:t>
            </a:r>
            <a:r>
              <a:rPr lang="ru-RU" dirty="0" smtClean="0"/>
              <a:t>; </a:t>
            </a:r>
            <a:r>
              <a:rPr lang="ru-RU" b="1" dirty="0" smtClean="0"/>
              <a:t>гимнастический комплекс для снятия мышечных зажимов и обучение приёмам </a:t>
            </a:r>
            <a:r>
              <a:rPr lang="ru-RU" b="1" dirty="0" err="1" smtClean="0"/>
              <a:t>саморасслабления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На занятиях  используются следующие приемы и методы: </a:t>
            </a:r>
            <a:endParaRPr lang="ru-RU" sz="4000" b="1" dirty="0"/>
          </a:p>
        </p:txBody>
      </p:sp>
      <p:pic>
        <p:nvPicPr>
          <p:cNvPr id="4" name="Рисунок 3" descr="DSCN8293.JPG"/>
          <p:cNvPicPr>
            <a:picLocks noChangeAspect="1"/>
          </p:cNvPicPr>
          <p:nvPr/>
        </p:nvPicPr>
        <p:blipFill>
          <a:blip r:embed="rId2" cstate="print"/>
          <a:srcRect l="12254" t="12500"/>
          <a:stretch>
            <a:fillRect/>
          </a:stretch>
        </p:blipFill>
        <p:spPr>
          <a:xfrm>
            <a:off x="-25685" y="0"/>
            <a:ext cx="9169685" cy="6858000"/>
          </a:xfrm>
          <a:prstGeom prst="rect">
            <a:avLst/>
          </a:prstGeom>
        </p:spPr>
      </p:pic>
      <p:pic>
        <p:nvPicPr>
          <p:cNvPr id="5" name="Рисунок 4" descr="DSCN8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357562"/>
            <a:ext cx="4667251" cy="3500438"/>
          </a:xfrm>
          <a:prstGeom prst="rect">
            <a:avLst/>
          </a:prstGeom>
        </p:spPr>
      </p:pic>
      <p:pic>
        <p:nvPicPr>
          <p:cNvPr id="6" name="Рисунок 5" descr="DSCN82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0"/>
            <a:ext cx="4857752" cy="364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xit" presetSubtype="1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9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408" y="0"/>
            <a:ext cx="9858408" cy="6858000"/>
          </a:xfrm>
          <a:prstGeom prst="rect">
            <a:avLst/>
          </a:prstGeom>
        </p:spPr>
      </p:pic>
      <p:pic>
        <p:nvPicPr>
          <p:cNvPr id="6" name="Рисунок 5" descr="IMG_9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5989"/>
            <a:ext cx="6858016" cy="4572011"/>
          </a:xfrm>
          <a:prstGeom prst="rect">
            <a:avLst/>
          </a:prstGeom>
        </p:spPr>
      </p:pic>
      <p:pic>
        <p:nvPicPr>
          <p:cNvPr id="7" name="Рисунок 6" descr="IMG_9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0"/>
            <a:ext cx="6286512" cy="4191008"/>
          </a:xfrm>
          <a:prstGeom prst="rect">
            <a:avLst/>
          </a:prstGeom>
        </p:spPr>
      </p:pic>
      <p:pic>
        <p:nvPicPr>
          <p:cNvPr id="9" name="Содержимое 8" descr="IMG_923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-785850" y="0"/>
            <a:ext cx="10501350" cy="70009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G_96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928670"/>
            <a:ext cx="5269507" cy="307183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/>
              <a:t>Работа с педагогическим коллективом </a:t>
            </a:r>
            <a:endParaRPr lang="ru-RU" sz="3400" b="1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611560" y="3356992"/>
            <a:ext cx="8229600" cy="504056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1"/>
          <p:cNvSpPr txBox="1">
            <a:spLocks/>
          </p:cNvSpPr>
          <p:nvPr/>
        </p:nvSpPr>
        <p:spPr>
          <a:xfrm>
            <a:off x="539552" y="3789040"/>
            <a:ext cx="8229600" cy="2952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>
          <a:xfrm>
            <a:off x="323528" y="3861048"/>
            <a:ext cx="8640960" cy="25922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lang="ru-RU" dirty="0" smtClean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 descr="IMG_96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4" y="3571876"/>
            <a:ext cx="4929186" cy="3286124"/>
          </a:xfrm>
          <a:prstGeom prst="rect">
            <a:avLst/>
          </a:prstGeom>
        </p:spPr>
      </p:pic>
      <p:pic>
        <p:nvPicPr>
          <p:cNvPr id="11" name="Рисунок 10" descr="07 ден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89734"/>
            <a:ext cx="4357686" cy="3268265"/>
          </a:xfrm>
          <a:prstGeom prst="rect">
            <a:avLst/>
          </a:prstGeom>
        </p:spPr>
      </p:pic>
      <p:pic>
        <p:nvPicPr>
          <p:cNvPr id="14" name="Рисунок 13" descr="IMG_9693.JPG"/>
          <p:cNvPicPr>
            <a:picLocks noChangeAspect="1"/>
          </p:cNvPicPr>
          <p:nvPr/>
        </p:nvPicPr>
        <p:blipFill>
          <a:blip r:embed="rId5" cstate="print"/>
          <a:srcRect b="18382"/>
          <a:stretch>
            <a:fillRect/>
          </a:stretch>
        </p:blipFill>
        <p:spPr>
          <a:xfrm>
            <a:off x="4286248" y="928670"/>
            <a:ext cx="4857752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3 ден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5524496" cy="414337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5300" b="1" dirty="0" smtClean="0"/>
              <a:t>Работа с родителями</a:t>
            </a:r>
            <a:endParaRPr lang="ru-RU" dirty="0"/>
          </a:p>
        </p:txBody>
      </p:sp>
      <p:pic>
        <p:nvPicPr>
          <p:cNvPr id="5" name="Рисунок 4" descr="IMG_4434.jpg"/>
          <p:cNvPicPr>
            <a:picLocks noChangeAspect="1"/>
          </p:cNvPicPr>
          <p:nvPr/>
        </p:nvPicPr>
        <p:blipFill>
          <a:blip r:embed="rId3" cstate="print"/>
          <a:srcRect l="7500" t="11667"/>
          <a:stretch>
            <a:fillRect/>
          </a:stretch>
        </p:blipFill>
        <p:spPr>
          <a:xfrm>
            <a:off x="3458645" y="2786058"/>
            <a:ext cx="5685354" cy="4071942"/>
          </a:xfrm>
          <a:prstGeom prst="rect">
            <a:avLst/>
          </a:prstGeom>
        </p:spPr>
      </p:pic>
      <p:pic>
        <p:nvPicPr>
          <p:cNvPr id="6" name="Рисунок 5" descr="003 ден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1304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это педагогическая технология, применяющая специальные способы, программные и технические средства для работы с информацией</a:t>
            </a:r>
          </a:p>
          <a:p>
            <a:endParaRPr lang="ru-RU" sz="2800" dirty="0" smtClean="0"/>
          </a:p>
          <a:p>
            <a:pPr algn="just"/>
            <a:r>
              <a:rPr lang="ru-RU" sz="2800" dirty="0" smtClean="0"/>
              <a:t>ИКТ это не только компьютеры, но и использование Интернет-ресурсов, телевизора, видео, DVD, CD, мультимедиа и др.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Информационно - коммуникативные технологии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dirty="0" smtClean="0"/>
              <a:t>Работа в </a:t>
            </a:r>
            <a:r>
              <a:rPr lang="en-US" sz="3200" dirty="0" smtClean="0"/>
              <a:t>Microsoft Office (Excel, Word, PowerPoint, Publisher)</a:t>
            </a:r>
            <a:endParaRPr lang="ru-RU" sz="3200" dirty="0" smtClean="0"/>
          </a:p>
          <a:p>
            <a:r>
              <a:rPr lang="ru-RU" sz="3200" dirty="0" smtClean="0"/>
              <a:t>Оформление отчетной и  текущей документации</a:t>
            </a:r>
          </a:p>
          <a:p>
            <a:r>
              <a:rPr lang="ru-RU" sz="3200" dirty="0" smtClean="0"/>
              <a:t>Создание базы данных по итогам диагностики</a:t>
            </a:r>
          </a:p>
          <a:p>
            <a:r>
              <a:rPr lang="ru-RU" sz="3200" dirty="0" smtClean="0"/>
              <a:t>Составление графиков и диаграмм при написании отчетов</a:t>
            </a:r>
          </a:p>
          <a:p>
            <a:r>
              <a:rPr lang="ru-RU" sz="3200" dirty="0" smtClean="0"/>
              <a:t>Создание презентаций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4000" b="1" dirty="0" smtClean="0"/>
              <a:t>Организационно-методическая работа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7">
      <a:dk1>
        <a:srgbClr val="595959"/>
      </a:dk1>
      <a:lt1>
        <a:srgbClr val="2C2C2C"/>
      </a:lt1>
      <a:dk2>
        <a:srgbClr val="9EB060"/>
      </a:dk2>
      <a:lt2>
        <a:srgbClr val="FFFFFF"/>
      </a:lt2>
      <a:accent1>
        <a:srgbClr val="DFCE04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575</TotalTime>
  <Words>673</Words>
  <Application>Microsoft Office PowerPoint</Application>
  <PresentationFormat>Экран (4:3)</PresentationFormat>
  <Paragraphs>92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Бумажная</vt:lpstr>
      <vt:lpstr>Описание психолого-педагогических  технологий работы  педагога-психолога  МБУДО Центр «Созвездие»  Калашниковой Ольги Александровны </vt:lpstr>
      <vt:lpstr>Здоровьесберегающие технологии -</vt:lpstr>
      <vt:lpstr>В рамках здоровьесберегающих технологий проводятся:</vt:lpstr>
      <vt:lpstr>На занятиях  используются следующие приемы и методы: </vt:lpstr>
      <vt:lpstr>Слайд 5</vt:lpstr>
      <vt:lpstr>Работа с педагогическим коллективом </vt:lpstr>
      <vt:lpstr>    Работа с родителями</vt:lpstr>
      <vt:lpstr>Информационно - коммуникативные технологии</vt:lpstr>
      <vt:lpstr>Организационно-методическая работа</vt:lpstr>
      <vt:lpstr>Профилактическая, коррекционно-развивающая работа с детьми</vt:lpstr>
      <vt:lpstr>Работа с коллегами </vt:lpstr>
      <vt:lpstr>Работа с педагогами и родителями </vt:lpstr>
      <vt:lpstr>Технология развивающего обучения</vt:lpstr>
      <vt:lpstr>Развивающие технологии содержат:</vt:lpstr>
      <vt:lpstr>Игровая технология -</vt:lpstr>
      <vt:lpstr>Игровая технология</vt:lpstr>
      <vt:lpstr>В процессе игры можно применять:</vt:lpstr>
      <vt:lpstr>Игра -</vt:lpstr>
      <vt:lpstr>Использование  игровых технологий педагогом-психологом</vt:lpstr>
      <vt:lpstr>В психолого-педагогическом процессе используются:</vt:lpstr>
      <vt:lpstr>СПАСИБО    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Описание психолого-педагогических  технологий работы  педагога-психолога  МБУДО Центр «Созвездие»  Калашниковой Ольги Александровны</dc:title>
  <dc:creator>Андрей</dc:creator>
  <cp:lastModifiedBy>Андрей</cp:lastModifiedBy>
  <cp:revision>48</cp:revision>
  <dcterms:created xsi:type="dcterms:W3CDTF">2016-04-07T14:31:12Z</dcterms:created>
  <dcterms:modified xsi:type="dcterms:W3CDTF">2017-01-25T17:22:06Z</dcterms:modified>
</cp:coreProperties>
</file>