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6" r:id="rId3"/>
    <p:sldId id="277" r:id="rId4"/>
    <p:sldId id="282" r:id="rId5"/>
    <p:sldId id="278" r:id="rId6"/>
    <p:sldId id="279" r:id="rId7"/>
    <p:sldId id="280" r:id="rId8"/>
    <p:sldId id="283" r:id="rId9"/>
    <p:sldId id="284" r:id="rId10"/>
    <p:sldId id="281" r:id="rId11"/>
    <p:sldId id="285" r:id="rId12"/>
    <p:sldId id="286" r:id="rId13"/>
    <p:sldId id="287" r:id="rId14"/>
    <p:sldId id="288" r:id="rId15"/>
    <p:sldId id="291" r:id="rId16"/>
    <p:sldId id="290" r:id="rId17"/>
    <p:sldId id="29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38574"/>
            <a:ext cx="8136903" cy="23391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Тема урока: </a:t>
            </a:r>
          </a:p>
          <a:p>
            <a:pPr algn="ctr"/>
            <a:r>
              <a:rPr lang="ru-RU" sz="4000" b="1" dirty="0" smtClean="0"/>
              <a:t>Оплата </a:t>
            </a:r>
            <a:r>
              <a:rPr lang="ru-RU" sz="4000" b="1" dirty="0"/>
              <a:t>труда: основные понятия, гарантии, формы</a:t>
            </a:r>
            <a:endParaRPr lang="ru-RU" sz="40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user\Desktop\regular_image-69a90d6485e7eae119f3e33751970da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8136903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Формы оплаты труда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115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936" cy="1143000"/>
          </a:xfrm>
        </p:spPr>
        <p:txBody>
          <a:bodyPr/>
          <a:lstStyle/>
          <a:p>
            <a:pPr lvl="0"/>
            <a:r>
              <a:rPr lang="ru-RU" dirty="0">
                <a:effectLst/>
              </a:rPr>
              <a:t>Закрепление материала</a:t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6752"/>
            <a:ext cx="7488831" cy="540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2857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3"/>
            <a:ext cx="7416824" cy="626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4765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6" cy="1512168"/>
          </a:xfrm>
        </p:spPr>
        <p:txBody>
          <a:bodyPr/>
          <a:lstStyle/>
          <a:p>
            <a:r>
              <a:rPr lang="ru-RU" dirty="0">
                <a:effectLst/>
              </a:rPr>
              <a:t>Работа в </a:t>
            </a:r>
            <a:r>
              <a:rPr lang="ru-RU" dirty="0" err="1">
                <a:effectLst/>
              </a:rPr>
              <a:t>микрогруппах</a:t>
            </a:r>
            <a:r>
              <a:rPr lang="ru-RU" dirty="0">
                <a:effectLst/>
              </a:rPr>
              <a:t>. Решить задачи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060848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Задача 1.</a:t>
            </a:r>
            <a:endParaRPr lang="ru-RU" sz="2800" dirty="0"/>
          </a:p>
          <a:p>
            <a:r>
              <a:rPr lang="ru-RU" sz="2800" dirty="0"/>
              <a:t> Рабочий на предприятии сделал за день 42 изделия. Расценка за изделие 8000 руб. Вычислите заработок рабочего за день.</a:t>
            </a:r>
          </a:p>
          <a:p>
            <a:r>
              <a:rPr lang="ru-RU" sz="2800" b="1" dirty="0" smtClean="0"/>
              <a:t>Задача </a:t>
            </a:r>
            <a:r>
              <a:rPr lang="ru-RU" sz="2800" b="1" dirty="0"/>
              <a:t>2.</a:t>
            </a:r>
            <a:endParaRPr lang="ru-RU" sz="2800" dirty="0"/>
          </a:p>
          <a:p>
            <a:r>
              <a:rPr lang="ru-RU" sz="2800" dirty="0"/>
              <a:t> Рабочий-сдельщик заготовил 2000 кг вторичного сырья (расценка за 1 т – 20000 руб.). Кроме того, им было реализовано товара на сумму 12500 руб. (премия от суммы продаж составляет 2%).</a:t>
            </a:r>
          </a:p>
          <a:p>
            <a:r>
              <a:rPr lang="ru-RU" sz="2800" dirty="0"/>
              <a:t>Определите полный заработок рабочего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71074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023" y="404664"/>
            <a:ext cx="8892480" cy="1512168"/>
          </a:xfrm>
        </p:spPr>
        <p:txBody>
          <a:bodyPr/>
          <a:lstStyle/>
          <a:p>
            <a:r>
              <a:rPr lang="ru-RU" dirty="0" smtClean="0"/>
              <a:t>Проверьте правильность решения задач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8030" y="1916832"/>
            <a:ext cx="871846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Задача 1.</a:t>
            </a:r>
            <a:endParaRPr lang="ru-RU" sz="2200" dirty="0"/>
          </a:p>
          <a:p>
            <a:r>
              <a:rPr lang="ru-RU" sz="2200" dirty="0"/>
              <a:t> </a:t>
            </a:r>
            <a:r>
              <a:rPr lang="ru-RU" sz="2200" i="1" dirty="0" smtClean="0"/>
              <a:t>Решение</a:t>
            </a:r>
            <a:endParaRPr lang="ru-RU" sz="2200" dirty="0"/>
          </a:p>
          <a:p>
            <a:r>
              <a:rPr lang="ru-RU" sz="2200" dirty="0"/>
              <a:t>Заработок рабочего-сдельщика за день составит: 8000 руб. × 42 = 336000 руб.</a:t>
            </a:r>
          </a:p>
          <a:p>
            <a:r>
              <a:rPr lang="ru-RU" sz="2200" b="1" dirty="0"/>
              <a:t>Задача 2.</a:t>
            </a:r>
            <a:endParaRPr lang="ru-RU" sz="2200" dirty="0"/>
          </a:p>
          <a:p>
            <a:r>
              <a:rPr lang="ru-RU" sz="2200" i="1" dirty="0" smtClean="0"/>
              <a:t>Решение</a:t>
            </a:r>
            <a:endParaRPr lang="ru-RU" sz="2200" dirty="0"/>
          </a:p>
          <a:p>
            <a:r>
              <a:rPr lang="ru-RU" sz="2200" dirty="0"/>
              <a:t>Основная заработная плата рабочего:</a:t>
            </a:r>
          </a:p>
          <a:p>
            <a:r>
              <a:rPr lang="ru-RU" sz="2200" dirty="0"/>
              <a:t>20000 руб./т × 2 т = 40000 руб.</a:t>
            </a:r>
          </a:p>
          <a:p>
            <a:r>
              <a:rPr lang="ru-RU" sz="2200" dirty="0"/>
              <a:t>Сумма премии за реализацию товара:</a:t>
            </a:r>
          </a:p>
          <a:p>
            <a:r>
              <a:rPr lang="ru-RU" sz="2200" dirty="0"/>
              <a:t>12500 руб. × 2%/100% = 250 руб.</a:t>
            </a:r>
          </a:p>
          <a:p>
            <a:r>
              <a:rPr lang="ru-RU" sz="2200" dirty="0"/>
              <a:t>К основной заработной плате за заготовку вторичного сырья прибавим сумму премии и получим полный заработок:</a:t>
            </a:r>
          </a:p>
          <a:p>
            <a:r>
              <a:rPr lang="ru-RU" sz="2200" dirty="0"/>
              <a:t>40000 + 250 = 40250 руб.</a:t>
            </a:r>
          </a:p>
        </p:txBody>
      </p:sp>
    </p:spTree>
    <p:extLst>
      <p:ext uri="{BB962C8B-B14F-4D97-AF65-F5344CB8AC3E}">
        <p14:creationId xmlns:p14="http://schemas.microsoft.com/office/powerpoint/2010/main" val="225763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60032" y="331841"/>
            <a:ext cx="3888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62838"/>
            <a:ext cx="6120680" cy="104202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Урок полезен, все понятно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482246"/>
            <a:ext cx="6121637" cy="104202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Лишь кое-что чуть-чуть неясно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829699"/>
            <a:ext cx="6099857" cy="104202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Еще придется потрудиться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225750"/>
            <a:ext cx="6480720" cy="104202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Да… Трудно все-таки учиться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09799" y="1207826"/>
            <a:ext cx="1296144" cy="99703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82444" y="2422266"/>
            <a:ext cx="1422641" cy="104202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082444" y="3803695"/>
            <a:ext cx="1422642" cy="104202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082444" y="5207676"/>
            <a:ext cx="1422642" cy="104202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799" y="1207826"/>
            <a:ext cx="1296144" cy="104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444" y="2422266"/>
            <a:ext cx="1422641" cy="104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800" y="3803694"/>
            <a:ext cx="1395286" cy="1065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444" y="5207676"/>
            <a:ext cx="1422642" cy="99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915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64896" cy="5544616"/>
          </a:xfrm>
        </p:spPr>
        <p:txBody>
          <a:bodyPr/>
          <a:lstStyle/>
          <a:p>
            <a:pPr lvl="0"/>
            <a:r>
              <a:rPr lang="ru-RU" dirty="0">
                <a:effectLst/>
              </a:rPr>
              <a:t>Подведение итогов урока.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Выставление </a:t>
            </a:r>
            <a:r>
              <a:rPr lang="ru-RU" dirty="0">
                <a:effectLst/>
              </a:rPr>
              <a:t>оценок. Информация о домашнем задании</a:t>
            </a:r>
            <a:r>
              <a:rPr lang="ru-RU" dirty="0" smtClean="0">
                <a:effectLst/>
              </a:rPr>
              <a:t>.</a:t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>Стр. 95-97, выполнить конспект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613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19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96944" cy="2423346"/>
          </a:xfrm>
        </p:spPr>
        <p:txBody>
          <a:bodyPr/>
          <a:lstStyle/>
          <a:p>
            <a:r>
              <a:rPr lang="ru-RU" sz="5400" b="1" dirty="0">
                <a:solidFill>
                  <a:srgbClr val="FF0000"/>
                </a:solidFill>
              </a:rPr>
              <a:t>Повторение изученного материала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141377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Выполните тест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05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76864" cy="165618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effectLst/>
              </a:rPr>
              <a:t>Ключ к тестовым заданиям</a:t>
            </a:r>
            <a:br>
              <a:rPr lang="ru-RU" dirty="0">
                <a:solidFill>
                  <a:srgbClr val="FF0000"/>
                </a:solidFill>
                <a:effectLst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4796723"/>
              </p:ext>
            </p:extLst>
          </p:nvPr>
        </p:nvGraphicFramePr>
        <p:xfrm>
          <a:off x="827584" y="1772816"/>
          <a:ext cx="7776864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Вариант № </a:t>
                      </a:r>
                      <a:r>
                        <a:rPr lang="ru-RU" sz="20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Вариант № </a:t>
                      </a:r>
                      <a:r>
                        <a:rPr lang="ru-RU" sz="20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1.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1.а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б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 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 б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 б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 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7. б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8. 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9. б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10. 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963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24936" cy="1143000"/>
          </a:xfrm>
        </p:spPr>
        <p:txBody>
          <a:bodyPr/>
          <a:lstStyle/>
          <a:p>
            <a:r>
              <a:rPr lang="ru-RU" dirty="0" smtClean="0"/>
              <a:t>Актуализация новой темы</a:t>
            </a:r>
            <a:endParaRPr lang="ru-RU" dirty="0"/>
          </a:p>
        </p:txBody>
      </p:sp>
      <p:pic>
        <p:nvPicPr>
          <p:cNvPr id="1026" name="Picture 2" descr="https://fsd.intolimp.org/html/2017/12/22/i_5a3cb0a2ded8a/img_phpiK12fG_trud-i-pravo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7560840" cy="523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725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80919" cy="3814360"/>
          </a:xfrm>
        </p:spPr>
        <p:txBody>
          <a:bodyPr/>
          <a:lstStyle/>
          <a:p>
            <a:pPr algn="ctr"/>
            <a:r>
              <a:rPr lang="ru-RU" sz="80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Тема урока: </a:t>
            </a:r>
            <a:br>
              <a:rPr lang="ru-RU" sz="80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800" dirty="0"/>
              <a:t>Оплата труда: основные понятия, гарантии, формы</a:t>
            </a:r>
            <a:r>
              <a:rPr lang="ru-RU" sz="48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8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992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20713"/>
            <a:ext cx="8748464" cy="1143000"/>
          </a:xfrm>
        </p:spPr>
        <p:txBody>
          <a:bodyPr/>
          <a:lstStyle/>
          <a:p>
            <a:r>
              <a:rPr lang="ru-RU" dirty="0" smtClean="0"/>
              <a:t>Цели и задачи урока: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84784"/>
            <a:ext cx="828092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Образовательная</a:t>
            </a:r>
            <a:r>
              <a:rPr lang="ru-RU" sz="2200" dirty="0"/>
              <a:t>: изучить с позиции трудового права понятие «оплата труда», «система заработной платы» и ее виды, рассмотреть сущность правового регулирования заработной платы, его элементы: государственное и локальное; раскрыть понятие МРОТ и его размер и индексации заработной платы; изучить порядок и условия выплаты заработной платы работникам, порядок и случаи удержаний из заработной платы работника.</a:t>
            </a:r>
          </a:p>
          <a:p>
            <a:r>
              <a:rPr lang="ru-RU" sz="2200" b="1" dirty="0"/>
              <a:t>Развивающая</a:t>
            </a:r>
            <a:r>
              <a:rPr lang="ru-RU" sz="2200" dirty="0"/>
              <a:t>: развивать умение правильно работать с информацией и делать выводы, анализировать, высказывать свою точку зрения, развивать умения решать проблемные задания.</a:t>
            </a:r>
          </a:p>
          <a:p>
            <a:r>
              <a:rPr lang="ru-RU" sz="2200" b="1" dirty="0"/>
              <a:t>Воспитательная</a:t>
            </a:r>
            <a:r>
              <a:rPr lang="ru-RU" sz="2200" dirty="0"/>
              <a:t>: прививать любовь и уважение к труду; способствовать овладению необходимыми навыками </a:t>
            </a:r>
            <a:r>
              <a:rPr lang="ru-RU" sz="2200" dirty="0" smtClean="0"/>
              <a:t>учебной </a:t>
            </a:r>
            <a:r>
              <a:rPr lang="ru-RU" sz="2200" dirty="0"/>
              <a:t>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496161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512511" cy="1944216"/>
          </a:xfrm>
        </p:spPr>
        <p:txBody>
          <a:bodyPr/>
          <a:lstStyle/>
          <a:p>
            <a:r>
              <a:rPr lang="ru-RU" dirty="0">
                <a:effectLst/>
              </a:rPr>
              <a:t>Изучение нового материала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492896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Заработная плата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(оплата труда работника) — вознаграждение за труд в зависимости от квалификации работника, сложности, количества, качества и условий выполняемой работы, а также компенсационные и стимулирующие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денежная компенсация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которую работник получает в обмен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свою рабочую силу.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936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92696"/>
            <a:ext cx="748883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Заработная плата</a:t>
            </a:r>
            <a:r>
              <a:rPr lang="ru-RU" sz="3200" dirty="0"/>
              <a:t> или оплата труда работника, согласно </a:t>
            </a:r>
            <a:r>
              <a:rPr lang="ru-RU" sz="3200" b="1" dirty="0"/>
              <a:t>ст.129 ТК РФ</a:t>
            </a:r>
            <a:r>
              <a:rPr lang="ru-RU" sz="3200" dirty="0"/>
              <a:t> включает в себя: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1. Вознаграждение за труд</a:t>
            </a:r>
            <a:r>
              <a:rPr lang="ru-RU" sz="3200" dirty="0"/>
              <a:t>, определяемое такими факторами, как:</a:t>
            </a:r>
            <a:br>
              <a:rPr lang="ru-RU" sz="3200" dirty="0"/>
            </a:br>
            <a:r>
              <a:rPr lang="ru-RU" sz="3200" dirty="0"/>
              <a:t>• квалификация работника,</a:t>
            </a:r>
            <a:br>
              <a:rPr lang="ru-RU" sz="3200" dirty="0"/>
            </a:br>
            <a:r>
              <a:rPr lang="ru-RU" sz="3200" dirty="0"/>
              <a:t>• сложность работы,</a:t>
            </a:r>
            <a:br>
              <a:rPr lang="ru-RU" sz="3200" dirty="0"/>
            </a:br>
            <a:r>
              <a:rPr lang="ru-RU" sz="3200" dirty="0"/>
              <a:t>• количество и качество выполняемой работы,</a:t>
            </a:r>
            <a:br>
              <a:rPr lang="ru-RU" sz="3200" dirty="0"/>
            </a:br>
            <a:r>
              <a:rPr lang="ru-RU" sz="3200" dirty="0"/>
              <a:t>• условия выполняемой работы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103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12844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Компенсационные выплаты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доплаты и надбавки компенсационного характера – например, доплаты и надбавки за работу в условиях, отклоняющихся от нормальных, за работу в особых климатических условиях и на территориях, подвергшихся радиоактивному загрязнению,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стимулирующие выплаты — доплаты и надбавки стимулирующего характера (например, доплата за высокую квалификацию) и премиальные выплаты (например, премия за выполнение особо важного задания или за перевыполнение плановых показателей).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6737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694</TotalTime>
  <Words>252</Words>
  <Application>Microsoft Office PowerPoint</Application>
  <PresentationFormat>Экран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Презентация PowerPoint</vt:lpstr>
      <vt:lpstr>Повторение изученного материала</vt:lpstr>
      <vt:lpstr>Ключ к тестовым заданиям </vt:lpstr>
      <vt:lpstr>Актуализация новой темы</vt:lpstr>
      <vt:lpstr>Тема урока:  Оплата труда: основные понятия, гарантии, формы </vt:lpstr>
      <vt:lpstr>Цели и задачи урока:</vt:lpstr>
      <vt:lpstr>Изучение нового материала </vt:lpstr>
      <vt:lpstr>Презентация PowerPoint</vt:lpstr>
      <vt:lpstr>Презентация PowerPoint</vt:lpstr>
      <vt:lpstr>Формы оплаты труда </vt:lpstr>
      <vt:lpstr>Закрепление материала </vt:lpstr>
      <vt:lpstr>Презентация PowerPoint</vt:lpstr>
      <vt:lpstr>Работа в микрогруппах. Решить задачи </vt:lpstr>
      <vt:lpstr>Проверьте правильность решения задач</vt:lpstr>
      <vt:lpstr>Презентация PowerPoint</vt:lpstr>
      <vt:lpstr>Подведение итогов урока.  Выставление оценок. Информация о домашнем задании.  Стр. 95-97, выполнить конспект </vt:lpstr>
      <vt:lpstr>Спасибо за урок!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28</cp:revision>
  <dcterms:created xsi:type="dcterms:W3CDTF">2020-05-26T13:08:29Z</dcterms:created>
  <dcterms:modified xsi:type="dcterms:W3CDTF">2021-02-17T09:28:46Z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2423039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