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21.xml" ContentType="application/vnd.openxmlformats-officedocument.presentationml.notesSlide+xml"/>
  <Override PartName="/ppt/notesSlides/_rels/notesSlide2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29.gif" ContentType="image/gif"/>
  <Override PartName="/ppt/media/image9.png" ContentType="image/png"/>
  <Override PartName="/ppt/media/image7.jpeg" ContentType="image/jpeg"/>
  <Override PartName="/ppt/media/image28.jpeg" ContentType="image/jpeg"/>
  <Override PartName="/ppt/media/image1.png" ContentType="image/png"/>
  <Override PartName="/ppt/media/image22.gif" ContentType="image/gif"/>
  <Override PartName="/ppt/media/image2.png" ContentType="image/png"/>
  <Override PartName="/ppt/media/image3.png" ContentType="image/png"/>
  <Override PartName="/ppt/media/image4.png" ContentType="image/png"/>
  <Override PartName="/ppt/media/image5.jpeg" ContentType="image/jpeg"/>
  <Override PartName="/ppt/media/image6.png" ContentType="image/png"/>
  <Override PartName="/ppt/media/image23.jpeg" ContentType="image/jpeg"/>
  <Override PartName="/ppt/media/image8.png" ContentType="image/png"/>
  <Override PartName="/ppt/media/image10.png" ContentType="image/png"/>
  <Override PartName="/ppt/media/image11.jpeg" ContentType="image/jpeg"/>
  <Override PartName="/ppt/media/image12.jpeg" ContentType="image/jpeg"/>
  <Override PartName="/ppt/media/image34.gif" ContentType="image/gif"/>
  <Override PartName="/ppt/media/image13.png" ContentType="image/png"/>
  <Override PartName="/ppt/media/image14.png" ContentType="image/png"/>
  <Override PartName="/ppt/media/image36.gif" ContentType="image/gif"/>
  <Override PartName="/ppt/media/image35.jpeg" ContentType="image/jpeg"/>
  <Override PartName="/ppt/media/image15.png" ContentType="image/png"/>
  <Override PartName="/ppt/media/image37.gif" ContentType="image/gif"/>
  <Override PartName="/ppt/media/image16.png" ContentType="image/png"/>
  <Override PartName="/ppt/media/image38.gif" ContentType="image/gif"/>
  <Override PartName="/ppt/media/image24.jpeg" ContentType="image/jpeg"/>
  <Override PartName="/ppt/media/image17.png" ContentType="image/png"/>
  <Override PartName="/ppt/media/image18.jpeg" ContentType="image/jpeg"/>
  <Override PartName="/ppt/media/image19.jpeg" ContentType="image/jpeg"/>
  <Override PartName="/ppt/media/image20.jpeg" ContentType="image/jpeg"/>
  <Override PartName="/ppt/media/image21.jpeg" ContentType="image/jpeg"/>
  <Override PartName="/ppt/media/image25.jpeg" ContentType="image/jpeg"/>
  <Override PartName="/ppt/media/image26.jpeg" ContentType="image/jpeg"/>
  <Override PartName="/ppt/media/image27.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9.gif" ContentType="image/gif"/>
  <Override PartName="/ppt/media/image40.png" ContentType="image/png"/>
  <Override PartName="/ppt/media/image41.png" ContentType="image/png"/>
  <Override PartName="/ppt/media/image42.gif" ContentType="image/gif"/>
  <Override PartName="/ppt/media/image43.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rIns="0" tIns="0" bIns="0"/>
          <a:p>
            <a:r>
              <a:rPr b="0" lang="ru-RU" sz="2000" spc="-1" strike="noStrike">
                <a:solidFill>
                  <a:srgbClr val="000000"/>
                </a:solidFill>
                <a:uFill>
                  <a:solidFill>
                    <a:srgbClr val="ffffff"/>
                  </a:solidFill>
                </a:uFill>
                <a:latin typeface="Arial"/>
              </a:rPr>
              <a:t>Для правки формата примечаний щёлкните мышью</a:t>
            </a:r>
            <a:endParaRPr b="0" lang="ru-RU" sz="2000" spc="-1" strike="noStrike">
              <a:solidFill>
                <a:srgbClr val="000000"/>
              </a:solidFill>
              <a:uFill>
                <a:solidFill>
                  <a:srgbClr val="ffffff"/>
                </a:solidFill>
              </a:uFill>
              <a:latin typeface="Arial"/>
            </a:endParaRPr>
          </a:p>
        </p:txBody>
      </p:sp>
      <p:sp>
        <p:nvSpPr>
          <p:cNvPr id="73" name="PlaceHolder 2"/>
          <p:cNvSpPr>
            <a:spLocks noGrp="1"/>
          </p:cNvSpPr>
          <p:nvPr>
            <p:ph type="hdr"/>
          </p:nvPr>
        </p:nvSpPr>
        <p:spPr>
          <a:xfrm>
            <a:off x="0" y="0"/>
            <a:ext cx="3280680" cy="534240"/>
          </a:xfrm>
          <a:prstGeom prst="rect">
            <a:avLst/>
          </a:prstGeom>
        </p:spPr>
        <p:txBody>
          <a:bodyPr lIns="0" rIns="0" tIns="0" bIns="0"/>
          <a:p>
            <a:r>
              <a:rPr b="0" lang="ru-RU" sz="1400" spc="-1" strike="noStrike">
                <a:solidFill>
                  <a:srgbClr val="000000"/>
                </a:solidFill>
                <a:uFill>
                  <a:solidFill>
                    <a:srgbClr val="ffffff"/>
                  </a:solidFill>
                </a:uFill>
                <a:latin typeface="Times New Roman"/>
              </a:rPr>
              <a:t>&lt;заголовок&gt;</a:t>
            </a:r>
            <a:endParaRPr b="0" lang="ru-RU" sz="1400" spc="-1" strike="noStrike">
              <a:solidFill>
                <a:srgbClr val="000000"/>
              </a:solidFill>
              <a:uFill>
                <a:solidFill>
                  <a:srgbClr val="ffffff"/>
                </a:solidFill>
              </a:uFill>
              <a:latin typeface="Times New Roman"/>
            </a:endParaRPr>
          </a:p>
        </p:txBody>
      </p:sp>
      <p:sp>
        <p:nvSpPr>
          <p:cNvPr id="74" name="PlaceHolder 3"/>
          <p:cNvSpPr>
            <a:spLocks noGrp="1"/>
          </p:cNvSpPr>
          <p:nvPr>
            <p:ph type="dt"/>
          </p:nvPr>
        </p:nvSpPr>
        <p:spPr>
          <a:xfrm>
            <a:off x="4278960" y="0"/>
            <a:ext cx="3280680" cy="534240"/>
          </a:xfrm>
          <a:prstGeom prst="rect">
            <a:avLst/>
          </a:prstGeom>
        </p:spPr>
        <p:txBody>
          <a:bodyPr lIns="0" rIns="0" tIns="0" bIns="0"/>
          <a:p>
            <a:pPr algn="r"/>
            <a:r>
              <a:rPr b="0" lang="ru-RU" sz="1400" spc="-1" strike="noStrike">
                <a:solidFill>
                  <a:srgbClr val="000000"/>
                </a:solidFill>
                <a:uFill>
                  <a:solidFill>
                    <a:srgbClr val="ffffff"/>
                  </a:solidFill>
                </a:uFill>
                <a:latin typeface="Times New Roman"/>
              </a:rPr>
              <a:t>&lt;дата/время&gt;</a:t>
            </a:r>
            <a:endParaRPr b="0" lang="ru-RU" sz="1400" spc="-1" strike="noStrike">
              <a:solidFill>
                <a:srgbClr val="000000"/>
              </a:solidFill>
              <a:uFill>
                <a:solidFill>
                  <a:srgbClr val="ffffff"/>
                </a:solidFill>
              </a:uFill>
              <a:latin typeface="Times New Roman"/>
            </a:endParaRPr>
          </a:p>
        </p:txBody>
      </p:sp>
      <p:sp>
        <p:nvSpPr>
          <p:cNvPr id="75" name="PlaceHolder 4"/>
          <p:cNvSpPr>
            <a:spLocks noGrp="1"/>
          </p:cNvSpPr>
          <p:nvPr>
            <p:ph type="ftr"/>
          </p:nvPr>
        </p:nvSpPr>
        <p:spPr>
          <a:xfrm>
            <a:off x="0" y="10157400"/>
            <a:ext cx="3280680" cy="534240"/>
          </a:xfrm>
          <a:prstGeom prst="rect">
            <a:avLst/>
          </a:prstGeom>
        </p:spPr>
        <p:txBody>
          <a:bodyPr lIns="0" rIns="0" tIns="0" bIns="0" anchor="b"/>
          <a:p>
            <a:r>
              <a:rPr b="0" lang="ru-RU" sz="1400" spc="-1" strike="noStrike">
                <a:solidFill>
                  <a:srgbClr val="000000"/>
                </a:solidFill>
                <a:uFill>
                  <a:solidFill>
                    <a:srgbClr val="ffffff"/>
                  </a:solidFill>
                </a:uFill>
                <a:latin typeface="Times New Roman"/>
              </a:rPr>
              <a:t>&lt;нижний колонтитул&gt;</a:t>
            </a:r>
            <a:endParaRPr b="0" lang="ru-RU" sz="1400" spc="-1" strike="noStrike">
              <a:solidFill>
                <a:srgbClr val="000000"/>
              </a:solidFill>
              <a:uFill>
                <a:solidFill>
                  <a:srgbClr val="ffffff"/>
                </a:solidFill>
              </a:uFill>
              <a:latin typeface="Times New Roman"/>
            </a:endParaRPr>
          </a:p>
        </p:txBody>
      </p:sp>
      <p:sp>
        <p:nvSpPr>
          <p:cNvPr id="76" name="PlaceHolder 5"/>
          <p:cNvSpPr>
            <a:spLocks noGrp="1"/>
          </p:cNvSpPr>
          <p:nvPr>
            <p:ph type="sldNum"/>
          </p:nvPr>
        </p:nvSpPr>
        <p:spPr>
          <a:xfrm>
            <a:off x="4278960" y="10157400"/>
            <a:ext cx="3280680" cy="534240"/>
          </a:xfrm>
          <a:prstGeom prst="rect">
            <a:avLst/>
          </a:prstGeom>
        </p:spPr>
        <p:txBody>
          <a:bodyPr lIns="0" rIns="0" tIns="0" bIns="0" anchor="b"/>
          <a:p>
            <a:pPr algn="r"/>
            <a:fld id="{8B08AD46-D614-4C73-9461-3BA6A9554815}" type="slidenum">
              <a:rPr b="0" lang="ru-RU" sz="1400" spc="-1" strike="noStrike">
                <a:solidFill>
                  <a:srgbClr val="000000"/>
                </a:solidFill>
                <a:uFill>
                  <a:solidFill>
                    <a:srgbClr val="ffffff"/>
                  </a:solidFill>
                </a:uFill>
                <a:latin typeface="Times New Roman"/>
              </a:rPr>
              <a:t>&lt;номер&gt;</a:t>
            </a:fld>
            <a:endParaRPr b="0" lang="ru-RU"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685800" y="4343400"/>
            <a:ext cx="5485680" cy="411408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158" name="CustomShape 2"/>
          <p:cNvSpPr/>
          <p:nvPr/>
        </p:nvSpPr>
        <p:spPr>
          <a:xfrm>
            <a:off x="3884760" y="8685360"/>
            <a:ext cx="2971080" cy="45648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2079000" y="1604520"/>
            <a:ext cx="4984920" cy="3977280"/>
          </a:xfrm>
          <a:prstGeom prst="rect">
            <a:avLst/>
          </a:prstGeom>
          <a:ln>
            <a:noFill/>
          </a:ln>
        </p:spPr>
      </p:pic>
      <p:pic>
        <p:nvPicPr>
          <p:cNvPr id="71"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Arial"/>
              </a:rPr>
              <a:t>Для правки структуры щёлкните мышью</a:t>
            </a:r>
            <a:endParaRPr b="0" lang="ru-RU"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ru-RU" sz="2800" spc="-1" strike="noStrike">
                <a:solidFill>
                  <a:srgbClr val="000000"/>
                </a:solidFill>
                <a:uFill>
                  <a:solidFill>
                    <a:srgbClr val="ffffff"/>
                  </a:solidFill>
                </a:uFill>
                <a:latin typeface="Arial"/>
              </a:rPr>
              <a:t>Второй уровень структуры</a:t>
            </a:r>
            <a:endParaRPr b="0" lang="ru-RU"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ru-RU" sz="2400" spc="-1" strike="noStrike">
                <a:solidFill>
                  <a:srgbClr val="000000"/>
                </a:solidFill>
                <a:uFill>
                  <a:solidFill>
                    <a:srgbClr val="ffffff"/>
                  </a:solidFill>
                </a:uFill>
                <a:latin typeface="Arial"/>
              </a:rPr>
              <a:t>Третий уровень структуры</a:t>
            </a:r>
            <a:endParaRPr b="0" lang="ru-RU"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Arial"/>
              </a:rPr>
              <a:t>Четвёртый уровень структуры</a:t>
            </a:r>
            <a:endParaRPr b="0" lang="ru-RU"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Пятый уровень структуры</a:t>
            </a:r>
            <a:endParaRPr b="0" lang="ru-RU"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Шестой уровень структуры</a:t>
            </a:r>
            <a:endParaRPr b="0" lang="ru-RU"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Седьмой уровень структуры</a:t>
            </a:r>
            <a:endParaRPr b="0" lang="ru-RU"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solidFill>
                  <a:srgbClr val="000000"/>
                </a:solidFill>
                <a:uFill>
                  <a:solidFill>
                    <a:srgbClr val="ffffff"/>
                  </a:solidFill>
                </a:uFill>
                <a:latin typeface="Arial"/>
              </a:rPr>
              <a:t>Для правки текста заголовка щёлкните мышью</a:t>
            </a:r>
            <a:endParaRPr b="0" lang="ru-RU"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Arial"/>
              </a:rPr>
              <a:t>Для правки структуры щёлкните мышью</a:t>
            </a:r>
            <a:endParaRPr b="0" lang="ru-RU"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ru-RU" sz="2800" spc="-1" strike="noStrike">
                <a:solidFill>
                  <a:srgbClr val="000000"/>
                </a:solidFill>
                <a:uFill>
                  <a:solidFill>
                    <a:srgbClr val="ffffff"/>
                  </a:solidFill>
                </a:uFill>
                <a:latin typeface="Arial"/>
              </a:rPr>
              <a:t>Второй уровень структуры</a:t>
            </a:r>
            <a:endParaRPr b="0" lang="ru-RU"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ru-RU" sz="2400" spc="-1" strike="noStrike">
                <a:solidFill>
                  <a:srgbClr val="000000"/>
                </a:solidFill>
                <a:uFill>
                  <a:solidFill>
                    <a:srgbClr val="ffffff"/>
                  </a:solidFill>
                </a:uFill>
                <a:latin typeface="Arial"/>
              </a:rPr>
              <a:t>Третий уровень структуры</a:t>
            </a:r>
            <a:endParaRPr b="0" lang="ru-RU"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Arial"/>
              </a:rPr>
              <a:t>Четвёртый уровень структуры</a:t>
            </a:r>
            <a:endParaRPr b="0" lang="ru-RU"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Пятый уровень структуры</a:t>
            </a:r>
            <a:endParaRPr b="0" lang="ru-RU"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Шестой уровень структуры</a:t>
            </a:r>
            <a:endParaRPr b="0" lang="ru-RU"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Седьмой уровень структуры</a:t>
            </a:r>
            <a:endParaRPr b="0" lang="ru-RU"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gif"/><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9.gif"/><Relationship Id="rId2" Type="http://schemas.openxmlformats.org/officeDocument/2006/relationships/image" Target="../media/image30.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image" Target="../media/image34.gif"/><Relationship Id="rId4" Type="http://schemas.openxmlformats.org/officeDocument/2006/relationships/image" Target="../media/image35.jpe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6.gif"/><Relationship Id="rId2" Type="http://schemas.openxmlformats.org/officeDocument/2006/relationships/image" Target="../media/image37.gif"/><Relationship Id="rId3" Type="http://schemas.openxmlformats.org/officeDocument/2006/relationships/image" Target="../media/image38.gif"/><Relationship Id="rId4" Type="http://schemas.openxmlformats.org/officeDocument/2006/relationships/image" Target="../media/image39.gif"/><Relationship Id="rId5"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gif"/><Relationship Id="rId4" Type="http://schemas.openxmlformats.org/officeDocument/2006/relationships/image" Target="../media/image43.png"/><Relationship Id="rId5" Type="http://schemas.openxmlformats.org/officeDocument/2006/relationships/slideLayout" Target="../slideLayouts/slideLayout13.xml"/><Relationship Id="rId6"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78" name="CustomShape 2"/>
          <p:cNvSpPr/>
          <p:nvPr/>
        </p:nvSpPr>
        <p:spPr>
          <a:xfrm>
            <a:off x="457200" y="230760"/>
            <a:ext cx="8228880" cy="9106920"/>
          </a:xfrm>
          <a:prstGeom prst="rect">
            <a:avLst/>
          </a:prstGeom>
          <a:noFill/>
          <a:ln>
            <a:noFill/>
          </a:ln>
        </p:spPr>
        <p:style>
          <a:lnRef idx="0"/>
          <a:fillRef idx="0"/>
          <a:effectRef idx="0"/>
          <a:fontRef idx="minor"/>
        </p:style>
        <p:txBody>
          <a:bodyPr lIns="0" rIns="0" tIns="0" bIns="0" anchor="ctr"/>
          <a:p>
            <a:endParaRPr b="0" lang="ru-RU" sz="1800" spc="-1" strike="noStrike">
              <a:solidFill>
                <a:srgbClr val="000000"/>
              </a:solidFill>
              <a:uFill>
                <a:solidFill>
                  <a:srgbClr val="ffffff"/>
                </a:solidFill>
              </a:uFill>
              <a:latin typeface="Arial"/>
            </a:endParaRPr>
          </a:p>
          <a:p>
            <a:r>
              <a:rPr b="0" lang="ru-RU" sz="3200" spc="-1" strike="noStrike">
                <a:solidFill>
                  <a:srgbClr val="000000"/>
                </a:solidFill>
                <a:uFill>
                  <a:solidFill>
                    <a:srgbClr val="ffffff"/>
                  </a:solidFill>
                </a:uFill>
                <a:latin typeface="Calibri"/>
              </a:rPr>
              <a:t>Исследовательская работа</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6600" spc="-1" strike="noStrike">
                <a:solidFill>
                  <a:srgbClr val="000000"/>
                </a:solidFill>
                <a:uFill>
                  <a:solidFill>
                    <a:srgbClr val="ffffff"/>
                  </a:solidFill>
                </a:uFill>
                <a:latin typeface="Calibri"/>
              </a:rPr>
              <a:t>ОПТИЧЕСКИЕ ИЛЛЮЗИИ</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gn="r">
              <a:lnSpc>
                <a:spcPct val="100000"/>
              </a:lnSpc>
            </a:pPr>
            <a:r>
              <a:rPr b="0" lang="ru-RU" sz="2400" spc="-1" strike="noStrike">
                <a:solidFill>
                  <a:srgbClr val="000000"/>
                </a:solidFill>
                <a:uFill>
                  <a:solidFill>
                    <a:srgbClr val="ffffff"/>
                  </a:solidFill>
                </a:uFill>
                <a:latin typeface="Calibri"/>
              </a:rPr>
              <a:t>Выполнила Шинкарева Мария Владимировна, учащаяся 11 «А» класса, средней школы №17</a:t>
            </a:r>
            <a:endParaRPr b="0" lang="ru-RU" sz="1800" spc="-1" strike="noStrike">
              <a:solidFill>
                <a:srgbClr val="000000"/>
              </a:solidFill>
              <a:uFill>
                <a:solidFill>
                  <a:srgbClr val="ffffff"/>
                </a:solidFill>
              </a:uFill>
              <a:latin typeface="Arial"/>
            </a:endParaRPr>
          </a:p>
          <a:p>
            <a:pPr algn="r">
              <a:lnSpc>
                <a:spcPct val="100000"/>
              </a:lnSpc>
            </a:pPr>
            <a:endParaRPr b="0" lang="ru-RU" sz="1800" spc="-1" strike="noStrike">
              <a:solidFill>
                <a:srgbClr val="000000"/>
              </a:solidFill>
              <a:uFill>
                <a:solidFill>
                  <a:srgbClr val="ffffff"/>
                </a:solidFill>
              </a:uFill>
              <a:latin typeface="Arial"/>
            </a:endParaRPr>
          </a:p>
          <a:p>
            <a:pPr algn="r">
              <a:lnSpc>
                <a:spcPct val="100000"/>
              </a:lnSpc>
            </a:pPr>
            <a:endParaRPr b="0" lang="ru-RU" sz="1800" spc="-1" strike="noStrike">
              <a:solidFill>
                <a:srgbClr val="000000"/>
              </a:solidFill>
              <a:uFill>
                <a:solidFill>
                  <a:srgbClr val="ffffff"/>
                </a:solidFill>
              </a:uFill>
              <a:latin typeface="Arial"/>
            </a:endParaRPr>
          </a:p>
          <a:p>
            <a:pPr algn="r">
              <a:lnSpc>
                <a:spcPct val="100000"/>
              </a:lnSpc>
            </a:pPr>
            <a:r>
              <a:rPr b="0" lang="ru-RU" sz="3200" spc="-1" strike="noStrike">
                <a:solidFill>
                  <a:srgbClr val="000000"/>
                </a:solidFill>
                <a:uFill>
                  <a:solidFill>
                    <a:srgbClr val="ffffff"/>
                  </a:solidFill>
                </a:uFill>
                <a:latin typeface="Times New Roman"/>
              </a:rPr>
              <a:t>	</a:t>
            </a:r>
            <a:r>
              <a:rPr b="0" lang="ru-RU" sz="3200" spc="-1" strike="noStrike">
                <a:solidFill>
                  <a:srgbClr val="000000"/>
                </a:solidFill>
                <a:uFill>
                  <a:solidFill>
                    <a:srgbClr val="ffffff"/>
                  </a:solidFill>
                </a:uFill>
                <a:latin typeface="Times New Roman"/>
              </a:rPr>
              <a:t>	</a:t>
            </a:r>
            <a:r>
              <a:rPr b="0" lang="ru-RU" sz="3200" spc="-1" strike="noStrike">
                <a:solidFill>
                  <a:srgbClr val="000000"/>
                </a:solidFill>
                <a:uFill>
                  <a:solidFill>
                    <a:srgbClr val="ffffff"/>
                  </a:solidFill>
                </a:uFill>
                <a:latin typeface="Times New Roman"/>
              </a:rPr>
              <a:t>	</a:t>
            </a:r>
            <a:r>
              <a:rPr b="0" lang="ru-RU" sz="3200" spc="-1" strike="noStrike">
                <a:solidFill>
                  <a:srgbClr val="000000"/>
                </a:solidFill>
                <a:uFill>
                  <a:solidFill>
                    <a:srgbClr val="ffffff"/>
                  </a:solidFill>
                </a:uFill>
                <a:latin typeface="Times New Roman"/>
              </a:rPr>
              <a:t>	</a:t>
            </a:r>
            <a:r>
              <a:rPr b="0" lang="ru-RU" sz="3200" spc="-1" strike="noStrike">
                <a:solidFill>
                  <a:srgbClr val="000000"/>
                </a:solidFill>
                <a:uFill>
                  <a:solidFill>
                    <a:srgbClr val="ffffff"/>
                  </a:solidFill>
                </a:uFill>
                <a:latin typeface="Times New Roman"/>
              </a:rPr>
              <a:t>	</a:t>
            </a:r>
            <a:r>
              <a:rPr b="0" lang="ru-RU" sz="2600" spc="-1" strike="noStrike">
                <a:solidFill>
                  <a:srgbClr val="000000"/>
                </a:solidFill>
                <a:uFill>
                  <a:solidFill>
                    <a:srgbClr val="ffffff"/>
                  </a:solidFill>
                </a:uFill>
                <a:latin typeface="Times New Roman"/>
              </a:rPr>
              <a:t> </a:t>
            </a:r>
            <a:endParaRPr b="0" lang="ru-RU" sz="1800" spc="-1" strike="noStrike">
              <a:solidFill>
                <a:srgbClr val="000000"/>
              </a:solidFill>
              <a:uFill>
                <a:solidFill>
                  <a:srgbClr val="ffffff"/>
                </a:solidFill>
              </a:uFill>
              <a:latin typeface="Arial"/>
            </a:endParaRPr>
          </a:p>
          <a:p>
            <a:pPr algn="r">
              <a:lnSpc>
                <a:spcPct val="100000"/>
              </a:lnSpc>
            </a:pPr>
            <a:endParaRPr b="0" lang="ru-RU" sz="1800" spc="-1" strike="noStrike">
              <a:solidFill>
                <a:srgbClr val="000000"/>
              </a:solidFill>
              <a:uFill>
                <a:solidFill>
                  <a:srgbClr val="ffffff"/>
                </a:solidFill>
              </a:uFill>
              <a:latin typeface="Arial"/>
            </a:endParaRPr>
          </a:p>
          <a:p>
            <a:pPr algn="r">
              <a:lnSpc>
                <a:spcPct val="100000"/>
              </a:lnSpc>
            </a:pPr>
            <a:endParaRPr b="0" lang="ru-RU"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457200" y="274680"/>
            <a:ext cx="8228880" cy="1142280"/>
          </a:xfrm>
          <a:prstGeom prst="rect">
            <a:avLst/>
          </a:prstGeom>
          <a:noFill/>
          <a:ln>
            <a:noFill/>
          </a:ln>
        </p:spPr>
        <p:style>
          <a:lnRef idx="0"/>
          <a:fillRef idx="0"/>
          <a:effectRef idx="0"/>
          <a:fontRef idx="minor"/>
        </p:style>
      </p:sp>
      <p:sp>
        <p:nvSpPr>
          <p:cNvPr id="100" name="CustomShape 2"/>
          <p:cNvSpPr/>
          <p:nvPr/>
        </p:nvSpPr>
        <p:spPr>
          <a:xfrm>
            <a:off x="457200" y="1600200"/>
            <a:ext cx="8228880" cy="4525200"/>
          </a:xfrm>
          <a:prstGeom prst="rect">
            <a:avLst/>
          </a:prstGeom>
          <a:noFill/>
          <a:ln>
            <a:noFill/>
          </a:ln>
        </p:spPr>
        <p:style>
          <a:lnRef idx="0"/>
          <a:fillRef idx="0"/>
          <a:effectRef idx="0"/>
          <a:fontRef idx="minor"/>
        </p:style>
      </p:sp>
      <p:pic>
        <p:nvPicPr>
          <p:cNvPr id="101" name="Picture 2" descr=""/>
          <p:cNvPicPr/>
          <p:nvPr/>
        </p:nvPicPr>
        <p:blipFill>
          <a:blip r:embed="rId1"/>
          <a:stretch/>
        </p:blipFill>
        <p:spPr>
          <a:xfrm>
            <a:off x="251640" y="260640"/>
            <a:ext cx="8568360" cy="59760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457200" y="274680"/>
            <a:ext cx="8228880" cy="1142280"/>
          </a:xfrm>
          <a:prstGeom prst="rect">
            <a:avLst/>
          </a:prstGeom>
          <a:noFill/>
          <a:ln>
            <a:noFill/>
          </a:ln>
        </p:spPr>
        <p:style>
          <a:lnRef idx="0"/>
          <a:fillRef idx="0"/>
          <a:effectRef idx="0"/>
          <a:fontRef idx="minor"/>
        </p:style>
      </p:sp>
      <p:sp>
        <p:nvSpPr>
          <p:cNvPr id="103" name="CustomShape 2"/>
          <p:cNvSpPr/>
          <p:nvPr/>
        </p:nvSpPr>
        <p:spPr>
          <a:xfrm>
            <a:off x="457200" y="1600200"/>
            <a:ext cx="8228880" cy="4525200"/>
          </a:xfrm>
          <a:prstGeom prst="rect">
            <a:avLst/>
          </a:prstGeom>
          <a:noFill/>
          <a:ln>
            <a:noFill/>
          </a:ln>
        </p:spPr>
        <p:style>
          <a:lnRef idx="0"/>
          <a:fillRef idx="0"/>
          <a:effectRef idx="0"/>
          <a:fontRef idx="minor"/>
        </p:style>
      </p:sp>
      <p:pic>
        <p:nvPicPr>
          <p:cNvPr id="104" name="Picture 2" descr=""/>
          <p:cNvPicPr/>
          <p:nvPr/>
        </p:nvPicPr>
        <p:blipFill>
          <a:blip r:embed="rId1"/>
          <a:stretch/>
        </p:blipFill>
        <p:spPr>
          <a:xfrm>
            <a:off x="323640" y="548640"/>
            <a:ext cx="8352360" cy="590400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457200" y="274680"/>
            <a:ext cx="8228880" cy="1142280"/>
          </a:xfrm>
          <a:prstGeom prst="rect">
            <a:avLst/>
          </a:prstGeom>
          <a:noFill/>
          <a:ln>
            <a:noFill/>
          </a:ln>
        </p:spPr>
        <p:style>
          <a:lnRef idx="0"/>
          <a:fillRef idx="0"/>
          <a:effectRef idx="0"/>
          <a:fontRef idx="minor"/>
        </p:style>
      </p:sp>
      <p:sp>
        <p:nvSpPr>
          <p:cNvPr id="106" name="CustomShape 2"/>
          <p:cNvSpPr/>
          <p:nvPr/>
        </p:nvSpPr>
        <p:spPr>
          <a:xfrm>
            <a:off x="457200" y="1600200"/>
            <a:ext cx="8228880" cy="4525200"/>
          </a:xfrm>
          <a:prstGeom prst="rect">
            <a:avLst/>
          </a:prstGeom>
          <a:noFill/>
          <a:ln>
            <a:noFill/>
          </a:ln>
        </p:spPr>
        <p:style>
          <a:lnRef idx="0"/>
          <a:fillRef idx="0"/>
          <a:effectRef idx="0"/>
          <a:fontRef idx="minor"/>
        </p:style>
      </p:sp>
      <p:pic>
        <p:nvPicPr>
          <p:cNvPr id="107" name="Picture 2" descr=""/>
          <p:cNvPicPr/>
          <p:nvPr/>
        </p:nvPicPr>
        <p:blipFill>
          <a:blip r:embed="rId1"/>
          <a:stretch/>
        </p:blipFill>
        <p:spPr>
          <a:xfrm>
            <a:off x="35640" y="188640"/>
            <a:ext cx="8928360" cy="633600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457200" y="274680"/>
            <a:ext cx="8228880" cy="1142280"/>
          </a:xfrm>
          <a:prstGeom prst="rect">
            <a:avLst/>
          </a:prstGeom>
          <a:noFill/>
          <a:ln>
            <a:noFill/>
          </a:ln>
        </p:spPr>
        <p:style>
          <a:lnRef idx="0"/>
          <a:fillRef idx="0"/>
          <a:effectRef idx="0"/>
          <a:fontRef idx="minor"/>
        </p:style>
      </p:sp>
      <p:sp>
        <p:nvSpPr>
          <p:cNvPr id="109" name="CustomShape 2"/>
          <p:cNvSpPr/>
          <p:nvPr/>
        </p:nvSpPr>
        <p:spPr>
          <a:xfrm>
            <a:off x="457200" y="1600200"/>
            <a:ext cx="8228880" cy="4525200"/>
          </a:xfrm>
          <a:prstGeom prst="rect">
            <a:avLst/>
          </a:prstGeom>
          <a:noFill/>
          <a:ln>
            <a:noFill/>
          </a:ln>
        </p:spPr>
        <p:style>
          <a:lnRef idx="0"/>
          <a:fillRef idx="0"/>
          <a:effectRef idx="0"/>
          <a:fontRef idx="minor"/>
        </p:style>
      </p:sp>
      <p:pic>
        <p:nvPicPr>
          <p:cNvPr id="110" name="Picture 2" descr=""/>
          <p:cNvPicPr/>
          <p:nvPr/>
        </p:nvPicPr>
        <p:blipFill>
          <a:blip r:embed="rId1"/>
          <a:stretch/>
        </p:blipFill>
        <p:spPr>
          <a:xfrm>
            <a:off x="467640" y="332640"/>
            <a:ext cx="8352360" cy="583200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457200" y="274680"/>
            <a:ext cx="8228880" cy="99324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ru-RU" sz="2800" spc="-1" strike="noStrike">
                <a:solidFill>
                  <a:srgbClr val="000000"/>
                </a:solidFill>
                <a:uFill>
                  <a:solidFill>
                    <a:srgbClr val="ffffff"/>
                  </a:solidFill>
                </a:uFill>
                <a:latin typeface="Times New Roman"/>
              </a:rPr>
              <a:t>Иллюзия Луны («Лунная иллюзия»)</a:t>
            </a:r>
            <a:endParaRPr b="0" lang="ru-RU" sz="1800" spc="-1" strike="noStrike">
              <a:solidFill>
                <a:srgbClr val="000000"/>
              </a:solidFill>
              <a:uFill>
                <a:solidFill>
                  <a:srgbClr val="ffffff"/>
                </a:solidFill>
              </a:uFill>
              <a:latin typeface="Arial"/>
            </a:endParaRPr>
          </a:p>
        </p:txBody>
      </p:sp>
      <p:sp>
        <p:nvSpPr>
          <p:cNvPr id="112" name="CustomShape 2"/>
          <p:cNvSpPr/>
          <p:nvPr/>
        </p:nvSpPr>
        <p:spPr>
          <a:xfrm>
            <a:off x="457200" y="1268640"/>
            <a:ext cx="8228880" cy="4856760"/>
          </a:xfrm>
          <a:prstGeom prst="rect">
            <a:avLst/>
          </a:prstGeom>
          <a:noFill/>
          <a:ln>
            <a:noFill/>
          </a:ln>
        </p:spPr>
        <p:style>
          <a:lnRef idx="0"/>
          <a:fillRef idx="0"/>
          <a:effectRef idx="0"/>
          <a:fontRef idx="minor"/>
        </p:style>
        <p:txBody>
          <a:bodyPr lIns="90000" rIns="90000" tIns="45000" bIns="45000"/>
          <a:p>
            <a:pPr algn="just">
              <a:lnSpc>
                <a:spcPct val="100000"/>
              </a:lnSpc>
            </a:pPr>
            <a:r>
              <a:rPr b="0" lang="ru-RU" sz="1800" spc="-1" strike="noStrike">
                <a:solidFill>
                  <a:srgbClr val="000000"/>
                </a:solidFill>
                <a:uFill>
                  <a:solidFill>
                    <a:srgbClr val="ffffff"/>
                  </a:solidFill>
                </a:uFill>
                <a:latin typeface="Times New Roman"/>
              </a:rPr>
              <a:t>Оптическая иллюзия, при которой воспринимаемый размер Луны кажется в несколько раз больше, когда он находится низко над горизонтом, по сравнению с тем как она воспринимается при нахождении  высоко в небе (в зените), хотя ее проекция на сетчатку глаза в обоих случаях равны между собой. Иллюзия также возникает при наблюдении Солнца, планет, созвездий.</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pic>
        <p:nvPicPr>
          <p:cNvPr id="113" name="Picture 2" descr=""/>
          <p:cNvPicPr/>
          <p:nvPr/>
        </p:nvPicPr>
        <p:blipFill>
          <a:blip r:embed="rId1"/>
          <a:stretch/>
        </p:blipFill>
        <p:spPr>
          <a:xfrm>
            <a:off x="4716000" y="3069000"/>
            <a:ext cx="3527640" cy="2663640"/>
          </a:xfrm>
          <a:prstGeom prst="rect">
            <a:avLst/>
          </a:prstGeom>
          <a:ln>
            <a:noFill/>
          </a:ln>
        </p:spPr>
      </p:pic>
      <p:pic>
        <p:nvPicPr>
          <p:cNvPr id="114" name="Picture 3" descr=""/>
          <p:cNvPicPr/>
          <p:nvPr/>
        </p:nvPicPr>
        <p:blipFill>
          <a:blip r:embed="rId2"/>
          <a:stretch/>
        </p:blipFill>
        <p:spPr>
          <a:xfrm>
            <a:off x="827640" y="3069000"/>
            <a:ext cx="3671640" cy="26636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ru-RU" sz="4400" spc="-1" strike="noStrike">
                <a:solidFill>
                  <a:srgbClr val="000000"/>
                </a:solidFill>
                <a:uFill>
                  <a:solidFill>
                    <a:srgbClr val="ffffff"/>
                  </a:solidFill>
                </a:uFill>
                <a:latin typeface="Times New Roman"/>
              </a:rPr>
              <a:t>Движущиеся иллюзии</a:t>
            </a:r>
            <a:endParaRPr b="0" lang="ru-RU" sz="1800" spc="-1" strike="noStrike">
              <a:solidFill>
                <a:srgbClr val="000000"/>
              </a:solidFill>
              <a:uFill>
                <a:solidFill>
                  <a:srgbClr val="ffffff"/>
                </a:solidFill>
              </a:uFill>
              <a:latin typeface="Arial"/>
            </a:endParaRPr>
          </a:p>
        </p:txBody>
      </p:sp>
      <p:sp>
        <p:nvSpPr>
          <p:cNvPr id="116" name="CustomShape 2"/>
          <p:cNvSpPr/>
          <p:nvPr/>
        </p:nvSpPr>
        <p:spPr>
          <a:xfrm>
            <a:off x="457200" y="1600200"/>
            <a:ext cx="8228880" cy="4525200"/>
          </a:xfrm>
          <a:prstGeom prst="rect">
            <a:avLst/>
          </a:prstGeom>
          <a:noFill/>
          <a:ln>
            <a:noFill/>
          </a:ln>
        </p:spPr>
        <p:style>
          <a:lnRef idx="0"/>
          <a:fillRef idx="0"/>
          <a:effectRef idx="0"/>
          <a:fontRef idx="minor"/>
        </p:style>
      </p:sp>
      <p:pic>
        <p:nvPicPr>
          <p:cNvPr id="117" name="Picture 2" descr=""/>
          <p:cNvPicPr/>
          <p:nvPr/>
        </p:nvPicPr>
        <p:blipFill>
          <a:blip r:embed="rId1"/>
          <a:stretch/>
        </p:blipFill>
        <p:spPr>
          <a:xfrm>
            <a:off x="611640" y="1556640"/>
            <a:ext cx="7632000" cy="475164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r>
              <a:rPr b="1" lang="ru-RU" sz="2800" spc="-1" strike="noStrike">
                <a:solidFill>
                  <a:srgbClr val="000000"/>
                </a:solidFill>
                <a:uFill>
                  <a:solidFill>
                    <a:srgbClr val="ffffff"/>
                  </a:solidFill>
                </a:uFill>
                <a:latin typeface="Times New Roman"/>
              </a:rPr>
              <a:t>ИЛЛЮЗИИ - ПЕРЕВЕРТЫШИ</a:t>
            </a:r>
            <a:endParaRPr b="0" lang="ru-RU" sz="1800" spc="-1" strike="noStrike">
              <a:solidFill>
                <a:srgbClr val="000000"/>
              </a:solidFill>
              <a:uFill>
                <a:solidFill>
                  <a:srgbClr val="ffffff"/>
                </a:solidFill>
              </a:uFill>
              <a:latin typeface="Arial"/>
            </a:endParaRPr>
          </a:p>
          <a:p>
            <a:r>
              <a:rPr b="1" lang="ru-RU" sz="2800" spc="-1" strike="noStrike">
                <a:solidFill>
                  <a:srgbClr val="000000"/>
                </a:solidFill>
                <a:uFill>
                  <a:solidFill>
                    <a:srgbClr val="ffffff"/>
                  </a:solidFill>
                </a:uFill>
                <a:latin typeface="Times New Roman"/>
              </a:rPr>
              <a:t>Кого ты видишь?</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pic>
        <p:nvPicPr>
          <p:cNvPr id="119" name="Объект 3" descr=""/>
          <p:cNvPicPr/>
          <p:nvPr/>
        </p:nvPicPr>
        <p:blipFill>
          <a:blip r:embed="rId1"/>
          <a:stretch/>
        </p:blipFill>
        <p:spPr>
          <a:xfrm>
            <a:off x="4860000" y="1484640"/>
            <a:ext cx="1675800" cy="2231640"/>
          </a:xfrm>
          <a:prstGeom prst="rect">
            <a:avLst/>
          </a:prstGeom>
          <a:ln>
            <a:noFill/>
          </a:ln>
        </p:spPr>
      </p:pic>
      <p:pic>
        <p:nvPicPr>
          <p:cNvPr id="120" name="Picture 2" descr=""/>
          <p:cNvPicPr/>
          <p:nvPr/>
        </p:nvPicPr>
        <p:blipFill>
          <a:blip r:embed="rId2"/>
          <a:stretch/>
        </p:blipFill>
        <p:spPr>
          <a:xfrm>
            <a:off x="1438200" y="1772640"/>
            <a:ext cx="2666160" cy="1727640"/>
          </a:xfrm>
          <a:prstGeom prst="rect">
            <a:avLst/>
          </a:prstGeom>
          <a:ln>
            <a:noFill/>
          </a:ln>
        </p:spPr>
      </p:pic>
      <p:pic>
        <p:nvPicPr>
          <p:cNvPr id="121" name="Picture 3" descr=""/>
          <p:cNvPicPr/>
          <p:nvPr/>
        </p:nvPicPr>
        <p:blipFill>
          <a:blip r:embed="rId3"/>
          <a:stretch/>
        </p:blipFill>
        <p:spPr>
          <a:xfrm>
            <a:off x="827640" y="3861000"/>
            <a:ext cx="1655640" cy="1904400"/>
          </a:xfrm>
          <a:prstGeom prst="rect">
            <a:avLst/>
          </a:prstGeom>
          <a:ln>
            <a:noFill/>
          </a:ln>
        </p:spPr>
      </p:pic>
      <p:pic>
        <p:nvPicPr>
          <p:cNvPr id="122" name="Picture 4" descr=""/>
          <p:cNvPicPr/>
          <p:nvPr/>
        </p:nvPicPr>
        <p:blipFill>
          <a:blip r:embed="rId4"/>
          <a:stretch/>
        </p:blipFill>
        <p:spPr>
          <a:xfrm>
            <a:off x="2771640" y="3861000"/>
            <a:ext cx="1738440" cy="1904400"/>
          </a:xfrm>
          <a:prstGeom prst="rect">
            <a:avLst/>
          </a:prstGeom>
          <a:ln>
            <a:noFill/>
          </a:ln>
        </p:spPr>
      </p:pic>
      <p:pic>
        <p:nvPicPr>
          <p:cNvPr id="123" name="Рисунок 4" descr=""/>
          <p:cNvPicPr/>
          <p:nvPr/>
        </p:nvPicPr>
        <p:blipFill>
          <a:blip r:embed="rId5"/>
          <a:stretch/>
        </p:blipFill>
        <p:spPr>
          <a:xfrm>
            <a:off x="6444360" y="1484640"/>
            <a:ext cx="1802520" cy="2231640"/>
          </a:xfrm>
          <a:prstGeom prst="rect">
            <a:avLst/>
          </a:prstGeom>
          <a:ln>
            <a:noFill/>
          </a:ln>
        </p:spPr>
      </p:pic>
      <p:pic>
        <p:nvPicPr>
          <p:cNvPr id="124" name="Рисунок 5" descr=""/>
          <p:cNvPicPr/>
          <p:nvPr/>
        </p:nvPicPr>
        <p:blipFill>
          <a:blip r:embed="rId6"/>
          <a:stretch/>
        </p:blipFill>
        <p:spPr>
          <a:xfrm>
            <a:off x="5004000" y="3861000"/>
            <a:ext cx="3383640" cy="1976760"/>
          </a:xfrm>
          <a:prstGeom prst="rect">
            <a:avLst/>
          </a:prstGeom>
          <a:ln>
            <a:noFill/>
          </a:ln>
        </p:spPr>
      </p:pic>
      <p:pic>
        <p:nvPicPr>
          <p:cNvPr id="125" name="Рисунок 6" descr=""/>
          <p:cNvPicPr/>
          <p:nvPr/>
        </p:nvPicPr>
        <p:blipFill>
          <a:blip r:embed="rId7"/>
          <a:stretch/>
        </p:blipFill>
        <p:spPr>
          <a:xfrm>
            <a:off x="4728240" y="1640160"/>
            <a:ext cx="1713960" cy="2056680"/>
          </a:xfrm>
          <a:prstGeom prst="rect">
            <a:avLst/>
          </a:prstGeom>
          <a:ln>
            <a:noFill/>
          </a:ln>
        </p:spPr>
      </p:pic>
      <p:pic>
        <p:nvPicPr>
          <p:cNvPr id="126" name="Рисунок 10" descr=""/>
          <p:cNvPicPr/>
          <p:nvPr/>
        </p:nvPicPr>
        <p:blipFill>
          <a:blip r:embed="rId8"/>
          <a:stretch/>
        </p:blipFill>
        <p:spPr>
          <a:xfrm rot="10800000">
            <a:off x="9992160" y="5760360"/>
            <a:ext cx="1713960" cy="205668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r>
              <a:rPr b="1" lang="ru-RU" sz="2800" spc="-1" strike="noStrike">
                <a:solidFill>
                  <a:srgbClr val="000000"/>
                </a:solidFill>
                <a:uFill>
                  <a:solidFill>
                    <a:srgbClr val="ffffff"/>
                  </a:solidFill>
                </a:uFill>
                <a:latin typeface="Times New Roman"/>
              </a:rPr>
              <a:t>ИЛЛЮЗИИ ВОСПРИЯТИЯ ЦВЕТА</a:t>
            </a:r>
            <a:endParaRPr b="0" lang="ru-RU" sz="1800" spc="-1" strike="noStrike">
              <a:solidFill>
                <a:srgbClr val="000000"/>
              </a:solidFill>
              <a:uFill>
                <a:solidFill>
                  <a:srgbClr val="ffffff"/>
                </a:solidFill>
              </a:uFill>
              <a:latin typeface="Arial"/>
            </a:endParaRPr>
          </a:p>
          <a:p>
            <a:r>
              <a:rPr b="0" lang="ru-RU" sz="2000" spc="-1" strike="noStrike">
                <a:solidFill>
                  <a:srgbClr val="000000"/>
                </a:solidFill>
                <a:uFill>
                  <a:solidFill>
                    <a:srgbClr val="ffffff"/>
                  </a:solidFill>
                </a:uFill>
                <a:latin typeface="Times New Roman"/>
              </a:rPr>
              <a:t>Красные полосы в верхнем ряду на двух рисунках одного цвета; в нижнем ряду на рисунках зеленые полосы тоже одного цвета!</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pic>
        <p:nvPicPr>
          <p:cNvPr id="128" name="Объект 3" descr=""/>
          <p:cNvPicPr/>
          <p:nvPr/>
        </p:nvPicPr>
        <p:blipFill>
          <a:blip r:embed="rId1"/>
          <a:stretch/>
        </p:blipFill>
        <p:spPr>
          <a:xfrm>
            <a:off x="2915640" y="1491840"/>
            <a:ext cx="3023640" cy="1951920"/>
          </a:xfrm>
          <a:prstGeom prst="rect">
            <a:avLst/>
          </a:prstGeom>
          <a:ln>
            <a:noFill/>
          </a:ln>
        </p:spPr>
      </p:pic>
      <p:sp>
        <p:nvSpPr>
          <p:cNvPr id="129" name="CustomShape 2"/>
          <p:cNvSpPr/>
          <p:nvPr/>
        </p:nvSpPr>
        <p:spPr>
          <a:xfrm>
            <a:off x="1115640" y="3244320"/>
            <a:ext cx="5125680" cy="699840"/>
          </a:xfrm>
          <a:prstGeom prst="rect">
            <a:avLst/>
          </a:prstGeom>
          <a:noFill/>
          <a:ln>
            <a:noFill/>
          </a:ln>
        </p:spPr>
        <p:style>
          <a:lnRef idx="0"/>
          <a:fillRef idx="0"/>
          <a:effectRef idx="0"/>
          <a:fontRef idx="minor"/>
        </p:style>
        <p:txBody>
          <a:bodyPr lIns="90000" rIns="90000" tIns="45000" bIns="45000"/>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2000" spc="-1" strike="noStrike">
                <a:solidFill>
                  <a:srgbClr val="000000"/>
                </a:solidFill>
                <a:uFill>
                  <a:solidFill>
                    <a:srgbClr val="ffffff"/>
                  </a:solidFill>
                </a:uFill>
                <a:latin typeface="Calibri"/>
                <a:ea typeface="DejaVu Sans"/>
              </a:rPr>
              <a:t>Цвет вершин ромбов одинаков!</a:t>
            </a:r>
            <a:endParaRPr b="0" lang="ru-RU" sz="1800" spc="-1" strike="noStrike">
              <a:solidFill>
                <a:srgbClr val="000000"/>
              </a:solidFill>
              <a:uFill>
                <a:solidFill>
                  <a:srgbClr val="ffffff"/>
                </a:solidFill>
              </a:uFill>
              <a:latin typeface="Arial"/>
            </a:endParaRPr>
          </a:p>
        </p:txBody>
      </p:sp>
      <p:pic>
        <p:nvPicPr>
          <p:cNvPr id="130" name="Рисунок 5" descr=""/>
          <p:cNvPicPr/>
          <p:nvPr/>
        </p:nvPicPr>
        <p:blipFill>
          <a:blip r:embed="rId2"/>
          <a:stretch/>
        </p:blipFill>
        <p:spPr>
          <a:xfrm>
            <a:off x="3564000" y="4077000"/>
            <a:ext cx="1989360" cy="225108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457200" y="476640"/>
            <a:ext cx="8228880" cy="1223280"/>
          </a:xfrm>
          <a:prstGeom prst="rect">
            <a:avLst/>
          </a:prstGeom>
          <a:noFill/>
          <a:ln>
            <a:noFill/>
          </a:ln>
        </p:spPr>
        <p:style>
          <a:lnRef idx="0"/>
          <a:fillRef idx="0"/>
          <a:effectRef idx="0"/>
          <a:fontRef idx="minor"/>
        </p:style>
        <p:txBody>
          <a:bodyPr lIns="90000" rIns="90000" tIns="45000" bIns="45000" anchor="ctr"/>
          <a:p>
            <a:endParaRPr b="0" lang="ru-RU" sz="1800" spc="-1" strike="noStrike">
              <a:solidFill>
                <a:srgbClr val="000000"/>
              </a:solidFill>
              <a:uFill>
                <a:solidFill>
                  <a:srgbClr val="ffffff"/>
                </a:solidFill>
              </a:uFill>
              <a:latin typeface="Arial"/>
            </a:endParaRPr>
          </a:p>
          <a:p>
            <a:r>
              <a:rPr b="1" lang="ru-RU" sz="2800" spc="-1" strike="noStrike">
                <a:solidFill>
                  <a:srgbClr val="000000"/>
                </a:solidFill>
                <a:uFill>
                  <a:solidFill>
                    <a:srgbClr val="ffffff"/>
                  </a:solidFill>
                </a:uFill>
                <a:latin typeface="Times New Roman"/>
              </a:rPr>
              <a:t>РАСПОЗНАВАНИЕ ОБРАЗОВ</a:t>
            </a:r>
            <a:endParaRPr b="0" lang="ru-RU" sz="1800" spc="-1" strike="noStrike">
              <a:solidFill>
                <a:srgbClr val="000000"/>
              </a:solidFill>
              <a:uFill>
                <a:solidFill>
                  <a:srgbClr val="ffffff"/>
                </a:solidFill>
              </a:uFill>
              <a:latin typeface="Arial"/>
            </a:endParaRPr>
          </a:p>
          <a:p>
            <a:r>
              <a:rPr b="0" lang="ru-RU" sz="1800" spc="-1" strike="noStrike">
                <a:solidFill>
                  <a:srgbClr val="000000"/>
                </a:solidFill>
                <a:uFill>
                  <a:solidFill>
                    <a:srgbClr val="ffffff"/>
                  </a:solidFill>
                </a:uFill>
                <a:latin typeface="Times New Roman"/>
              </a:rPr>
              <a:t>Глядя на летящие облака, мы пытаемся увидеть в них всевозможные фигуры. Это еще одна из разновидностей оптических иллюзий. На рисунках и картинах разных художников также возможно увидеть неожиданные образы, созданные рукой автора иногда непроизвольно, а иногда и преднамеренно. </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132" name="CustomShape 2"/>
          <p:cNvSpPr/>
          <p:nvPr/>
        </p:nvSpPr>
        <p:spPr>
          <a:xfrm>
            <a:off x="457200" y="2000160"/>
            <a:ext cx="8228880" cy="412524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ru-RU" sz="1800" spc="-1" strike="noStrike">
                <a:solidFill>
                  <a:srgbClr val="000000"/>
                </a:solidFill>
                <a:uFill>
                  <a:solidFill>
                    <a:srgbClr val="ffffff"/>
                  </a:solidFill>
                </a:uFill>
                <a:latin typeface="Calibri"/>
              </a:rPr>
              <a:t> </a:t>
            </a:r>
            <a:r>
              <a:rPr b="0" lang="ru-RU" sz="1800" spc="-1" strike="noStrike">
                <a:solidFill>
                  <a:srgbClr val="000000"/>
                </a:solidFill>
                <a:uFill>
                  <a:solidFill>
                    <a:srgbClr val="ffffff"/>
                  </a:solidFill>
                </a:uFill>
                <a:latin typeface="Times New Roman"/>
              </a:rPr>
              <a:t>Что здесь изображено?</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10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p:txBody>
      </p:sp>
      <p:pic>
        <p:nvPicPr>
          <p:cNvPr id="133" name="Рисунок 5" descr=""/>
          <p:cNvPicPr/>
          <p:nvPr/>
        </p:nvPicPr>
        <p:blipFill>
          <a:blip r:embed="rId1"/>
          <a:stretch/>
        </p:blipFill>
        <p:spPr>
          <a:xfrm>
            <a:off x="1763640" y="2493000"/>
            <a:ext cx="5400000" cy="359964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457200" y="116640"/>
            <a:ext cx="8228880" cy="1007280"/>
          </a:xfrm>
          <a:prstGeom prst="rect">
            <a:avLst/>
          </a:prstGeom>
          <a:noFill/>
          <a:ln>
            <a:noFill/>
          </a:ln>
        </p:spPr>
        <p:style>
          <a:lnRef idx="0"/>
          <a:fillRef idx="0"/>
          <a:effectRef idx="0"/>
          <a:fontRef idx="minor"/>
        </p:style>
        <p:txBody>
          <a:bodyPr lIns="90000" rIns="90000" tIns="45000" bIns="45000" anchor="ctr"/>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1" lang="ru-RU" sz="3100" spc="-1" strike="noStrike">
                <a:solidFill>
                  <a:srgbClr val="000000"/>
                </a:solidFill>
                <a:uFill>
                  <a:solidFill>
                    <a:srgbClr val="ffffff"/>
                  </a:solidFill>
                </a:uFill>
                <a:latin typeface="Times New Roman"/>
              </a:rPr>
              <a:t>ИЛЛЮЗИИ ФИГУРЫ И ФОНА</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135" name="CustomShape 2"/>
          <p:cNvSpPr/>
          <p:nvPr/>
        </p:nvSpPr>
        <p:spPr>
          <a:xfrm>
            <a:off x="457200" y="764640"/>
            <a:ext cx="8228880" cy="5360760"/>
          </a:xfrm>
          <a:prstGeom prst="rect">
            <a:avLst/>
          </a:prstGeom>
          <a:noFill/>
          <a:ln>
            <a:noFill/>
          </a:ln>
        </p:spPr>
        <p:style>
          <a:lnRef idx="0"/>
          <a:fillRef idx="0"/>
          <a:effectRef idx="0"/>
          <a:fontRef idx="minor"/>
        </p:style>
        <p:txBody>
          <a:bodyPr lIns="90000" rIns="90000" tIns="45000" bIns="45000"/>
          <a:p>
            <a:r>
              <a:rPr b="0" lang="ru-RU" sz="2000" spc="-1" strike="noStrike">
                <a:solidFill>
                  <a:srgbClr val="000000"/>
                </a:solidFill>
                <a:uFill>
                  <a:solidFill>
                    <a:srgbClr val="ffffff"/>
                  </a:solidFill>
                </a:uFill>
                <a:latin typeface="Times New Roman"/>
              </a:rPr>
              <a:t>Что считать фоном или изображенным предметом? В зависимости от ответа вы увидите изображение.</a:t>
            </a:r>
            <a:endParaRPr b="0" lang="ru-RU" sz="1800" spc="-1" strike="noStrike">
              <a:solidFill>
                <a:srgbClr val="000000"/>
              </a:solidFill>
              <a:uFill>
                <a:solidFill>
                  <a:srgbClr val="ffffff"/>
                </a:solidFill>
              </a:uFill>
              <a:latin typeface="Arial"/>
            </a:endParaRPr>
          </a:p>
          <a:p>
            <a:pPr>
              <a:lnSpc>
                <a:spcPct val="100000"/>
              </a:lnSpc>
            </a:pPr>
            <a:r>
              <a:rPr b="1" lang="ru-RU" sz="1600" spc="-1" strike="noStrike">
                <a:solidFill>
                  <a:srgbClr val="000000"/>
                </a:solidFill>
                <a:uFill>
                  <a:solidFill>
                    <a:srgbClr val="ffffff"/>
                  </a:solidFill>
                </a:uFill>
                <a:latin typeface="Times New Roman"/>
              </a:rPr>
              <a:t>Выпуклая снизу (или вогнутая сверху) воронка?               Выпуклости или вогнутости?</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1" lang="ru-RU" sz="2400" spc="-1" strike="noStrike">
                <a:solidFill>
                  <a:srgbClr val="000000"/>
                </a:solidFill>
                <a:uFill>
                  <a:solidFill>
                    <a:srgbClr val="ffffff"/>
                  </a:solidFill>
                </a:uFill>
                <a:latin typeface="Times New Roman"/>
              </a:rPr>
              <a:t>ИЛЛЮЗИИ НЕВОЗМОЖНОГО</a:t>
            </a: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Times New Roman"/>
              </a:rPr>
              <a:t>А сколько ног у слона?                       Невозможная дверь, которая открывается    </a:t>
            </a: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Times New Roman"/>
              </a:rPr>
              <a:t>                                                               </a:t>
            </a:r>
            <a:r>
              <a:rPr b="0" lang="ru-RU" sz="1800" spc="-1" strike="noStrike">
                <a:solidFill>
                  <a:srgbClr val="000000"/>
                </a:solidFill>
                <a:uFill>
                  <a:solidFill>
                    <a:srgbClr val="ffffff"/>
                  </a:solidFill>
                </a:uFill>
                <a:latin typeface="Times New Roman"/>
              </a:rPr>
              <a:t>непонятно в какую сторону! </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pic>
        <p:nvPicPr>
          <p:cNvPr id="136" name="Рисунок 3" descr=""/>
          <p:cNvPicPr/>
          <p:nvPr/>
        </p:nvPicPr>
        <p:blipFill>
          <a:blip r:embed="rId1"/>
          <a:stretch/>
        </p:blipFill>
        <p:spPr>
          <a:xfrm>
            <a:off x="650160" y="1772640"/>
            <a:ext cx="2539440" cy="2015640"/>
          </a:xfrm>
          <a:prstGeom prst="rect">
            <a:avLst/>
          </a:prstGeom>
          <a:ln>
            <a:noFill/>
          </a:ln>
        </p:spPr>
      </p:pic>
      <p:pic>
        <p:nvPicPr>
          <p:cNvPr id="137" name="Рисунок 4" descr=""/>
          <p:cNvPicPr/>
          <p:nvPr/>
        </p:nvPicPr>
        <p:blipFill>
          <a:blip r:embed="rId2"/>
          <a:stretch/>
        </p:blipFill>
        <p:spPr>
          <a:xfrm>
            <a:off x="5374800" y="1772640"/>
            <a:ext cx="2539440" cy="1945800"/>
          </a:xfrm>
          <a:prstGeom prst="rect">
            <a:avLst/>
          </a:prstGeom>
          <a:ln>
            <a:noFill/>
          </a:ln>
        </p:spPr>
      </p:pic>
      <p:pic>
        <p:nvPicPr>
          <p:cNvPr id="138" name="Рисунок 7" descr=""/>
          <p:cNvPicPr/>
          <p:nvPr/>
        </p:nvPicPr>
        <p:blipFill>
          <a:blip r:embed="rId3"/>
          <a:stretch/>
        </p:blipFill>
        <p:spPr>
          <a:xfrm>
            <a:off x="650160" y="4941000"/>
            <a:ext cx="1904400" cy="1399320"/>
          </a:xfrm>
          <a:prstGeom prst="rect">
            <a:avLst/>
          </a:prstGeom>
          <a:ln>
            <a:noFill/>
          </a:ln>
        </p:spPr>
      </p:pic>
      <p:pic>
        <p:nvPicPr>
          <p:cNvPr id="139" name="Рисунок 8" descr=""/>
          <p:cNvPicPr/>
          <p:nvPr/>
        </p:nvPicPr>
        <p:blipFill>
          <a:blip r:embed="rId4"/>
          <a:stretch/>
        </p:blipFill>
        <p:spPr>
          <a:xfrm>
            <a:off x="5724000" y="4941000"/>
            <a:ext cx="1428120" cy="153288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endParaRPr b="0" lang="ru-RU" sz="1800" spc="-1" strike="noStrike">
              <a:solidFill>
                <a:srgbClr val="000000"/>
              </a:solidFill>
              <a:uFill>
                <a:solidFill>
                  <a:srgbClr val="ffffff"/>
                </a:solidFill>
              </a:uFill>
              <a:latin typeface="Arial"/>
            </a:endParaRPr>
          </a:p>
          <a:p>
            <a:r>
              <a:rPr b="1" lang="ru-RU" sz="2800" spc="-1" strike="noStrike">
                <a:solidFill>
                  <a:srgbClr val="000000"/>
                </a:solidFill>
                <a:uFill>
                  <a:solidFill>
                    <a:srgbClr val="ffffff"/>
                  </a:solidFill>
                </a:uFill>
                <a:latin typeface="Calibri"/>
              </a:rPr>
              <a:t>Цель работы</a:t>
            </a:r>
            <a:r>
              <a:rPr b="0" lang="ru-RU" sz="2800" spc="-1" strike="noStrike">
                <a:solidFill>
                  <a:srgbClr val="000000"/>
                </a:solidFill>
                <a:uFill>
                  <a:solidFill>
                    <a:srgbClr val="ffffff"/>
                  </a:solidFill>
                </a:uFill>
                <a:latin typeface="Calibri"/>
              </a:rPr>
              <a:t>: изучить особенности взаимодействия мозга и зрения человека, и возникновение в результате этого зрительных иллюзий.</a:t>
            </a:r>
            <a:endParaRPr b="0" lang="ru-RU" sz="1800" spc="-1" strike="noStrike">
              <a:solidFill>
                <a:srgbClr val="000000"/>
              </a:solidFill>
              <a:uFill>
                <a:solidFill>
                  <a:srgbClr val="ffffff"/>
                </a:solidFill>
              </a:uFill>
              <a:latin typeface="Arial"/>
            </a:endParaRPr>
          </a:p>
          <a:p>
            <a:pPr algn="just">
              <a:lnSpc>
                <a:spcPct val="100000"/>
              </a:lnSpc>
            </a:pPr>
            <a:endParaRPr b="0" lang="ru-RU" sz="1800" spc="-1" strike="noStrike">
              <a:solidFill>
                <a:srgbClr val="000000"/>
              </a:solidFill>
              <a:uFill>
                <a:solidFill>
                  <a:srgbClr val="ffffff"/>
                </a:solidFill>
              </a:uFill>
              <a:latin typeface="Arial"/>
            </a:endParaRPr>
          </a:p>
        </p:txBody>
      </p:sp>
      <p:sp>
        <p:nvSpPr>
          <p:cNvPr id="80"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r>
              <a:rPr b="1" lang="ru-RU" sz="3200" spc="-1" strike="noStrike">
                <a:solidFill>
                  <a:srgbClr val="000000"/>
                </a:solidFill>
                <a:uFill>
                  <a:solidFill>
                    <a:srgbClr val="ffffff"/>
                  </a:solidFill>
                </a:uFill>
                <a:latin typeface="Calibri"/>
              </a:rPr>
              <a:t>Задачи исследования:</a:t>
            </a:r>
            <a:endParaRPr b="0" lang="ru-RU" sz="1800" spc="-1" strike="noStrike">
              <a:solidFill>
                <a:srgbClr val="000000"/>
              </a:solidFill>
              <a:uFill>
                <a:solidFill>
                  <a:srgbClr val="ffffff"/>
                </a:solidFill>
              </a:uFill>
              <a:latin typeface="Arial"/>
            </a:endParaRPr>
          </a:p>
          <a:p>
            <a:r>
              <a:rPr b="0" lang="ru-RU" sz="3200" spc="-1" strike="noStrike">
                <a:solidFill>
                  <a:srgbClr val="000000"/>
                </a:solidFill>
                <a:uFill>
                  <a:solidFill>
                    <a:srgbClr val="ffffff"/>
                  </a:solidFill>
                </a:uFill>
                <a:latin typeface="Calibri"/>
              </a:rPr>
              <a:t>1. Исследовать разные источники информации;</a:t>
            </a:r>
            <a:endParaRPr b="0" lang="ru-RU" sz="1800" spc="-1" strike="noStrike">
              <a:solidFill>
                <a:srgbClr val="000000"/>
              </a:solidFill>
              <a:uFill>
                <a:solidFill>
                  <a:srgbClr val="ffffff"/>
                </a:solidFill>
              </a:uFill>
              <a:latin typeface="Arial"/>
            </a:endParaRPr>
          </a:p>
          <a:p>
            <a:r>
              <a:rPr b="0" lang="ru-RU" sz="3200" spc="-1" strike="noStrike">
                <a:solidFill>
                  <a:srgbClr val="000000"/>
                </a:solidFill>
                <a:uFill>
                  <a:solidFill>
                    <a:srgbClr val="ffffff"/>
                  </a:solidFill>
                </a:uFill>
                <a:latin typeface="Calibri"/>
              </a:rPr>
              <a:t>2. Собрать информацию о различных видах оптических иллюзий;</a:t>
            </a:r>
            <a:endParaRPr b="0" lang="ru-RU" sz="1800" spc="-1" strike="noStrike">
              <a:solidFill>
                <a:srgbClr val="000000"/>
              </a:solidFill>
              <a:uFill>
                <a:solidFill>
                  <a:srgbClr val="ffffff"/>
                </a:solidFill>
              </a:uFill>
              <a:latin typeface="Arial"/>
            </a:endParaRPr>
          </a:p>
          <a:p>
            <a:r>
              <a:rPr b="0" lang="ru-RU" sz="3200" spc="-1" strike="noStrike">
                <a:solidFill>
                  <a:srgbClr val="000000"/>
                </a:solidFill>
                <a:uFill>
                  <a:solidFill>
                    <a:srgbClr val="ffffff"/>
                  </a:solidFill>
                </a:uFill>
                <a:latin typeface="Calibri"/>
              </a:rPr>
              <a:t>3. Познакомиться со строением глаза и узнать, каким образом видит человек, объяснить природу возникновения оптических иллюзий;</a:t>
            </a:r>
            <a:endParaRPr b="0" lang="ru-RU" sz="1800" spc="-1" strike="noStrike">
              <a:solidFill>
                <a:srgbClr val="000000"/>
              </a:solidFill>
              <a:uFill>
                <a:solidFill>
                  <a:srgbClr val="ffffff"/>
                </a:solidFill>
              </a:uFill>
              <a:latin typeface="Arial"/>
            </a:endParaRPr>
          </a:p>
          <a:p>
            <a:r>
              <a:rPr b="0" lang="ru-RU" sz="3200" spc="-1" strike="noStrike">
                <a:solidFill>
                  <a:srgbClr val="000000"/>
                </a:solidFill>
                <a:uFill>
                  <a:solidFill>
                    <a:srgbClr val="ffffff"/>
                  </a:solidFill>
                </a:uFill>
                <a:latin typeface="Calibri"/>
              </a:rPr>
              <a:t>4. Провести эксперимент, доказывающий возникновение зрительных иллюзий; </a:t>
            </a:r>
            <a:endParaRPr b="0" lang="ru-RU" sz="1800" spc="-1" strike="noStrike">
              <a:solidFill>
                <a:srgbClr val="000000"/>
              </a:solidFill>
              <a:uFill>
                <a:solidFill>
                  <a:srgbClr val="ffffff"/>
                </a:solidFill>
              </a:uFill>
              <a:latin typeface="Arial"/>
            </a:endParaRPr>
          </a:p>
          <a:p>
            <a:r>
              <a:rPr b="0" lang="ru-RU" sz="3200" spc="-1" strike="noStrike">
                <a:solidFill>
                  <a:srgbClr val="000000"/>
                </a:solidFill>
                <a:uFill>
                  <a:solidFill>
                    <a:srgbClr val="ffffff"/>
                  </a:solidFill>
                </a:uFill>
                <a:latin typeface="Calibri"/>
              </a:rPr>
              <a:t>5. Найти практическое применение зрительных иллюзий и их влияние на человека.</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1" lang="ru-RU" sz="3100" spc="-1" strike="noStrike">
                <a:solidFill>
                  <a:srgbClr val="000000"/>
                </a:solidFill>
                <a:uFill>
                  <a:solidFill>
                    <a:srgbClr val="ffffff"/>
                  </a:solidFill>
                </a:uFill>
                <a:latin typeface="Times New Roman"/>
              </a:rPr>
              <a:t>ИЛЛЮЗИЯ ЗРИТЕЛЬНЫХ ИСКАЖЕНИЙ </a:t>
            </a:r>
            <a:endParaRPr b="0" lang="ru-RU" sz="1800" spc="-1" strike="noStrike">
              <a:solidFill>
                <a:srgbClr val="000000"/>
              </a:solidFill>
              <a:uFill>
                <a:solidFill>
                  <a:srgbClr val="ffffff"/>
                </a:solidFill>
              </a:uFill>
              <a:latin typeface="Arial"/>
            </a:endParaRPr>
          </a:p>
          <a:p>
            <a:r>
              <a:rPr b="0" lang="ru-RU" sz="44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141" name="CustomShape 2"/>
          <p:cNvSpPr/>
          <p:nvPr/>
        </p:nvSpPr>
        <p:spPr>
          <a:xfrm>
            <a:off x="457200" y="1124640"/>
            <a:ext cx="8228880" cy="5472000"/>
          </a:xfrm>
          <a:prstGeom prst="rect">
            <a:avLst/>
          </a:prstGeom>
          <a:noFill/>
          <a:ln>
            <a:noFill/>
          </a:ln>
        </p:spPr>
        <p:style>
          <a:lnRef idx="0"/>
          <a:fillRef idx="0"/>
          <a:effectRef idx="0"/>
          <a:fontRef idx="minor"/>
        </p:style>
        <p:txBody>
          <a:bodyPr lIns="90000" rIns="90000" tIns="45000" bIns="45000"/>
          <a:p>
            <a:pPr>
              <a:lnSpc>
                <a:spcPct val="100000"/>
              </a:lnSpc>
            </a:pPr>
            <a:r>
              <a:rPr b="0" lang="ru-RU" sz="1800" spc="-1" strike="noStrike">
                <a:solidFill>
                  <a:srgbClr val="000000"/>
                </a:solidFill>
                <a:uFill>
                  <a:solidFill>
                    <a:srgbClr val="ffffff"/>
                  </a:solidFill>
                </a:uFill>
                <a:latin typeface="Times New Roman"/>
              </a:rPr>
              <a:t>Вертикальные линии   параллельны       Спираль - на самом деле это</a:t>
            </a: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Times New Roman"/>
              </a:rPr>
              <a:t>	</a:t>
            </a:r>
            <a:r>
              <a:rPr b="0" lang="ru-RU" sz="1800" spc="-1" strike="noStrike">
                <a:solidFill>
                  <a:srgbClr val="000000"/>
                </a:solidFill>
                <a:uFill>
                  <a:solidFill>
                    <a:srgbClr val="ffffff"/>
                  </a:solidFill>
                </a:uFill>
                <a:latin typeface="Times New Roman"/>
              </a:rPr>
              <a:t>	</a:t>
            </a:r>
            <a:r>
              <a:rPr b="0" lang="ru-RU" sz="1800" spc="-1" strike="noStrike">
                <a:solidFill>
                  <a:srgbClr val="000000"/>
                </a:solidFill>
                <a:uFill>
                  <a:solidFill>
                    <a:srgbClr val="ffffff"/>
                  </a:solidFill>
                </a:uFill>
                <a:latin typeface="Times New Roman"/>
              </a:rPr>
              <a:t>	</a:t>
            </a:r>
            <a:r>
              <a:rPr b="0" lang="ru-RU" sz="1800" spc="-1" strike="noStrike">
                <a:solidFill>
                  <a:srgbClr val="000000"/>
                </a:solidFill>
                <a:uFill>
                  <a:solidFill>
                    <a:srgbClr val="ffffff"/>
                  </a:solidFill>
                </a:uFill>
                <a:latin typeface="Times New Roman"/>
              </a:rPr>
              <a:t>                    </a:t>
            </a:r>
            <a:r>
              <a:rPr b="0" lang="ru-RU" sz="1800" spc="-1" strike="noStrike">
                <a:solidFill>
                  <a:srgbClr val="000000"/>
                </a:solidFill>
                <a:uFill>
                  <a:solidFill>
                    <a:srgbClr val="ffffff"/>
                  </a:solidFill>
                </a:uFill>
                <a:latin typeface="Times New Roman"/>
              </a:rPr>
              <a:t>концентрические окружности!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Calibri"/>
              </a:rPr>
              <a:t>Иллюзия Томсона - кружки лежат на горизонтальной прямой!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Calibri"/>
              </a:rPr>
              <a:t>Маленькие квадраты лежат на параллельных прямых!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pic>
        <p:nvPicPr>
          <p:cNvPr id="142" name="Рисунок 3" descr=""/>
          <p:cNvPicPr/>
          <p:nvPr/>
        </p:nvPicPr>
        <p:blipFill>
          <a:blip r:embed="rId1"/>
          <a:stretch/>
        </p:blipFill>
        <p:spPr>
          <a:xfrm>
            <a:off x="1276560" y="1772640"/>
            <a:ext cx="1428120" cy="1361520"/>
          </a:xfrm>
          <a:prstGeom prst="rect">
            <a:avLst/>
          </a:prstGeom>
          <a:ln>
            <a:noFill/>
          </a:ln>
        </p:spPr>
      </p:pic>
      <p:pic>
        <p:nvPicPr>
          <p:cNvPr id="143" name="Рисунок 4" descr=""/>
          <p:cNvPicPr/>
          <p:nvPr/>
        </p:nvPicPr>
        <p:blipFill>
          <a:blip r:embed="rId2"/>
          <a:stretch/>
        </p:blipFill>
        <p:spPr>
          <a:xfrm>
            <a:off x="5117400" y="1917000"/>
            <a:ext cx="1428120" cy="1447200"/>
          </a:xfrm>
          <a:prstGeom prst="rect">
            <a:avLst/>
          </a:prstGeom>
          <a:ln>
            <a:noFill/>
          </a:ln>
        </p:spPr>
      </p:pic>
      <p:pic>
        <p:nvPicPr>
          <p:cNvPr id="144" name="Рисунок 5" descr=""/>
          <p:cNvPicPr/>
          <p:nvPr/>
        </p:nvPicPr>
        <p:blipFill>
          <a:blip r:embed="rId3"/>
          <a:stretch/>
        </p:blipFill>
        <p:spPr>
          <a:xfrm>
            <a:off x="2971800" y="3860280"/>
            <a:ext cx="2380680" cy="504000"/>
          </a:xfrm>
          <a:prstGeom prst="rect">
            <a:avLst/>
          </a:prstGeom>
          <a:ln>
            <a:noFill/>
          </a:ln>
        </p:spPr>
      </p:pic>
      <p:pic>
        <p:nvPicPr>
          <p:cNvPr id="145" name="Рисунок 6" descr=""/>
          <p:cNvPicPr/>
          <p:nvPr/>
        </p:nvPicPr>
        <p:blipFill>
          <a:blip r:embed="rId4"/>
          <a:stretch/>
        </p:blipFill>
        <p:spPr>
          <a:xfrm>
            <a:off x="2843640" y="4869000"/>
            <a:ext cx="1428120" cy="143748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457200" y="116640"/>
            <a:ext cx="8228880" cy="863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ru-RU" sz="4400" spc="-1" strike="noStrike">
                <a:solidFill>
                  <a:srgbClr val="000000"/>
                </a:solidFill>
                <a:uFill>
                  <a:solidFill>
                    <a:srgbClr val="ffffff"/>
                  </a:solidFill>
                </a:uFill>
                <a:latin typeface="Calibri"/>
              </a:rPr>
              <a:t> </a:t>
            </a:r>
            <a:r>
              <a:rPr b="0" lang="ru-RU" sz="2700" spc="-1" strike="noStrike">
                <a:solidFill>
                  <a:srgbClr val="000000"/>
                </a:solidFill>
                <a:uFill>
                  <a:solidFill>
                    <a:srgbClr val="ffffff"/>
                  </a:solidFill>
                </a:uFill>
                <a:latin typeface="Calibri"/>
              </a:rPr>
              <a:t>Исследование  иллюзии зрительного восприятия</a:t>
            </a:r>
            <a:r>
              <a:rPr b="1" lang="ru-RU" sz="27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p:txBody>
      </p:sp>
      <p:pic>
        <p:nvPicPr>
          <p:cNvPr id="147" name="Объект 3" descr=""/>
          <p:cNvPicPr/>
          <p:nvPr/>
        </p:nvPicPr>
        <p:blipFill>
          <a:blip r:embed="rId1"/>
          <a:stretch/>
        </p:blipFill>
        <p:spPr>
          <a:xfrm>
            <a:off x="539640" y="836640"/>
            <a:ext cx="2375640" cy="1295280"/>
          </a:xfrm>
          <a:prstGeom prst="rect">
            <a:avLst/>
          </a:prstGeom>
          <a:ln>
            <a:noFill/>
          </a:ln>
        </p:spPr>
      </p:pic>
      <p:pic>
        <p:nvPicPr>
          <p:cNvPr id="148" name="Рисунок 4" descr=""/>
          <p:cNvPicPr/>
          <p:nvPr/>
        </p:nvPicPr>
        <p:blipFill>
          <a:blip r:embed="rId2"/>
          <a:stretch/>
        </p:blipFill>
        <p:spPr>
          <a:xfrm>
            <a:off x="911880" y="2133000"/>
            <a:ext cx="1713960" cy="1232280"/>
          </a:xfrm>
          <a:prstGeom prst="rect">
            <a:avLst/>
          </a:prstGeom>
          <a:ln>
            <a:noFill/>
          </a:ln>
        </p:spPr>
      </p:pic>
      <p:pic>
        <p:nvPicPr>
          <p:cNvPr id="149" name="Рисунок 5" descr=""/>
          <p:cNvPicPr/>
          <p:nvPr/>
        </p:nvPicPr>
        <p:blipFill>
          <a:blip r:embed="rId3"/>
          <a:stretch/>
        </p:blipFill>
        <p:spPr>
          <a:xfrm>
            <a:off x="340560" y="3508200"/>
            <a:ext cx="2856960" cy="1485360"/>
          </a:xfrm>
          <a:prstGeom prst="rect">
            <a:avLst/>
          </a:prstGeom>
          <a:ln>
            <a:noFill/>
          </a:ln>
        </p:spPr>
      </p:pic>
      <p:pic>
        <p:nvPicPr>
          <p:cNvPr id="150" name="Рисунок 6" descr=""/>
          <p:cNvPicPr/>
          <p:nvPr/>
        </p:nvPicPr>
        <p:blipFill>
          <a:blip r:embed="rId4"/>
          <a:stretch/>
        </p:blipFill>
        <p:spPr>
          <a:xfrm>
            <a:off x="827640" y="5085360"/>
            <a:ext cx="2294640" cy="1450080"/>
          </a:xfrm>
          <a:prstGeom prst="rect">
            <a:avLst/>
          </a:prstGeom>
          <a:ln>
            <a:noFill/>
          </a:ln>
        </p:spPr>
      </p:pic>
      <p:graphicFrame>
        <p:nvGraphicFramePr>
          <p:cNvPr id="151" name="Table 2"/>
          <p:cNvGraphicFramePr/>
          <p:nvPr/>
        </p:nvGraphicFramePr>
        <p:xfrm>
          <a:off x="3780000" y="1340640"/>
          <a:ext cx="3938760" cy="360000"/>
        </p:xfrm>
        <a:graphic>
          <a:graphicData uri="http://schemas.openxmlformats.org/drawingml/2006/table">
            <a:tbl>
              <a:tblPr/>
              <a:tblGrid>
                <a:gridCol w="1332000"/>
                <a:gridCol w="1346760"/>
                <a:gridCol w="1260360"/>
              </a:tblGrid>
              <a:tr h="0">
                <a:tc>
                  <a:txBody>
                    <a:bodyPr lIns="68400" rIns="68400"/>
                    <a:p>
                      <a:pPr algn="just">
                        <a:lnSpc>
                          <a:spcPct val="100000"/>
                        </a:lnSpc>
                      </a:pPr>
                      <a:r>
                        <a:rPr b="1" lang="ru-RU" sz="1400" spc="-1" strike="noStrike">
                          <a:solidFill>
                            <a:srgbClr val="ffffff"/>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gn="just">
                        <a:lnSpc>
                          <a:spcPct val="100000"/>
                        </a:lnSpc>
                      </a:pPr>
                      <a:r>
                        <a:rPr b="1" lang="ru-RU" sz="1400" spc="-1" strike="noStrike">
                          <a:solidFill>
                            <a:srgbClr val="ffffff"/>
                          </a:solidFill>
                          <a:uFill>
                            <a:solidFill>
                              <a:srgbClr val="ffffff"/>
                            </a:solidFill>
                          </a:uFill>
                          <a:latin typeface="Calibri"/>
                        </a:rPr>
                        <a:t>Случай а</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gn="just">
                        <a:lnSpc>
                          <a:spcPct val="100000"/>
                        </a:lnSpc>
                      </a:pPr>
                      <a:r>
                        <a:rPr b="1" lang="ru-RU" sz="1400" spc="-1" strike="noStrike">
                          <a:solidFill>
                            <a:srgbClr val="ffffff"/>
                          </a:solidFill>
                          <a:uFill>
                            <a:solidFill>
                              <a:srgbClr val="ffffff"/>
                            </a:solidFill>
                          </a:uFill>
                          <a:latin typeface="Calibri"/>
                        </a:rPr>
                        <a:t>Случай б</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0">
                <a:tc>
                  <a:txBody>
                    <a:bodyPr lIns="68400" rIns="68400"/>
                    <a:p>
                      <a:pPr algn="just">
                        <a:lnSpc>
                          <a:spcPct val="100000"/>
                        </a:lnSpc>
                      </a:pPr>
                      <a:r>
                        <a:rPr b="1" lang="ru-RU" sz="1400" spc="-1" strike="noStrike">
                          <a:solidFill>
                            <a:srgbClr val="ffffff"/>
                          </a:solidFill>
                          <a:uFill>
                            <a:solidFill>
                              <a:srgbClr val="ffffff"/>
                            </a:solidFill>
                          </a:uFill>
                          <a:latin typeface="Calibri"/>
                        </a:rPr>
                        <a:t>9 класс</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gn="just">
                        <a:lnSpc>
                          <a:spcPct val="100000"/>
                        </a:lnSpc>
                      </a:pPr>
                      <a:r>
                        <a:rPr b="0" lang="ru-RU" sz="1400" spc="-1" strike="noStrike">
                          <a:solidFill>
                            <a:srgbClr val="000000"/>
                          </a:solidFill>
                          <a:uFill>
                            <a:solidFill>
                              <a:srgbClr val="ffffff"/>
                            </a:solidFill>
                          </a:uFill>
                          <a:latin typeface="Calibri"/>
                        </a:rPr>
                        <a:t>7</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gn="just">
                        <a:lnSpc>
                          <a:spcPct val="100000"/>
                        </a:lnSpc>
                      </a:pPr>
                      <a:r>
                        <a:rPr b="0" lang="ru-RU" sz="1400" spc="-1" strike="noStrike">
                          <a:solidFill>
                            <a:srgbClr val="000000"/>
                          </a:solidFill>
                          <a:uFill>
                            <a:solidFill>
                              <a:srgbClr val="ffffff"/>
                            </a:solidFill>
                          </a:uFill>
                          <a:latin typeface="Calibri"/>
                        </a:rPr>
                        <a:t>2</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graphicFrame>
        <p:nvGraphicFramePr>
          <p:cNvPr id="152" name="Table 3"/>
          <p:cNvGraphicFramePr/>
          <p:nvPr/>
        </p:nvGraphicFramePr>
        <p:xfrm>
          <a:off x="3780000" y="2536200"/>
          <a:ext cx="5039640" cy="360000"/>
        </p:xfrm>
        <a:graphic>
          <a:graphicData uri="http://schemas.openxmlformats.org/drawingml/2006/table">
            <a:tbl>
              <a:tblPr/>
              <a:tblGrid>
                <a:gridCol w="1269360"/>
                <a:gridCol w="1283400"/>
                <a:gridCol w="1200960"/>
                <a:gridCol w="1286280"/>
              </a:tblGrid>
              <a:tr h="0">
                <a:tc>
                  <a:txBody>
                    <a:bodyPr lIns="68400" rIns="68400"/>
                    <a:p>
                      <a:pPr algn="just">
                        <a:lnSpc>
                          <a:spcPct val="100000"/>
                        </a:lnSpc>
                      </a:pPr>
                      <a:r>
                        <a:rPr b="1" lang="ru-RU" sz="1400" spc="-1" strike="noStrike">
                          <a:solidFill>
                            <a:srgbClr val="ffffff"/>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gn="just">
                        <a:lnSpc>
                          <a:spcPct val="100000"/>
                        </a:lnSpc>
                      </a:pPr>
                      <a:r>
                        <a:rPr b="1" lang="ru-RU" sz="1400" spc="-1" strike="noStrike">
                          <a:solidFill>
                            <a:srgbClr val="ffffff"/>
                          </a:solidFill>
                          <a:uFill>
                            <a:solidFill>
                              <a:srgbClr val="ffffff"/>
                            </a:solidFill>
                          </a:uFill>
                          <a:latin typeface="Calibri"/>
                        </a:rPr>
                        <a:t>Отрезок АВ</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gn="just">
                        <a:lnSpc>
                          <a:spcPct val="100000"/>
                        </a:lnSpc>
                      </a:pPr>
                      <a:r>
                        <a:rPr b="1" lang="ru-RU" sz="1400" spc="-1" strike="noStrike">
                          <a:solidFill>
                            <a:srgbClr val="ffffff"/>
                          </a:solidFill>
                          <a:uFill>
                            <a:solidFill>
                              <a:srgbClr val="ffffff"/>
                            </a:solidFill>
                          </a:uFill>
                          <a:latin typeface="Calibri"/>
                        </a:rPr>
                        <a:t>Отрезок CD</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gn="just">
                        <a:lnSpc>
                          <a:spcPct val="100000"/>
                        </a:lnSpc>
                      </a:pPr>
                      <a:r>
                        <a:rPr b="1" lang="ru-RU" sz="1400" spc="-1" strike="noStrike">
                          <a:solidFill>
                            <a:srgbClr val="ffffff"/>
                          </a:solidFill>
                          <a:uFill>
                            <a:solidFill>
                              <a:srgbClr val="ffffff"/>
                            </a:solidFill>
                          </a:uFill>
                          <a:latin typeface="Calibri"/>
                        </a:rPr>
                        <a:t>Они равны</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0">
                <a:tc>
                  <a:txBody>
                    <a:bodyPr lIns="68400" rIns="68400"/>
                    <a:p>
                      <a:pPr algn="just">
                        <a:lnSpc>
                          <a:spcPct val="100000"/>
                        </a:lnSpc>
                      </a:pPr>
                      <a:r>
                        <a:rPr b="1" lang="ru-RU" sz="1400" spc="-1" strike="noStrike">
                          <a:solidFill>
                            <a:srgbClr val="ffffff"/>
                          </a:solidFill>
                          <a:uFill>
                            <a:solidFill>
                              <a:srgbClr val="ffffff"/>
                            </a:solidFill>
                          </a:uFill>
                          <a:latin typeface="Calibri"/>
                        </a:rPr>
                        <a:t>9 класс</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gn="just">
                        <a:lnSpc>
                          <a:spcPct val="100000"/>
                        </a:lnSpc>
                      </a:pPr>
                      <a:r>
                        <a:rPr b="0" lang="ru-RU" sz="1400" spc="-1" strike="noStrike">
                          <a:solidFill>
                            <a:srgbClr val="000000"/>
                          </a:solidFill>
                          <a:uFill>
                            <a:solidFill>
                              <a:srgbClr val="ffffff"/>
                            </a:solidFill>
                          </a:uFill>
                          <a:latin typeface="Calibri"/>
                        </a:rPr>
                        <a:t>10</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gn="just">
                        <a:lnSpc>
                          <a:spcPct val="100000"/>
                        </a:lnSpc>
                      </a:pPr>
                      <a:r>
                        <a:rPr b="0" lang="ru-RU" sz="1400" spc="-1" strike="noStrike">
                          <a:solidFill>
                            <a:srgbClr val="000000"/>
                          </a:solidFill>
                          <a:uFill>
                            <a:solidFill>
                              <a:srgbClr val="ffffff"/>
                            </a:solidFill>
                          </a:uFill>
                          <a:latin typeface="Calibri"/>
                        </a:rPr>
                        <a:t>1</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gn="just">
                        <a:lnSpc>
                          <a:spcPct val="100000"/>
                        </a:lnSpc>
                      </a:pPr>
                      <a:r>
                        <a:rPr b="0" lang="ru-RU" sz="1400" spc="-1" strike="noStrike">
                          <a:solidFill>
                            <a:srgbClr val="000000"/>
                          </a:solidFill>
                          <a:uFill>
                            <a:solidFill>
                              <a:srgbClr val="ffffff"/>
                            </a:solidFill>
                          </a:uFill>
                          <a:latin typeface="Calibri"/>
                        </a:rPr>
                        <a:t>8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graphicFrame>
        <p:nvGraphicFramePr>
          <p:cNvPr id="153" name="Table 4"/>
          <p:cNvGraphicFramePr/>
          <p:nvPr/>
        </p:nvGraphicFramePr>
        <p:xfrm>
          <a:off x="3852000" y="4437000"/>
          <a:ext cx="4031640" cy="360000"/>
        </p:xfrm>
        <a:graphic>
          <a:graphicData uri="http://schemas.openxmlformats.org/drawingml/2006/table">
            <a:tbl>
              <a:tblPr/>
              <a:tblGrid>
                <a:gridCol w="1224000"/>
                <a:gridCol w="1080000"/>
                <a:gridCol w="1728000"/>
              </a:tblGrid>
              <a:tr h="0">
                <a:tc>
                  <a:txBody>
                    <a:bodyPr lIns="68400" rIns="68400"/>
                    <a:p>
                      <a:pPr>
                        <a:lnSpc>
                          <a:spcPct val="100000"/>
                        </a:lnSpc>
                      </a:pPr>
                      <a:r>
                        <a:rPr b="1" lang="ru-RU" sz="1400" spc="-1" strike="noStrike">
                          <a:solidFill>
                            <a:srgbClr val="ffffff"/>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nSpc>
                          <a:spcPct val="100000"/>
                        </a:lnSpc>
                      </a:pPr>
                      <a:r>
                        <a:rPr b="1" lang="ru-RU" sz="1400" spc="-1" strike="noStrike">
                          <a:solidFill>
                            <a:srgbClr val="ffffff"/>
                          </a:solidFill>
                          <a:uFill>
                            <a:solidFill>
                              <a:srgbClr val="ffffff"/>
                            </a:solidFill>
                          </a:uFill>
                          <a:latin typeface="Calibri"/>
                        </a:rPr>
                        <a:t>Да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nSpc>
                          <a:spcPct val="100000"/>
                        </a:lnSpc>
                      </a:pPr>
                      <a:r>
                        <a:rPr b="1" lang="ru-RU" sz="1400" spc="-1" strike="noStrike">
                          <a:solidFill>
                            <a:srgbClr val="ffffff"/>
                          </a:solidFill>
                          <a:uFill>
                            <a:solidFill>
                              <a:srgbClr val="ffffff"/>
                            </a:solidFill>
                          </a:uFill>
                          <a:latin typeface="Calibri"/>
                        </a:rPr>
                        <a:t>Нет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0">
                <a:tc>
                  <a:txBody>
                    <a:bodyPr lIns="68400" rIns="68400"/>
                    <a:p>
                      <a:pPr>
                        <a:lnSpc>
                          <a:spcPct val="100000"/>
                        </a:lnSpc>
                      </a:pPr>
                      <a:r>
                        <a:rPr b="1" lang="ru-RU" sz="1400" spc="-1" strike="noStrike">
                          <a:solidFill>
                            <a:srgbClr val="ffffff"/>
                          </a:solidFill>
                          <a:uFill>
                            <a:solidFill>
                              <a:srgbClr val="ffffff"/>
                            </a:solidFill>
                          </a:uFill>
                          <a:latin typeface="Calibri"/>
                        </a:rPr>
                        <a:t>9 класс</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00000"/>
                        </a:lnSpc>
                      </a:pPr>
                      <a:r>
                        <a:rPr b="0" lang="ru-RU" sz="1400" spc="-1" strike="noStrike">
                          <a:solidFill>
                            <a:srgbClr val="000000"/>
                          </a:solidFill>
                          <a:uFill>
                            <a:solidFill>
                              <a:srgbClr val="ffffff"/>
                            </a:solidFill>
                          </a:uFill>
                          <a:latin typeface="Calibri"/>
                        </a:rPr>
                        <a:t>2</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nSpc>
                          <a:spcPct val="100000"/>
                        </a:lnSpc>
                      </a:pPr>
                      <a:r>
                        <a:rPr b="0" lang="ru-RU" sz="1400" spc="-1" strike="noStrike">
                          <a:solidFill>
                            <a:srgbClr val="000000"/>
                          </a:solidFill>
                          <a:uFill>
                            <a:solidFill>
                              <a:srgbClr val="ffffff"/>
                            </a:solidFill>
                          </a:uFill>
                          <a:latin typeface="Calibri"/>
                        </a:rPr>
                        <a:t>17</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graphicFrame>
        <p:nvGraphicFramePr>
          <p:cNvPr id="154" name="Table 5"/>
          <p:cNvGraphicFramePr/>
          <p:nvPr/>
        </p:nvGraphicFramePr>
        <p:xfrm>
          <a:off x="3852000" y="5810760"/>
          <a:ext cx="4103640" cy="360000"/>
        </p:xfrm>
        <a:graphic>
          <a:graphicData uri="http://schemas.openxmlformats.org/drawingml/2006/table">
            <a:tbl>
              <a:tblPr/>
              <a:tblGrid>
                <a:gridCol w="1296000"/>
                <a:gridCol w="1080000"/>
                <a:gridCol w="1728000"/>
              </a:tblGrid>
              <a:tr h="0">
                <a:tc>
                  <a:txBody>
                    <a:bodyPr lIns="68400" rIns="68400"/>
                    <a:p>
                      <a:pPr>
                        <a:lnSpc>
                          <a:spcPct val="100000"/>
                        </a:lnSpc>
                      </a:pPr>
                      <a:r>
                        <a:rPr b="1" lang="ru-RU" sz="1400" spc="-1" strike="noStrike">
                          <a:solidFill>
                            <a:srgbClr val="ffffff"/>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nSpc>
                          <a:spcPct val="100000"/>
                        </a:lnSpc>
                      </a:pPr>
                      <a:r>
                        <a:rPr b="1" lang="ru-RU" sz="1400" spc="-1" strike="noStrike">
                          <a:solidFill>
                            <a:srgbClr val="ffffff"/>
                          </a:solidFill>
                          <a:uFill>
                            <a:solidFill>
                              <a:srgbClr val="ffffff"/>
                            </a:solidFill>
                          </a:uFill>
                          <a:latin typeface="Calibri"/>
                        </a:rPr>
                        <a:t>Да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nSpc>
                          <a:spcPct val="100000"/>
                        </a:lnSpc>
                      </a:pPr>
                      <a:r>
                        <a:rPr b="1" lang="ru-RU" sz="1400" spc="-1" strike="noStrike">
                          <a:solidFill>
                            <a:srgbClr val="ffffff"/>
                          </a:solidFill>
                          <a:uFill>
                            <a:solidFill>
                              <a:srgbClr val="ffffff"/>
                            </a:solidFill>
                          </a:uFill>
                          <a:latin typeface="Calibri"/>
                        </a:rPr>
                        <a:t>Нет </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0">
                <a:tc>
                  <a:txBody>
                    <a:bodyPr lIns="68400" rIns="68400"/>
                    <a:p>
                      <a:pPr>
                        <a:lnSpc>
                          <a:spcPct val="100000"/>
                        </a:lnSpc>
                      </a:pPr>
                      <a:r>
                        <a:rPr b="1" lang="ru-RU" sz="1400" spc="-1" strike="noStrike">
                          <a:solidFill>
                            <a:srgbClr val="ffffff"/>
                          </a:solidFill>
                          <a:uFill>
                            <a:solidFill>
                              <a:srgbClr val="ffffff"/>
                            </a:solidFill>
                          </a:uFill>
                          <a:latin typeface="Calibri"/>
                        </a:rPr>
                        <a:t>9 класс</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00000"/>
                        </a:lnSpc>
                      </a:pPr>
                      <a:r>
                        <a:rPr b="0" lang="ru-RU" sz="1400" spc="-1" strike="noStrike">
                          <a:solidFill>
                            <a:srgbClr val="000000"/>
                          </a:solidFill>
                          <a:uFill>
                            <a:solidFill>
                              <a:srgbClr val="ffffff"/>
                            </a:solidFill>
                          </a:uFill>
                          <a:latin typeface="Calibri"/>
                        </a:rPr>
                        <a:t>3</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nSpc>
                          <a:spcPct val="100000"/>
                        </a:lnSpc>
                      </a:pPr>
                      <a:r>
                        <a:rPr b="0" lang="ru-RU" sz="1400" spc="-1" strike="noStrike">
                          <a:solidFill>
                            <a:srgbClr val="000000"/>
                          </a:solidFill>
                          <a:uFill>
                            <a:solidFill>
                              <a:srgbClr val="ffffff"/>
                            </a:solidFill>
                          </a:uFill>
                          <a:latin typeface="Calibri"/>
                        </a:rPr>
                        <a:t>16</a:t>
                      </a:r>
                      <a:endParaRPr b="0" lang="ru-RU"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457200" y="274680"/>
            <a:ext cx="8228880" cy="1142280"/>
          </a:xfrm>
          <a:prstGeom prst="rect">
            <a:avLst/>
          </a:prstGeom>
          <a:noFill/>
          <a:ln>
            <a:noFill/>
          </a:ln>
        </p:spPr>
        <p:style>
          <a:lnRef idx="0"/>
          <a:fillRef idx="0"/>
          <a:effectRef idx="0"/>
          <a:fontRef idx="minor"/>
        </p:style>
      </p:sp>
      <p:sp>
        <p:nvSpPr>
          <p:cNvPr id="156" name="CustomShape 2"/>
          <p:cNvSpPr/>
          <p:nvPr/>
        </p:nvSpPr>
        <p:spPr>
          <a:xfrm>
            <a:off x="457200" y="404640"/>
            <a:ext cx="8228880" cy="572076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Результаты моих исследований дают мне основание считать, что </a:t>
            </a:r>
            <a:r>
              <a:rPr b="1" lang="ru-RU" sz="3200" spc="-1" strike="noStrike">
                <a:solidFill>
                  <a:srgbClr val="000000"/>
                </a:solidFill>
                <a:uFill>
                  <a:solidFill>
                    <a:srgbClr val="ffffff"/>
                  </a:solidFill>
                </a:uFill>
                <a:latin typeface="Calibri"/>
              </a:rPr>
              <a:t>гипотеза исследования </a:t>
            </a:r>
            <a:r>
              <a:rPr b="0" lang="ru-RU" sz="3200" spc="-1" strike="noStrike">
                <a:solidFill>
                  <a:srgbClr val="000000"/>
                </a:solidFill>
                <a:uFill>
                  <a:solidFill>
                    <a:srgbClr val="ffffff"/>
                  </a:solidFill>
                </a:uFill>
                <a:latin typeface="Calibri"/>
              </a:rPr>
              <a:t>подтвердилась: реальный мир отличен от того, что мы видим своими глазами. Каждый человек может видеть их по-разному, в зависимости от психологического состояния, физического состояния и других фактов.</a:t>
            </a:r>
            <a:endParaRPr b="0" lang="ru-RU"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По результатам исследований можно сделать следующие </a:t>
            </a:r>
            <a:r>
              <a:rPr b="1" lang="ru-RU" sz="3200" spc="-1" strike="noStrike">
                <a:solidFill>
                  <a:srgbClr val="000000"/>
                </a:solidFill>
                <a:uFill>
                  <a:solidFill>
                    <a:srgbClr val="ffffff"/>
                  </a:solidFill>
                </a:uFill>
                <a:latin typeface="Calibri"/>
              </a:rPr>
              <a:t>выводы:</a:t>
            </a:r>
            <a:r>
              <a:rPr b="0" lang="ru-RU" sz="32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1. Особенности строения глаза позволяют видеть иллюзии восприятия цвета и иллюзии движения, явление иррадиации, астигматизм, слепое пятно.</a:t>
            </a:r>
            <a:endParaRPr b="0" lang="ru-RU"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2. Исследование показало, что зрение контролирует не только глаз, но и мозг. Оптические иллюзии – это обман нашего мозга, а зрение здесь лишь является посредником, который этот обман передает.</a:t>
            </a:r>
            <a:endParaRPr b="0" lang="ru-RU"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3. Тот факт, что не все иллюзии на сегодняшний день имеют свое научное объяснение,  говорит о том, что недостаточно изучено зрение человека.</a:t>
            </a:r>
            <a:endParaRPr b="0" lang="ru-RU"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4. Иллюзии – это не только увлекательно, но и полезно. Офтальмологи считают, что просмотр таких иллюзий, как стереограммы благоприятно отражается как на физическом состоянии человека, так и на эмоциональном. Иллюзии имеют важное применение в цирковом искусстве, кинематографии, телевидении, рекламе, важную роль играют в дизайне и моделировании, живописи и графике.</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457200" y="274680"/>
            <a:ext cx="8228880" cy="561240"/>
          </a:xfrm>
          <a:prstGeom prst="rect">
            <a:avLst/>
          </a:prstGeom>
          <a:noFill/>
          <a:ln>
            <a:noFill/>
          </a:ln>
        </p:spPr>
        <p:style>
          <a:lnRef idx="0"/>
          <a:fillRef idx="0"/>
          <a:effectRef idx="0"/>
          <a:fontRef idx="minor"/>
        </p:style>
      </p:sp>
      <p:sp>
        <p:nvSpPr>
          <p:cNvPr id="82" name="CustomShape 2"/>
          <p:cNvSpPr/>
          <p:nvPr/>
        </p:nvSpPr>
        <p:spPr>
          <a:xfrm>
            <a:off x="457200" y="980640"/>
            <a:ext cx="8228880" cy="5144760"/>
          </a:xfrm>
          <a:prstGeom prst="rect">
            <a:avLst/>
          </a:prstGeom>
          <a:noFill/>
          <a:ln>
            <a:noFill/>
          </a:ln>
        </p:spPr>
        <p:style>
          <a:lnRef idx="0"/>
          <a:fillRef idx="0"/>
          <a:effectRef idx="0"/>
          <a:fontRef idx="minor"/>
        </p:style>
        <p:txBody>
          <a:bodyPr lIns="90000" rIns="90000" tIns="45000" bIns="45000"/>
          <a:p>
            <a:pPr marL="343080" indent="-342360" algn="just">
              <a:lnSpc>
                <a:spcPct val="100000"/>
              </a:lnSpc>
              <a:buClr>
                <a:srgbClr val="000000"/>
              </a:buClr>
              <a:buFont typeface="Arial"/>
              <a:buChar char="•"/>
            </a:pPr>
            <a:r>
              <a:rPr b="1" lang="ru-RU" sz="3200" spc="-1" strike="noStrike">
                <a:solidFill>
                  <a:srgbClr val="000000"/>
                </a:solidFill>
                <a:uFill>
                  <a:solidFill>
                    <a:srgbClr val="ffffff"/>
                  </a:solidFill>
                </a:uFill>
                <a:latin typeface="Calibri"/>
              </a:rPr>
              <a:t>Актуальность</a:t>
            </a:r>
            <a:r>
              <a:rPr b="0" lang="ru-RU" sz="3200" spc="-1" strike="noStrike">
                <a:solidFill>
                  <a:srgbClr val="000000"/>
                </a:solidFill>
                <a:uFill>
                  <a:solidFill>
                    <a:srgbClr val="ffffff"/>
                  </a:solidFill>
                </a:uFill>
                <a:latin typeface="Calibri"/>
              </a:rPr>
              <a:t> данной работы заключается в том, что больше всего сведений об окружающем мире человек получает с помощью зрения. Мы часто не сомневаемся, что реальный мир именно таков, каким мы его видим. Но так ли это на самом деле? Что является источником иллюзий, откуда они происходят, при каких условиях, и вообще об их проявлении и применении в жизни. </a:t>
            </a:r>
            <a:endParaRPr b="0" lang="ru-RU" sz="1800" spc="-1" strike="noStrike">
              <a:solidFill>
                <a:srgbClr val="000000"/>
              </a:solidFill>
              <a:uFill>
                <a:solidFill>
                  <a:srgbClr val="ffffff"/>
                </a:solidFill>
              </a:uFill>
              <a:latin typeface="Arial"/>
            </a:endParaRPr>
          </a:p>
          <a:p>
            <a:pPr marL="343080" indent="-342360" algn="just">
              <a:lnSpc>
                <a:spcPct val="100000"/>
              </a:lnSpc>
              <a:buClr>
                <a:srgbClr val="000000"/>
              </a:buClr>
              <a:buFont typeface="Arial"/>
              <a:buChar char="•"/>
            </a:pPr>
            <a:r>
              <a:rPr b="0" lang="ru-RU" sz="3200" spc="-1" strike="noStrike">
                <a:solidFill>
                  <a:srgbClr val="000000"/>
                </a:solidFill>
                <a:uFill>
                  <a:solidFill>
                    <a:srgbClr val="ffffff"/>
                  </a:solidFill>
                </a:uFill>
                <a:latin typeface="Calibri"/>
              </a:rPr>
              <a:t> </a:t>
            </a:r>
            <a:r>
              <a:rPr b="1" lang="ru-RU" sz="3200" spc="-1" strike="noStrike">
                <a:solidFill>
                  <a:srgbClr val="000000"/>
                </a:solidFill>
                <a:uFill>
                  <a:solidFill>
                    <a:srgbClr val="ffffff"/>
                  </a:solidFill>
                </a:uFill>
                <a:latin typeface="Calibri"/>
              </a:rPr>
              <a:t>Гипотеза исследования</a:t>
            </a:r>
            <a:r>
              <a:rPr b="0" lang="ru-RU" sz="3200" spc="-1" strike="noStrike">
                <a:solidFill>
                  <a:srgbClr val="000000"/>
                </a:solidFill>
                <a:uFill>
                  <a:solidFill>
                    <a:srgbClr val="ffffff"/>
                  </a:solidFill>
                </a:uFill>
                <a:latin typeface="Calibri"/>
              </a:rPr>
              <a:t>: реальный мир отличен от того, что мы видим своими глазами.</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467640" y="260640"/>
            <a:ext cx="82288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ru-RU" sz="2700" spc="-1" strike="noStrike">
                <a:solidFill>
                  <a:srgbClr val="000000"/>
                </a:solidFill>
                <a:uFill>
                  <a:solidFill>
                    <a:srgbClr val="ffffff"/>
                  </a:solidFill>
                </a:uFill>
                <a:latin typeface="Times New Roman"/>
              </a:rPr>
              <a:t>Многие иллюзии объясняются строением глаза человека и его ограниченными возможностями</a:t>
            </a:r>
            <a:r>
              <a:rPr b="0" lang="ru-RU" sz="4400" spc="-1" strike="noStrike">
                <a:solidFill>
                  <a:srgbClr val="000000"/>
                </a:solidFill>
                <a:uFill>
                  <a:solidFill>
                    <a:srgbClr val="ffffff"/>
                  </a:solidFill>
                </a:uFill>
                <a:latin typeface="Times New Roman"/>
              </a:rPr>
              <a:t>.</a:t>
            </a:r>
            <a:endParaRPr b="0" lang="ru-RU" sz="1800" spc="-1" strike="noStrike">
              <a:solidFill>
                <a:srgbClr val="000000"/>
              </a:solidFill>
              <a:uFill>
                <a:solidFill>
                  <a:srgbClr val="ffffff"/>
                </a:solidFill>
              </a:uFill>
              <a:latin typeface="Arial"/>
            </a:endParaRPr>
          </a:p>
        </p:txBody>
      </p:sp>
      <p:pic>
        <p:nvPicPr>
          <p:cNvPr id="84" name="Picture 2" descr=""/>
          <p:cNvPicPr/>
          <p:nvPr/>
        </p:nvPicPr>
        <p:blipFill>
          <a:blip r:embed="rId1"/>
          <a:stretch/>
        </p:blipFill>
        <p:spPr>
          <a:xfrm>
            <a:off x="1554840" y="1600200"/>
            <a:ext cx="6033960" cy="4525200"/>
          </a:xfrm>
          <a:prstGeom prst="rect">
            <a:avLst/>
          </a:prstGeom>
          <a:ln>
            <a:noFill/>
          </a:ln>
        </p:spPr>
      </p:pic>
      <p:pic>
        <p:nvPicPr>
          <p:cNvPr id="85" name="Picture 2" descr=""/>
          <p:cNvPicPr/>
          <p:nvPr/>
        </p:nvPicPr>
        <p:blipFill>
          <a:blip r:embed="rId2"/>
          <a:stretch/>
        </p:blipFill>
        <p:spPr>
          <a:xfrm>
            <a:off x="1043640" y="1340640"/>
            <a:ext cx="7056000" cy="48236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457200" y="274680"/>
            <a:ext cx="8228880" cy="1142280"/>
          </a:xfrm>
          <a:prstGeom prst="rect">
            <a:avLst/>
          </a:prstGeom>
          <a:noFill/>
          <a:ln>
            <a:noFill/>
          </a:ln>
        </p:spPr>
        <p:style>
          <a:lnRef idx="0"/>
          <a:fillRef idx="0"/>
          <a:effectRef idx="0"/>
          <a:fontRef idx="minor"/>
        </p:style>
      </p:sp>
      <p:pic>
        <p:nvPicPr>
          <p:cNvPr id="87" name="Picture 2" descr=""/>
          <p:cNvPicPr/>
          <p:nvPr/>
        </p:nvPicPr>
        <p:blipFill>
          <a:blip r:embed="rId1"/>
          <a:stretch/>
        </p:blipFill>
        <p:spPr>
          <a:xfrm>
            <a:off x="971640" y="548640"/>
            <a:ext cx="7560000" cy="568800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Picture 3" descr=""/>
          <p:cNvPicPr/>
          <p:nvPr/>
        </p:nvPicPr>
        <p:blipFill>
          <a:blip r:embed="rId1"/>
          <a:stretch/>
        </p:blipFill>
        <p:spPr>
          <a:xfrm>
            <a:off x="251640" y="461160"/>
            <a:ext cx="8424360" cy="577512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457200" y="274680"/>
            <a:ext cx="8228880" cy="1142280"/>
          </a:xfrm>
          <a:prstGeom prst="rect">
            <a:avLst/>
          </a:prstGeom>
          <a:noFill/>
          <a:ln>
            <a:noFill/>
          </a:ln>
        </p:spPr>
        <p:style>
          <a:lnRef idx="0"/>
          <a:fillRef idx="0"/>
          <a:effectRef idx="0"/>
          <a:fontRef idx="minor"/>
        </p:style>
      </p:sp>
      <p:pic>
        <p:nvPicPr>
          <p:cNvPr id="90" name="Picture 2" descr=""/>
          <p:cNvPicPr/>
          <p:nvPr/>
        </p:nvPicPr>
        <p:blipFill>
          <a:blip r:embed="rId1"/>
          <a:stretch/>
        </p:blipFill>
        <p:spPr>
          <a:xfrm>
            <a:off x="4519440" y="3419640"/>
            <a:ext cx="104040" cy="18360"/>
          </a:xfrm>
          <a:prstGeom prst="rect">
            <a:avLst/>
          </a:prstGeom>
          <a:ln>
            <a:noFill/>
          </a:ln>
        </p:spPr>
      </p:pic>
      <p:sp>
        <p:nvSpPr>
          <p:cNvPr id="91" name="CustomShape 2"/>
          <p:cNvSpPr/>
          <p:nvPr/>
        </p:nvSpPr>
        <p:spPr>
          <a:xfrm>
            <a:off x="457200" y="1600200"/>
            <a:ext cx="8228880" cy="4525200"/>
          </a:xfrm>
          <a:prstGeom prst="rect">
            <a:avLst/>
          </a:prstGeom>
          <a:noFill/>
          <a:ln>
            <a:noFill/>
          </a:ln>
        </p:spPr>
        <p:style>
          <a:lnRef idx="0"/>
          <a:fillRef idx="0"/>
          <a:effectRef idx="0"/>
          <a:fontRef idx="minor"/>
        </p:style>
      </p:sp>
      <p:pic>
        <p:nvPicPr>
          <p:cNvPr id="92" name="Picture 3" descr=""/>
          <p:cNvPicPr/>
          <p:nvPr/>
        </p:nvPicPr>
        <p:blipFill>
          <a:blip r:embed="rId2"/>
          <a:stretch/>
        </p:blipFill>
        <p:spPr>
          <a:xfrm>
            <a:off x="395640" y="-10080"/>
            <a:ext cx="8208360" cy="65246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ru-RU" sz="4400" spc="-1" strike="noStrike">
                <a:solidFill>
                  <a:srgbClr val="000000"/>
                </a:solidFill>
                <a:uFill>
                  <a:solidFill>
                    <a:srgbClr val="ffffff"/>
                  </a:solidFill>
                </a:uFill>
                <a:latin typeface="Times New Roman"/>
              </a:rPr>
              <a:t>Рисунки на асфальте</a:t>
            </a:r>
            <a:endParaRPr b="0" lang="ru-RU" sz="1800" spc="-1" strike="noStrike">
              <a:solidFill>
                <a:srgbClr val="000000"/>
              </a:solidFill>
              <a:uFill>
                <a:solidFill>
                  <a:srgbClr val="ffffff"/>
                </a:solidFill>
              </a:uFill>
              <a:latin typeface="Arial"/>
            </a:endParaRPr>
          </a:p>
        </p:txBody>
      </p:sp>
      <p:pic>
        <p:nvPicPr>
          <p:cNvPr id="94" name="Объект 4" descr=""/>
          <p:cNvPicPr/>
          <p:nvPr/>
        </p:nvPicPr>
        <p:blipFill>
          <a:blip r:embed="rId1"/>
          <a:stretch/>
        </p:blipFill>
        <p:spPr>
          <a:xfrm>
            <a:off x="4716000" y="1700640"/>
            <a:ext cx="4283280" cy="3242160"/>
          </a:xfrm>
          <a:prstGeom prst="rect">
            <a:avLst/>
          </a:prstGeom>
          <a:ln>
            <a:noFill/>
          </a:ln>
        </p:spPr>
      </p:pic>
      <p:pic>
        <p:nvPicPr>
          <p:cNvPr id="95" name="Объект 3" descr=""/>
          <p:cNvPicPr/>
          <p:nvPr/>
        </p:nvPicPr>
        <p:blipFill>
          <a:blip r:embed="rId2"/>
          <a:stretch/>
        </p:blipFill>
        <p:spPr>
          <a:xfrm>
            <a:off x="323640" y="1700640"/>
            <a:ext cx="4031640" cy="32396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457200" y="274680"/>
            <a:ext cx="8228880" cy="1142280"/>
          </a:xfrm>
          <a:prstGeom prst="rect">
            <a:avLst/>
          </a:prstGeom>
          <a:noFill/>
          <a:ln>
            <a:noFill/>
          </a:ln>
        </p:spPr>
        <p:style>
          <a:lnRef idx="0"/>
          <a:fillRef idx="0"/>
          <a:effectRef idx="0"/>
          <a:fontRef idx="minor"/>
        </p:style>
      </p:sp>
      <p:sp>
        <p:nvSpPr>
          <p:cNvPr id="97" name="CustomShape 2"/>
          <p:cNvSpPr/>
          <p:nvPr/>
        </p:nvSpPr>
        <p:spPr>
          <a:xfrm>
            <a:off x="457200" y="1600200"/>
            <a:ext cx="8228880" cy="4525200"/>
          </a:xfrm>
          <a:prstGeom prst="rect">
            <a:avLst/>
          </a:prstGeom>
          <a:noFill/>
          <a:ln>
            <a:noFill/>
          </a:ln>
        </p:spPr>
        <p:style>
          <a:lnRef idx="0"/>
          <a:fillRef idx="0"/>
          <a:effectRef idx="0"/>
          <a:fontRef idx="minor"/>
        </p:style>
      </p:sp>
      <p:pic>
        <p:nvPicPr>
          <p:cNvPr id="98" name="Picture 2" descr=""/>
          <p:cNvPicPr/>
          <p:nvPr/>
        </p:nvPicPr>
        <p:blipFill>
          <a:blip r:embed="rId1"/>
          <a:stretch/>
        </p:blipFill>
        <p:spPr>
          <a:xfrm>
            <a:off x="251640" y="260640"/>
            <a:ext cx="8208360" cy="59760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565</TotalTime>
  <Application>LibreOffice/5.1.4.2$Windows_x86 LibreOffice_project/f99d75f39f1c57ebdd7ffc5f42867c12031db97a</Application>
  <Words>457</Words>
  <Paragraphs>80</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2014-12-29T15:01:54Z</dcterms:created>
  <dc:creator>User</dc:creator>
  <dc:description/>
  <dc:language>ru-RU</dc:language>
  <cp:lastModifiedBy/>
  <dcterms:modified xsi:type="dcterms:W3CDTF">2017-04-18T17:53:24Z</dcterms:modified>
  <cp:revision>33</cp:revision>
  <dc:subject/>
  <dc:title>Иллюзия Луны («Лунная иллюзия»)</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Экран (4:3)</vt:lpwstr>
  </property>
  <property fmtid="{D5CDD505-2E9C-101B-9397-08002B2CF9AE}" pid="10" name="ScaleCrop">
    <vt:bool>0</vt:bool>
  </property>
  <property fmtid="{D5CDD505-2E9C-101B-9397-08002B2CF9AE}" pid="11" name="ShareDoc">
    <vt:bool>0</vt:bool>
  </property>
  <property fmtid="{D5CDD505-2E9C-101B-9397-08002B2CF9AE}" pid="12" name="Slides">
    <vt:i4>23</vt:i4>
  </property>
</Properties>
</file>