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49"/>
  </p:notesMasterIdLst>
  <p:handoutMasterIdLst>
    <p:handoutMasterId r:id="rId50"/>
  </p:handoutMasterIdLst>
  <p:sldIdLst>
    <p:sldId id="257" r:id="rId3"/>
    <p:sldId id="258" r:id="rId4"/>
    <p:sldId id="310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73" r:id="rId15"/>
    <p:sldId id="271" r:id="rId16"/>
    <p:sldId id="272" r:id="rId17"/>
    <p:sldId id="274" r:id="rId18"/>
    <p:sldId id="276" r:id="rId19"/>
    <p:sldId id="277" r:id="rId20"/>
    <p:sldId id="278" r:id="rId21"/>
    <p:sldId id="280" r:id="rId22"/>
    <p:sldId id="279" r:id="rId23"/>
    <p:sldId id="281" r:id="rId24"/>
    <p:sldId id="282" r:id="rId25"/>
    <p:sldId id="283" r:id="rId26"/>
    <p:sldId id="311" r:id="rId27"/>
    <p:sldId id="285" r:id="rId28"/>
    <p:sldId id="291" r:id="rId29"/>
    <p:sldId id="289" r:id="rId30"/>
    <p:sldId id="290" r:id="rId31"/>
    <p:sldId id="312" r:id="rId32"/>
    <p:sldId id="313" r:id="rId33"/>
    <p:sldId id="314" r:id="rId34"/>
    <p:sldId id="294" r:id="rId35"/>
    <p:sldId id="292" r:id="rId36"/>
    <p:sldId id="293" r:id="rId37"/>
    <p:sldId id="296" r:id="rId38"/>
    <p:sldId id="297" r:id="rId39"/>
    <p:sldId id="300" r:id="rId40"/>
    <p:sldId id="301" r:id="rId41"/>
    <p:sldId id="302" r:id="rId42"/>
    <p:sldId id="304" r:id="rId43"/>
    <p:sldId id="305" r:id="rId44"/>
    <p:sldId id="306" r:id="rId45"/>
    <p:sldId id="286" r:id="rId46"/>
    <p:sldId id="308" r:id="rId47"/>
    <p:sldId id="309" r:id="rId4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148E8-C0FC-4BC3-AC62-57D890A25CA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DC134-E4F9-43F5-8445-08EF3B308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80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E0DC5-435E-4EFB-8578-1DDDB278BEA5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3F1E0-F0C1-4BA7-8950-06302997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4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3F1E0-F0C1-4BA7-8950-0630299715D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48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5A1E-1661-4AB2-A8A7-3CAF3F7AB8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D59-BBAF-4156-B4BF-1986573F34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4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5A1E-1661-4AB2-A8A7-3CAF3F7AB8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D59-BBAF-4156-B4BF-1986573F34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4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5A1E-1661-4AB2-A8A7-3CAF3F7AB8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D59-BBAF-4156-B4BF-1986573F34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4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1B9C-492F-443B-BC46-C0DA675CAF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663E-7D25-4A93-8024-1CBC07D8B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52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1B9C-492F-443B-BC46-C0DA675CAF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663E-7D25-4A93-8024-1CBC07D8B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1B9C-492F-443B-BC46-C0DA675CAF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663E-7D25-4A93-8024-1CBC07D8B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07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1B9C-492F-443B-BC46-C0DA675CAF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663E-7D25-4A93-8024-1CBC07D8B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48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1B9C-492F-443B-BC46-C0DA675CAF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663E-7D25-4A93-8024-1CBC07D8B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38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1B9C-492F-443B-BC46-C0DA675CAF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663E-7D25-4A93-8024-1CBC07D8B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12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1B9C-492F-443B-BC46-C0DA675CAF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663E-7D25-4A93-8024-1CBC07D8B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20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1B9C-492F-443B-BC46-C0DA675CAF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663E-7D25-4A93-8024-1CBC07D8B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5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5A1E-1661-4AB2-A8A7-3CAF3F7AB8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D59-BBAF-4156-B4BF-1986573F34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39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1B9C-492F-443B-BC46-C0DA675CAF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663E-7D25-4A93-8024-1CBC07D8B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95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1B9C-492F-443B-BC46-C0DA675CAF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663E-7D25-4A93-8024-1CBC07D8B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13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1B9C-492F-443B-BC46-C0DA675CAF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663E-7D25-4A93-8024-1CBC07D8B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0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5A1E-1661-4AB2-A8A7-3CAF3F7AB8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D59-BBAF-4156-B4BF-1986573F34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7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5A1E-1661-4AB2-A8A7-3CAF3F7AB8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D59-BBAF-4156-B4BF-1986573F34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5A1E-1661-4AB2-A8A7-3CAF3F7AB8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D59-BBAF-4156-B4BF-1986573F34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2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5A1E-1661-4AB2-A8A7-3CAF3F7AB8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D59-BBAF-4156-B4BF-1986573F34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6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5A1E-1661-4AB2-A8A7-3CAF3F7AB8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D59-BBAF-4156-B4BF-1986573F34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6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5A1E-1661-4AB2-A8A7-3CAF3F7AB8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D59-BBAF-4156-B4BF-1986573F34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5A1E-1661-4AB2-A8A7-3CAF3F7AB8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4D59-BBAF-4156-B4BF-1986573F34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5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45A1E-1661-4AB2-A8A7-3CAF3F7AB8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44D59-BBAF-4156-B4BF-1986573F34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7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01B9C-492F-443B-BC46-C0DA675CAF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B663E-7D25-4A93-8024-1CBC07D8BC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2.jpeg"/><Relationship Id="rId7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slide" Target="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60350"/>
            <a:ext cx="2592388" cy="1584325"/>
          </a:xfrm>
        </p:spPr>
        <p:txBody>
          <a:bodyPr/>
          <a:lstStyle/>
          <a:p>
            <a:pPr marL="609600" indent="-609600" algn="l" eaLnBrk="1" hangingPunct="1"/>
            <a:r>
              <a:rPr lang="ru-RU" altLang="ru-RU" sz="8800" i="1" smtClean="0">
                <a:solidFill>
                  <a:srgbClr val="FF0000"/>
                </a:solidFill>
                <a:latin typeface="Arial Black" pitchFamily="34" charset="0"/>
              </a:rPr>
              <a:t>???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55650" y="1700213"/>
            <a:ext cx="7777163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5400" b="1" dirty="0" smtClean="0">
                <a:solidFill>
                  <a:srgbClr val="000099"/>
                </a:solidFill>
                <a:latin typeface="Calibri"/>
              </a:rPr>
              <a:t>Наш космический адрес?</a:t>
            </a:r>
            <a:endParaRPr lang="ru-RU" sz="5400" b="1" dirty="0">
              <a:solidFill>
                <a:srgbClr val="0000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8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Заполните таблицу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836784"/>
              </p:ext>
            </p:extLst>
          </p:nvPr>
        </p:nvGraphicFramePr>
        <p:xfrm>
          <a:off x="467544" y="1628800"/>
          <a:ext cx="8229600" cy="44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Влияние Солнца</a:t>
                      </a:r>
                      <a:r>
                        <a:rPr lang="ru-RU" sz="3600" baseline="0" dirty="0" smtClean="0">
                          <a:solidFill>
                            <a:schemeClr val="bg1"/>
                          </a:solidFill>
                        </a:rPr>
                        <a:t> на Землю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Влияние Луны на Землю</a:t>
                      </a:r>
                      <a:endParaRPr lang="ru-RU" sz="3600" dirty="0"/>
                    </a:p>
                  </a:txBody>
                  <a:tcPr/>
                </a:tc>
              </a:tr>
              <a:tr h="809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4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Заполните таблицу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694907"/>
              </p:ext>
            </p:extLst>
          </p:nvPr>
        </p:nvGraphicFramePr>
        <p:xfrm>
          <a:off x="323528" y="1268760"/>
          <a:ext cx="8661648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6848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Влияние Солнца</a:t>
                      </a:r>
                      <a:r>
                        <a:rPr lang="ru-RU" sz="3600" baseline="0" dirty="0" smtClean="0">
                          <a:solidFill>
                            <a:schemeClr val="bg1"/>
                          </a:solidFill>
                        </a:rPr>
                        <a:t> на Землю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Влияние Луны на Землю</a:t>
                      </a:r>
                      <a:endParaRPr lang="ru-RU" sz="3600" dirty="0"/>
                    </a:p>
                  </a:txBody>
                  <a:tcPr/>
                </a:tc>
              </a:tr>
              <a:tr h="80988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</a:t>
                      </a:r>
                      <a:r>
                        <a:rPr lang="ru-RU" sz="2800" baseline="0" dirty="0" smtClean="0"/>
                        <a:t> Солнце притягивает Землю.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 На Земле возникают приливы и отливы.</a:t>
                      </a:r>
                      <a:endParaRPr lang="ru-RU" sz="28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2.Земля</a:t>
                      </a:r>
                      <a:r>
                        <a:rPr lang="ru-RU" sz="2800" baseline="0" dirty="0" smtClean="0"/>
                        <a:t> получает от Солнца тепло и свет.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3.Солнце</a:t>
                      </a:r>
                      <a:r>
                        <a:rPr lang="ru-RU" sz="2800" baseline="0" dirty="0" smtClean="0"/>
                        <a:t> испускает потоки частиц (солнечный ветер) – которые порождают магнитные бури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3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61648" cy="144016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Вращения Земли вокруг своей ____: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39552" y="1124744"/>
            <a:ext cx="7961538" cy="4641379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b="1" dirty="0" smtClean="0"/>
              <a:t>1.______ воображаемая  линия вокруг которой вращается Земля</a:t>
            </a:r>
            <a:r>
              <a:rPr lang="ru-RU" dirty="0" smtClean="0"/>
              <a:t>.  </a:t>
            </a:r>
          </a:p>
          <a:p>
            <a:pPr lvl="0">
              <a:buNone/>
            </a:pPr>
            <a:r>
              <a:rPr lang="ru-RU" b="1" dirty="0" smtClean="0"/>
              <a:t>2. Траектория движения Земля вокруг Солнца называется__________.</a:t>
            </a:r>
          </a:p>
          <a:p>
            <a:pPr lvl="0">
              <a:buNone/>
            </a:pPr>
            <a:r>
              <a:rPr lang="ru-RU" b="1" dirty="0" smtClean="0"/>
              <a:t>3.Земная ось наклонена к плоскости орбиты под углом __________ и её северный конец постоянно направлен на ________ звезду.</a:t>
            </a:r>
          </a:p>
          <a:p>
            <a:pPr lvl="0">
              <a:buNone/>
            </a:pPr>
            <a:r>
              <a:rPr lang="ru-RU" b="1" dirty="0" smtClean="0"/>
              <a:t>4. Точки пересечения Земной оси с плоскостью орбиты называются географическими ______.</a:t>
            </a:r>
          </a:p>
          <a:p>
            <a:pPr lvl="0">
              <a:buNone/>
            </a:pPr>
            <a:r>
              <a:rPr lang="ru-RU" b="1" dirty="0" smtClean="0"/>
              <a:t>5. Географических полюсов два- _________ и _________.</a:t>
            </a:r>
          </a:p>
          <a:p>
            <a:pPr lvl="0">
              <a:buNone/>
            </a:pPr>
            <a:r>
              <a:rPr lang="ru-RU" b="1" dirty="0"/>
              <a:t>6</a:t>
            </a:r>
            <a:r>
              <a:rPr lang="ru-RU" b="1" dirty="0" smtClean="0"/>
              <a:t>. Земля вращается вокруг своей оси ______ часовой стрелки, т.е. с _________на _______.</a:t>
            </a:r>
            <a:endParaRPr lang="ru-RU" b="1" dirty="0"/>
          </a:p>
          <a:p>
            <a:pPr lvl="0">
              <a:buNone/>
            </a:pP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4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61648" cy="144016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Вращения Земли вокруг своей оси: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39552" y="1124744"/>
            <a:ext cx="7961538" cy="4641379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b="1" dirty="0" smtClean="0"/>
              <a:t>1.</a:t>
            </a:r>
            <a:r>
              <a:rPr lang="ru-RU" b="1" dirty="0" smtClean="0">
                <a:solidFill>
                  <a:srgbClr val="FF0000"/>
                </a:solidFill>
              </a:rPr>
              <a:t>Ось</a:t>
            </a:r>
            <a:r>
              <a:rPr lang="ru-RU" b="1" dirty="0" smtClean="0"/>
              <a:t>  воображаемая  линия вокруг которой вращается Земля</a:t>
            </a:r>
            <a:r>
              <a:rPr lang="ru-RU" dirty="0" smtClean="0"/>
              <a:t>.  </a:t>
            </a:r>
          </a:p>
          <a:p>
            <a:pPr lvl="0">
              <a:buNone/>
            </a:pPr>
            <a:r>
              <a:rPr lang="ru-RU" b="1" dirty="0" smtClean="0"/>
              <a:t>2. Траектория движения Земля вокруг Солнца называется  </a:t>
            </a:r>
            <a:r>
              <a:rPr lang="ru-RU" b="1" dirty="0" smtClean="0">
                <a:solidFill>
                  <a:srgbClr val="FF0000"/>
                </a:solidFill>
              </a:rPr>
              <a:t>орбито</a:t>
            </a:r>
            <a:r>
              <a:rPr lang="ru-RU" b="1" dirty="0" smtClean="0"/>
              <a:t>й.</a:t>
            </a:r>
          </a:p>
          <a:p>
            <a:pPr lvl="0">
              <a:buNone/>
            </a:pPr>
            <a:r>
              <a:rPr lang="ru-RU" b="1" dirty="0" smtClean="0"/>
              <a:t>3.Земная ось наклонена к плоскости орбиты под углом </a:t>
            </a:r>
            <a:r>
              <a:rPr lang="ru-RU" b="1" dirty="0" smtClean="0">
                <a:solidFill>
                  <a:srgbClr val="FF0000"/>
                </a:solidFill>
              </a:rPr>
              <a:t>66,5</a:t>
            </a:r>
            <a:r>
              <a:rPr lang="ru-RU" b="1" dirty="0" smtClean="0"/>
              <a:t> и её северный конец постоянно направлен на </a:t>
            </a:r>
            <a:r>
              <a:rPr lang="ru-RU" b="1" dirty="0" smtClean="0">
                <a:solidFill>
                  <a:srgbClr val="FF0000"/>
                </a:solidFill>
              </a:rPr>
              <a:t>Полярную</a:t>
            </a:r>
            <a:r>
              <a:rPr lang="ru-RU" b="1" dirty="0" smtClean="0"/>
              <a:t> звезду.</a:t>
            </a:r>
          </a:p>
          <a:p>
            <a:pPr lvl="0">
              <a:buNone/>
            </a:pPr>
            <a:r>
              <a:rPr lang="ru-RU" b="1" dirty="0" smtClean="0"/>
              <a:t>4. Точки пересечения Земной оси с плоскостью орбиты называются географическими </a:t>
            </a:r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олюсами</a:t>
            </a:r>
            <a:r>
              <a:rPr lang="ru-RU" b="1" dirty="0" smtClean="0"/>
              <a:t>.</a:t>
            </a:r>
          </a:p>
          <a:p>
            <a:pPr lvl="0">
              <a:buNone/>
            </a:pPr>
            <a:r>
              <a:rPr lang="ru-RU" b="1" dirty="0" smtClean="0"/>
              <a:t>5. Географических полюсов два- </a:t>
            </a:r>
            <a:r>
              <a:rPr lang="ru-RU" b="1" dirty="0" smtClean="0">
                <a:solidFill>
                  <a:srgbClr val="FF0000"/>
                </a:solidFill>
              </a:rPr>
              <a:t>Северный</a:t>
            </a:r>
            <a:r>
              <a:rPr lang="ru-RU" b="1" dirty="0" smtClean="0"/>
              <a:t>  и </a:t>
            </a:r>
            <a:r>
              <a:rPr lang="ru-RU" b="1" dirty="0" smtClean="0">
                <a:solidFill>
                  <a:srgbClr val="FF0000"/>
                </a:solidFill>
              </a:rPr>
              <a:t>Южный</a:t>
            </a:r>
            <a:r>
              <a:rPr lang="ru-RU" b="1" dirty="0" smtClean="0"/>
              <a:t>.</a:t>
            </a:r>
          </a:p>
          <a:p>
            <a:pPr lvl="0">
              <a:buNone/>
            </a:pPr>
            <a:r>
              <a:rPr lang="ru-RU" b="1" dirty="0" smtClean="0"/>
              <a:t>6. Земля вращается вокруг своей оси </a:t>
            </a:r>
            <a:r>
              <a:rPr lang="ru-RU" b="1" dirty="0" smtClean="0">
                <a:solidFill>
                  <a:srgbClr val="FF0000"/>
                </a:solidFill>
              </a:rPr>
              <a:t>проти</a:t>
            </a:r>
            <a:r>
              <a:rPr lang="ru-RU" b="1" dirty="0" smtClean="0"/>
              <a:t>в часовой стрелки, т.е. с </a:t>
            </a:r>
            <a:r>
              <a:rPr lang="ru-RU" b="1" dirty="0" smtClean="0">
                <a:solidFill>
                  <a:srgbClr val="FF0000"/>
                </a:solidFill>
              </a:rPr>
              <a:t>запада</a:t>
            </a:r>
            <a:r>
              <a:rPr lang="ru-RU" b="1" dirty="0" smtClean="0"/>
              <a:t> на </a:t>
            </a:r>
            <a:r>
              <a:rPr lang="ru-RU" b="1" dirty="0" smtClean="0">
                <a:solidFill>
                  <a:srgbClr val="FF0000"/>
                </a:solidFill>
              </a:rPr>
              <a:t>восток</a:t>
            </a:r>
            <a:r>
              <a:rPr lang="ru-RU" b="1" dirty="0" smtClean="0"/>
              <a:t>.</a:t>
            </a:r>
            <a:endParaRPr lang="ru-RU" b="1" dirty="0"/>
          </a:p>
          <a:p>
            <a:pPr lvl="0">
              <a:buNone/>
            </a:pP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9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61648" cy="144016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Географические следствия вращения Земли вокруг своей ____: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11560" y="1628800"/>
            <a:ext cx="7961538" cy="464137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1. </a:t>
            </a:r>
            <a:r>
              <a:rPr lang="ru-RU" b="1" dirty="0" smtClean="0"/>
              <a:t>Это вращение влияет на  планеты: Земля сплюснута у ________. Форма: ________ . </a:t>
            </a:r>
            <a:endParaRPr lang="ru-RU" sz="2400" b="1" dirty="0" smtClean="0"/>
          </a:p>
          <a:p>
            <a:pPr lvl="0">
              <a:buNone/>
            </a:pPr>
            <a:r>
              <a:rPr lang="ru-RU" b="1" dirty="0" smtClean="0"/>
              <a:t>2. Все тела в северном полушарии отклоняются ______, в южном – ________(сила ___________): </a:t>
            </a:r>
            <a:endParaRPr lang="ru-RU" sz="2400" b="1" dirty="0" smtClean="0"/>
          </a:p>
          <a:p>
            <a:pPr lvl="1"/>
            <a:r>
              <a:rPr lang="ru-RU" b="1" dirty="0" smtClean="0"/>
              <a:t>реки: в северном полушарии у рек более крутой ________ берег, а в южном – __________,</a:t>
            </a:r>
            <a:endParaRPr lang="ru-RU" sz="2000" b="1" dirty="0" smtClean="0"/>
          </a:p>
          <a:p>
            <a:pPr lvl="1"/>
            <a:r>
              <a:rPr lang="ru-RU" b="1" dirty="0" smtClean="0"/>
              <a:t>ветра.</a:t>
            </a:r>
            <a:endParaRPr lang="ru-RU" sz="2000" b="1" dirty="0" smtClean="0"/>
          </a:p>
          <a:p>
            <a:pPr lvl="1"/>
            <a:r>
              <a:rPr lang="ru-RU" b="1" dirty="0" smtClean="0"/>
              <a:t>океанические течения.</a:t>
            </a:r>
            <a:endParaRPr lang="ru-RU" sz="2000" b="1" dirty="0" smtClean="0"/>
          </a:p>
          <a:p>
            <a:pPr lvl="0">
              <a:buNone/>
            </a:pPr>
            <a:r>
              <a:rPr lang="ru-RU" b="1" dirty="0" smtClean="0"/>
              <a:t>3. Смена _____ и ______.</a:t>
            </a:r>
            <a:endParaRPr lang="ru-RU" sz="24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16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Географические следствия вращения Земли вокруг своей оси: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8043890" cy="4268799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AutoNum type="arabicPeriod"/>
            </a:pPr>
            <a:r>
              <a:rPr lang="ru-RU" sz="3000" b="1" dirty="0" smtClean="0"/>
              <a:t>Это вращение влияет на  планеты: Земля сплюснута у </a:t>
            </a:r>
            <a:r>
              <a:rPr lang="ru-RU" sz="3000" b="1" dirty="0" smtClean="0">
                <a:solidFill>
                  <a:srgbClr val="FF0000"/>
                </a:solidFill>
              </a:rPr>
              <a:t>полюсов</a:t>
            </a:r>
            <a:r>
              <a:rPr lang="ru-RU" sz="3000" b="1" dirty="0" smtClean="0"/>
              <a:t>. </a:t>
            </a:r>
          </a:p>
          <a:p>
            <a:pPr marL="514350" lvl="0" indent="-514350">
              <a:buNone/>
            </a:pPr>
            <a:r>
              <a:rPr lang="ru-RU" sz="3000" b="1" dirty="0" smtClean="0"/>
              <a:t>      Форма: </a:t>
            </a:r>
            <a:r>
              <a:rPr lang="ru-RU" sz="3000" b="1" dirty="0" smtClean="0">
                <a:solidFill>
                  <a:srgbClr val="FF0000"/>
                </a:solidFill>
              </a:rPr>
              <a:t>эллипсоид</a:t>
            </a:r>
            <a:r>
              <a:rPr lang="ru-RU" sz="3000" b="1" dirty="0" smtClean="0"/>
              <a:t>. </a:t>
            </a:r>
          </a:p>
          <a:p>
            <a:pPr lvl="0">
              <a:buNone/>
            </a:pPr>
            <a:r>
              <a:rPr lang="ru-RU" sz="3000" b="1" dirty="0" smtClean="0"/>
              <a:t>2. Все тела в северном полушарии отклоняются </a:t>
            </a:r>
            <a:r>
              <a:rPr lang="ru-RU" sz="3000" b="1" dirty="0" smtClean="0">
                <a:solidFill>
                  <a:srgbClr val="FF0000"/>
                </a:solidFill>
              </a:rPr>
              <a:t>вправо</a:t>
            </a:r>
            <a:r>
              <a:rPr lang="ru-RU" sz="3000" b="1" dirty="0" smtClean="0"/>
              <a:t>, в южном – </a:t>
            </a:r>
            <a:r>
              <a:rPr lang="ru-RU" sz="3000" b="1" dirty="0" smtClean="0">
                <a:solidFill>
                  <a:srgbClr val="FF0000"/>
                </a:solidFill>
              </a:rPr>
              <a:t>влево</a:t>
            </a:r>
            <a:r>
              <a:rPr lang="ru-RU" sz="3000" b="1" dirty="0" smtClean="0"/>
              <a:t> (сила </a:t>
            </a:r>
            <a:r>
              <a:rPr lang="ru-RU" sz="3000" b="1" dirty="0" smtClean="0">
                <a:solidFill>
                  <a:srgbClr val="FF0000"/>
                </a:solidFill>
              </a:rPr>
              <a:t>Кариолиса</a:t>
            </a:r>
            <a:r>
              <a:rPr lang="ru-RU" sz="3000" b="1" dirty="0" smtClean="0"/>
              <a:t>): </a:t>
            </a:r>
          </a:p>
          <a:p>
            <a:pPr lvl="1"/>
            <a:r>
              <a:rPr lang="ru-RU" sz="3000" b="1" dirty="0" smtClean="0"/>
              <a:t>реки: в северном полушарии у рек более крутой </a:t>
            </a:r>
            <a:r>
              <a:rPr lang="ru-RU" sz="3000" b="1" dirty="0" smtClean="0">
                <a:solidFill>
                  <a:srgbClr val="FF0000"/>
                </a:solidFill>
              </a:rPr>
              <a:t>правый</a:t>
            </a:r>
            <a:r>
              <a:rPr lang="ru-RU" sz="3000" b="1" dirty="0" smtClean="0"/>
              <a:t> берег, а в южном – </a:t>
            </a:r>
            <a:r>
              <a:rPr lang="ru-RU" sz="3000" b="1" dirty="0" smtClean="0">
                <a:solidFill>
                  <a:srgbClr val="FF0000"/>
                </a:solidFill>
              </a:rPr>
              <a:t>левый</a:t>
            </a:r>
            <a:r>
              <a:rPr lang="ru-RU" sz="3000" b="1" dirty="0" smtClean="0"/>
              <a:t>,</a:t>
            </a:r>
          </a:p>
          <a:p>
            <a:pPr lvl="1"/>
            <a:r>
              <a:rPr lang="ru-RU" sz="3000" b="1" dirty="0" smtClean="0"/>
              <a:t>ветра.</a:t>
            </a:r>
          </a:p>
          <a:p>
            <a:pPr lvl="1"/>
            <a:r>
              <a:rPr lang="ru-RU" sz="3000" b="1" dirty="0" smtClean="0"/>
              <a:t>океанические течения.</a:t>
            </a:r>
          </a:p>
          <a:p>
            <a:pPr lvl="0">
              <a:buNone/>
            </a:pPr>
            <a:r>
              <a:rPr lang="ru-RU" sz="3000" b="1" dirty="0" smtClean="0"/>
              <a:t>3. Смена </a:t>
            </a:r>
            <a:r>
              <a:rPr lang="ru-RU" sz="3000" b="1" dirty="0" smtClean="0">
                <a:solidFill>
                  <a:srgbClr val="FF0000"/>
                </a:solidFill>
              </a:rPr>
              <a:t>дня</a:t>
            </a:r>
            <a:r>
              <a:rPr lang="ru-RU" sz="3000" b="1" dirty="0" smtClean="0"/>
              <a:t> и </a:t>
            </a:r>
            <a:r>
              <a:rPr lang="ru-RU" sz="3000" b="1" dirty="0" smtClean="0">
                <a:solidFill>
                  <a:srgbClr val="FF0000"/>
                </a:solidFill>
              </a:rPr>
              <a:t>ночи</a:t>
            </a:r>
            <a:r>
              <a:rPr lang="ru-RU" sz="3000" b="1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0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748464" cy="55446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002060"/>
                </a:solidFill>
              </a:rPr>
              <a:t>Земля вращается, вращается, вращается.</a:t>
            </a: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И на Земле вдруг представление начинается.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На сцене в свой черёд артисты появляются.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И выступление каждого артиста отличается.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Один, в костюме рыжем, слёзы льёт.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Другой, в одежде белой, снег метёт.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По воле третьего подснежник расцветает.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Ну а четвёртый ярким солнцем согревает</a:t>
            </a:r>
            <a:r>
              <a:rPr lang="ru-RU" sz="4000" dirty="0">
                <a:solidFill>
                  <a:srgbClr val="7030A0"/>
                </a:solidFill>
              </a:rPr>
              <a:t>.</a:t>
            </a:r>
            <a:br>
              <a:rPr lang="ru-RU" sz="4000" dirty="0">
                <a:solidFill>
                  <a:srgbClr val="7030A0"/>
                </a:solidFill>
              </a:rPr>
            </a:b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7789776" cy="532859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Обращение Земли вокруг Солнца</a:t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u="sng" dirty="0" smtClean="0">
                <a:solidFill>
                  <a:schemeClr val="tx1"/>
                </a:solidFill>
              </a:rPr>
              <a:t/>
            </a:r>
            <a:br>
              <a:rPr lang="ru-RU" b="1" u="sng" dirty="0" smtClean="0">
                <a:solidFill>
                  <a:schemeClr val="tx1"/>
                </a:solidFill>
              </a:rPr>
            </a:br>
            <a:endParaRPr lang="ru-RU" sz="36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60350"/>
            <a:ext cx="2592388" cy="1584325"/>
          </a:xfrm>
        </p:spPr>
        <p:txBody>
          <a:bodyPr/>
          <a:lstStyle/>
          <a:p>
            <a:pPr marL="609600" indent="-609600" algn="l" eaLnBrk="1" hangingPunct="1"/>
            <a:r>
              <a:rPr lang="ru-RU" altLang="ru-RU" sz="8800" i="1" smtClean="0">
                <a:solidFill>
                  <a:srgbClr val="FF0000"/>
                </a:solidFill>
                <a:latin typeface="Arial Black" pitchFamily="34" charset="0"/>
              </a:rPr>
              <a:t>???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55650" y="1700213"/>
            <a:ext cx="7777163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5400" b="1" dirty="0">
                <a:solidFill>
                  <a:srgbClr val="000099"/>
                </a:solidFill>
                <a:latin typeface="Calibri"/>
              </a:rPr>
              <a:t>За какое время Земля проходит один круг по орбите? </a:t>
            </a:r>
            <a:r>
              <a:rPr lang="ru-RU" sz="5400" b="1" dirty="0">
                <a:latin typeface="Calibri"/>
              </a:rPr>
              <a:t>Найдите точный ответ на странице 36 учебника?</a:t>
            </a:r>
          </a:p>
        </p:txBody>
      </p:sp>
    </p:spTree>
    <p:extLst>
      <p:ext uri="{BB962C8B-B14F-4D97-AF65-F5344CB8AC3E}">
        <p14:creationId xmlns:p14="http://schemas.microsoft.com/office/powerpoint/2010/main" val="37509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Documents and Settings\Admin\Мои документы\Мои рисунки\Безымянный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595224"/>
            <a:ext cx="5086350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714750"/>
            <a:ext cx="19288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C:\Documents and Settings\Admin\Мои документы\Загрузки\large-spinning-globe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0" y="185737"/>
            <a:ext cx="35528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44069" y="89909"/>
            <a:ext cx="46140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200" dirty="0">
                <a:ln w="29210">
                  <a:solidFill>
                    <a:srgbClr val="FFFFFF">
                      <a:tint val="10000"/>
                    </a:srgbClr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24 </a:t>
            </a:r>
            <a:r>
              <a:rPr lang="ru-RU" sz="5400" b="1" spc="200" dirty="0">
                <a:ln w="29210">
                  <a:solidFill>
                    <a:srgbClr val="FFFFFF">
                      <a:tint val="10000"/>
                    </a:srgbClr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часа=1 </a:t>
            </a:r>
            <a:r>
              <a:rPr lang="ru-RU" sz="5400" b="1" spc="200" dirty="0" err="1">
                <a:ln w="29210">
                  <a:solidFill>
                    <a:srgbClr val="FFFFFF">
                      <a:tint val="10000"/>
                    </a:srgbClr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сут</a:t>
            </a:r>
            <a:r>
              <a:rPr lang="ru-RU" sz="5400" b="1" spc="200" dirty="0">
                <a:ln w="29210">
                  <a:solidFill>
                    <a:srgbClr val="FFFFFF">
                      <a:tint val="10000"/>
                    </a:srgbClr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26095" y="1340768"/>
            <a:ext cx="58583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200" dirty="0">
                <a:ln w="29210">
                  <a:solidFill>
                    <a:srgbClr val="FFFFFF">
                      <a:tint val="10000"/>
                    </a:srgbClr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365 </a:t>
            </a:r>
            <a:r>
              <a:rPr lang="ru-RU" sz="5400" b="1" spc="200" dirty="0" err="1">
                <a:ln w="29210">
                  <a:solidFill>
                    <a:srgbClr val="FFFFFF">
                      <a:tint val="10000"/>
                    </a:srgbClr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дн</a:t>
            </a:r>
            <a:r>
              <a:rPr lang="ru-RU" sz="5400" b="1" spc="200" dirty="0">
                <a:ln w="29210">
                  <a:solidFill>
                    <a:srgbClr val="FFFFFF">
                      <a:tint val="10000"/>
                    </a:srgbClr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. 6 ч.=1 год</a:t>
            </a:r>
          </a:p>
        </p:txBody>
      </p:sp>
    </p:spTree>
    <p:extLst>
      <p:ext uri="{BB962C8B-B14F-4D97-AF65-F5344CB8AC3E}">
        <p14:creationId xmlns:p14="http://schemas.microsoft.com/office/powerpoint/2010/main" val="69698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50" y="4293096"/>
            <a:ext cx="6656453" cy="1070992"/>
          </a:xfrm>
        </p:spPr>
        <p:txBody>
          <a:bodyPr/>
          <a:lstStyle/>
          <a:p>
            <a:pPr marL="0" indent="0" algn="l">
              <a:buNone/>
            </a:pP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404664"/>
            <a:ext cx="7004248" cy="3801576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ru-RU" altLang="ru-RU" sz="8800" i="1" dirty="0" smtClean="0">
                <a:solidFill>
                  <a:srgbClr val="FF0000"/>
                </a:solidFill>
                <a:latin typeface="Arial Black" pitchFamily="34" charset="0"/>
              </a:rPr>
              <a:t>???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55650" y="1700213"/>
            <a:ext cx="7777163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5400" b="1" dirty="0" smtClean="0">
                <a:solidFill>
                  <a:srgbClr val="000099"/>
                </a:solidFill>
                <a:latin typeface="Calibri"/>
              </a:rPr>
              <a:t>Весь существующий мир?</a:t>
            </a:r>
            <a:endParaRPr lang="ru-RU" sz="5400" b="1" dirty="0">
              <a:solidFill>
                <a:srgbClr val="0000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28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60350"/>
            <a:ext cx="2592388" cy="1584325"/>
          </a:xfrm>
        </p:spPr>
        <p:txBody>
          <a:bodyPr/>
          <a:lstStyle/>
          <a:p>
            <a:pPr marL="609600" indent="-609600" algn="l" eaLnBrk="1" hangingPunct="1"/>
            <a:r>
              <a:rPr lang="ru-RU" altLang="ru-RU" sz="8800" i="1" smtClean="0">
                <a:solidFill>
                  <a:srgbClr val="FF0000"/>
                </a:solidFill>
                <a:latin typeface="Arial Black" pitchFamily="34" charset="0"/>
              </a:rPr>
              <a:t>???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67544" y="1412776"/>
            <a:ext cx="7777163" cy="53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5400" b="1" dirty="0" smtClean="0">
                <a:solidFill>
                  <a:srgbClr val="000099"/>
                </a:solidFill>
                <a:latin typeface="Calibri"/>
              </a:rPr>
              <a:t>Если 6 оставшихся часов перенести на следующий год (суммированием), то один раз во сколько лет образуются дополнительные сутки? </a:t>
            </a:r>
            <a:endParaRPr lang="ru-RU" sz="5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1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348038" y="2565400"/>
            <a:ext cx="2447925" cy="1943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Дуга 5"/>
          <p:cNvSpPr/>
          <p:nvPr/>
        </p:nvSpPr>
        <p:spPr>
          <a:xfrm rot="10800000">
            <a:off x="395288" y="2492375"/>
            <a:ext cx="8469312" cy="2513013"/>
          </a:xfrm>
          <a:prstGeom prst="arc">
            <a:avLst>
              <a:gd name="adj1" fmla="val 16200000"/>
              <a:gd name="adj2" fmla="val 158022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3311525" y="4760913"/>
            <a:ext cx="1152525" cy="647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3419475" y="4724400"/>
            <a:ext cx="865188" cy="792163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2" name="TextBox 28"/>
          <p:cNvSpPr txBox="1">
            <a:spLocks noChangeArrowheads="1"/>
          </p:cNvSpPr>
          <p:nvPr/>
        </p:nvSpPr>
        <p:spPr bwMode="auto">
          <a:xfrm>
            <a:off x="539750" y="333375"/>
            <a:ext cx="81359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0000"/>
                </a:solidFill>
              </a:rPr>
              <a:t>Орбита</a:t>
            </a:r>
            <a:r>
              <a:rPr lang="ru-RU" altLang="ru-RU" sz="2800" dirty="0" smtClean="0">
                <a:solidFill>
                  <a:srgbClr val="000000"/>
                </a:solidFill>
              </a:rPr>
              <a:t> – путь по которому Земля проходит вокруг Солнца.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0000"/>
                </a:solidFill>
              </a:rPr>
              <a:t>Год</a:t>
            </a:r>
            <a:r>
              <a:rPr lang="ru-RU" altLang="ru-RU" sz="2800" dirty="0" smtClean="0">
                <a:solidFill>
                  <a:srgbClr val="000000"/>
                </a:solidFill>
              </a:rPr>
              <a:t> (365 суток 6 часов) – период,  за который Земля делает оборот вокруг Солнца.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0000"/>
                </a:solidFill>
              </a:rPr>
              <a:t>Високосный год </a:t>
            </a:r>
            <a:r>
              <a:rPr lang="ru-RU" altLang="ru-RU" sz="2800" dirty="0" smtClean="0">
                <a:solidFill>
                  <a:srgbClr val="000000"/>
                </a:solidFill>
              </a:rPr>
              <a:t>– 366 суток.</a:t>
            </a:r>
          </a:p>
        </p:txBody>
      </p:sp>
    </p:spTree>
    <p:extLst>
      <p:ext uri="{BB962C8B-B14F-4D97-AF65-F5344CB8AC3E}">
        <p14:creationId xmlns:p14="http://schemas.microsoft.com/office/powerpoint/2010/main" val="35346443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-0.00995 C -0.17101 -0.00995 -0.37847 -0.09367 -0.37847 -0.19681 C -0.37847 -0.29996 -0.17101 -0.38298 0.08281 -0.38391 C 0.33663 -0.38391 0.54288 -0.29996 0.54236 -0.19658 C 0.54323 -0.0939 0.33663 -0.00995 0.08281 -0.00995 Z " pathEditMode="relative" rAng="10800000" ptsTypes="fffff">
                                      <p:cBhvr>
                                        <p:cTn id="2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86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47 -0.00532 C -0.1757 -0.00555 -0.38195 -0.08835 -0.38264 -0.19126 C -0.38264 -0.29371 -0.1757 -0.37674 0.07864 -0.3772 C 0.33264 -0.37674 0.53958 -0.29394 0.53975 -0.19126 C 0.53975 -0.08881 0.33316 -0.00555 0.07847 -0.00532 Z " pathEditMode="relative" rAng="10800000" ptsTypes="fffff">
                                      <p:cBhvr>
                                        <p:cTn id="2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8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46 -0.01041 C -0.17222 -0.01064 -0.38229 -0.0932 -0.38229 -0.19589 C -0.38143 -0.2988 -0.17413 -0.38252 0.08333 -0.38206 C 0.33871 -0.38206 0.54705 -0.2988 0.54705 -0.19612 C 0.54705 -0.09367 0.33871 -0.01041 0.08246 -0.01041 Z " pathEditMode="relative" rAng="10800000" ptsTypes="fffff">
                                      <p:cBhvr>
                                        <p:cTn id="3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47 -0.00532 C -0.18004 -0.00486 -0.39097 -0.08834 -0.39063 -0.19172 C -0.39063 -0.29394 -0.18004 -0.37743 0.07847 -0.3765 C 0.33576 -0.37766 0.54739 -0.29325 0.54618 -0.19149 C 0.54705 -0.08881 0.33663 -0.00486 0.07847 -0.00532 Z " pathEditMode="relative" rAng="10800000" ptsTypes="fffff">
                                      <p:cBhvr>
                                        <p:cTn id="3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8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28" grpId="1" animBg="1"/>
      <p:bldP spid="28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Земля вокруг С</a:t>
            </a:r>
            <a:r>
              <a:rPr lang="ru-RU" b="1" dirty="0"/>
              <a:t>. С запада на восток, скорость 30 км/с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По орбите</a:t>
            </a:r>
          </a:p>
          <a:p>
            <a:pPr marL="0" indent="0" algn="ctr">
              <a:buNone/>
            </a:pPr>
            <a:r>
              <a:rPr lang="ru-RU" b="1" dirty="0" smtClean="0"/>
              <a:t>За год = 365 дней 6 часов</a:t>
            </a:r>
          </a:p>
          <a:p>
            <a:r>
              <a:rPr lang="ru-RU" b="1" dirty="0" smtClean="0"/>
              <a:t>1 раз в 4 года + 1 сутки – это високосный год = 366 суток ( 29 февр.)                           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277833" y="1412776"/>
            <a:ext cx="353395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60350"/>
            <a:ext cx="2592388" cy="1584325"/>
          </a:xfrm>
        </p:spPr>
        <p:txBody>
          <a:bodyPr/>
          <a:lstStyle/>
          <a:p>
            <a:pPr marL="609600" indent="-609600" algn="l" eaLnBrk="1" hangingPunct="1"/>
            <a:r>
              <a:rPr lang="ru-RU" altLang="ru-RU" sz="8800" i="1" smtClean="0">
                <a:solidFill>
                  <a:srgbClr val="FF0000"/>
                </a:solidFill>
                <a:latin typeface="Arial Black" pitchFamily="34" charset="0"/>
              </a:rPr>
              <a:t>???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67544" y="1412776"/>
            <a:ext cx="7777163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5400" b="1" dirty="0" smtClean="0">
                <a:solidFill>
                  <a:srgbClr val="000099"/>
                </a:solidFill>
                <a:latin typeface="Calibri"/>
              </a:rPr>
              <a:t>Причины смены времен года? </a:t>
            </a:r>
            <a:endParaRPr lang="ru-RU" sz="5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09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Причины смены времен года</a:t>
            </a:r>
            <a:br>
              <a:rPr lang="ru-RU" b="1" u="sng" dirty="0" smtClean="0"/>
            </a:b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b="1" u="sng" dirty="0" smtClean="0"/>
              <a:t>Вращение вокруг С.</a:t>
            </a:r>
            <a:endParaRPr lang="ru-RU" sz="4400" b="1" u="sng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b="1" u="sng" dirty="0" smtClean="0"/>
              <a:t>Угол наклона оси </a:t>
            </a:r>
            <a:r>
              <a:rPr lang="ru-RU" altLang="ru-RU" sz="4400" b="1" u="sng" dirty="0" smtClean="0"/>
              <a:t>66,5°</a:t>
            </a:r>
            <a:endParaRPr lang="ru-RU" sz="4400" b="1" u="sng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771800" y="1417638"/>
            <a:ext cx="1224136" cy="1435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004048" y="1417638"/>
            <a:ext cx="1296144" cy="1435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8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video Вращение земли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22" y="0"/>
            <a:ext cx="9137577" cy="676079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Фрагмент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7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33366b8211ca339c6bae99ad5d6af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1352"/>
            <a:ext cx="9144000" cy="5035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216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Заполните </a:t>
            </a:r>
            <a:r>
              <a:rPr lang="ru-RU" b="1" dirty="0" err="1" smtClean="0">
                <a:solidFill>
                  <a:srgbClr val="FF0000"/>
                </a:solidFill>
              </a:rPr>
              <a:t>таличку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710797"/>
              </p:ext>
            </p:extLst>
          </p:nvPr>
        </p:nvGraphicFramePr>
        <p:xfrm>
          <a:off x="827584" y="1196752"/>
          <a:ext cx="7416825" cy="491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365"/>
                <a:gridCol w="1483365"/>
                <a:gridCol w="1483365"/>
                <a:gridCol w="1483365"/>
                <a:gridCol w="1483365"/>
              </a:tblGrid>
              <a:tr h="235800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Дата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Название дня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Время года в северном полушарии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Время года в южном полушарии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Особенности </a:t>
                      </a:r>
                      <a:endParaRPr lang="ru-RU" sz="2400" dirty="0"/>
                    </a:p>
                  </a:txBody>
                  <a:tcPr/>
                </a:tc>
              </a:tr>
              <a:tr h="81073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22 декабря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45040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21 марта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45040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22 июня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81073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23 сентября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3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Заполните </a:t>
            </a:r>
            <a:r>
              <a:rPr lang="ru-RU" b="1" dirty="0" err="1" smtClean="0">
                <a:solidFill>
                  <a:srgbClr val="FF0000"/>
                </a:solidFill>
              </a:rPr>
              <a:t>таличку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286959"/>
              </p:ext>
            </p:extLst>
          </p:nvPr>
        </p:nvGraphicFramePr>
        <p:xfrm>
          <a:off x="827584" y="1196752"/>
          <a:ext cx="741682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365"/>
                <a:gridCol w="1483365"/>
                <a:gridCol w="1483365"/>
                <a:gridCol w="1483365"/>
                <a:gridCol w="1483364"/>
              </a:tblGrid>
              <a:tr h="172819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Дата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Название дня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Время года в северном полушарии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Время года в южном полушарии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Особенности </a:t>
                      </a:r>
                      <a:endParaRPr lang="ru-RU" sz="2400" dirty="0"/>
                    </a:p>
                  </a:txBody>
                  <a:tcPr/>
                </a:tc>
              </a:tr>
              <a:tr h="81073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22 декабря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Зимнее</a:t>
                      </a:r>
                      <a:r>
                        <a:rPr lang="ru-RU" sz="2000" baseline="0" dirty="0" smtClean="0"/>
                        <a:t> солнцестояние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зима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лето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Самая</a:t>
                      </a:r>
                      <a:r>
                        <a:rPr lang="ru-RU" sz="2000" baseline="0" dirty="0" smtClean="0"/>
                        <a:t> большая ночь</a:t>
                      </a:r>
                      <a:endParaRPr lang="ru-RU" sz="2000" dirty="0"/>
                    </a:p>
                  </a:txBody>
                  <a:tcPr/>
                </a:tc>
              </a:tr>
              <a:tr h="45040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21 марта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45040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22 июня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81073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23 сентября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9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50" y="4293096"/>
            <a:ext cx="6656453" cy="1070992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ВСЕЛЕННАЯ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404664"/>
            <a:ext cx="7004248" cy="3801576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ru-RU" altLang="ru-RU" sz="8800" i="1" dirty="0" smtClean="0">
                <a:solidFill>
                  <a:srgbClr val="FF0000"/>
                </a:solidFill>
                <a:latin typeface="Arial Black" pitchFamily="34" charset="0"/>
              </a:rPr>
              <a:t>???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55650" y="1700213"/>
            <a:ext cx="7777163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5400" b="1" dirty="0" smtClean="0">
                <a:solidFill>
                  <a:srgbClr val="000099"/>
                </a:solidFill>
                <a:latin typeface="Calibri"/>
              </a:rPr>
              <a:t>Весь существующий мир?</a:t>
            </a:r>
            <a:endParaRPr lang="ru-RU" sz="5400" b="1" dirty="0">
              <a:solidFill>
                <a:srgbClr val="0000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91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Заполните </a:t>
            </a:r>
            <a:r>
              <a:rPr lang="ru-RU" b="1" dirty="0" err="1" smtClean="0">
                <a:solidFill>
                  <a:srgbClr val="FF0000"/>
                </a:solidFill>
              </a:rPr>
              <a:t>таличку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607796"/>
              </p:ext>
            </p:extLst>
          </p:nvPr>
        </p:nvGraphicFramePr>
        <p:xfrm>
          <a:off x="827584" y="1196752"/>
          <a:ext cx="7416825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365"/>
                <a:gridCol w="1483365"/>
                <a:gridCol w="1483365"/>
                <a:gridCol w="1483365"/>
                <a:gridCol w="1483365"/>
              </a:tblGrid>
              <a:tr h="172819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Дата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Название дня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Время года в северном полушарии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Время года в южном полушарии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Особенности </a:t>
                      </a:r>
                      <a:endParaRPr lang="ru-RU" sz="2400" dirty="0"/>
                    </a:p>
                  </a:txBody>
                  <a:tcPr/>
                </a:tc>
              </a:tr>
              <a:tr h="81073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22 декабря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Зимнее</a:t>
                      </a:r>
                      <a:r>
                        <a:rPr lang="ru-RU" sz="2000" baseline="0" dirty="0" smtClean="0"/>
                        <a:t> солнцестояние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зима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лето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Самая</a:t>
                      </a:r>
                      <a:r>
                        <a:rPr lang="ru-RU" sz="2000" baseline="0" dirty="0" smtClean="0"/>
                        <a:t> большая ночь</a:t>
                      </a:r>
                      <a:endParaRPr lang="ru-RU" sz="2000" dirty="0"/>
                    </a:p>
                  </a:txBody>
                  <a:tcPr/>
                </a:tc>
              </a:tr>
              <a:tr h="45040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21 марта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равноденствие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весна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осень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день</a:t>
                      </a:r>
                      <a:r>
                        <a:rPr lang="ru-RU" sz="2000" baseline="0" dirty="0" smtClean="0"/>
                        <a:t> = ночи</a:t>
                      </a:r>
                      <a:endParaRPr lang="ru-RU" sz="2000" dirty="0"/>
                    </a:p>
                  </a:txBody>
                  <a:tcPr/>
                </a:tc>
              </a:tr>
              <a:tr h="45040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22 июня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81073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23 сентября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Заполните </a:t>
            </a:r>
            <a:r>
              <a:rPr lang="ru-RU" b="1" dirty="0" err="1" smtClean="0">
                <a:solidFill>
                  <a:srgbClr val="FF0000"/>
                </a:solidFill>
              </a:rPr>
              <a:t>таличку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726281"/>
              </p:ext>
            </p:extLst>
          </p:nvPr>
        </p:nvGraphicFramePr>
        <p:xfrm>
          <a:off x="827584" y="1196752"/>
          <a:ext cx="7416825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365"/>
                <a:gridCol w="1483365"/>
                <a:gridCol w="1483365"/>
                <a:gridCol w="1483365"/>
                <a:gridCol w="1483365"/>
              </a:tblGrid>
              <a:tr h="172819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Дата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Название дня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Время года в северном полушарии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Время года в южном полушарии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Особенности </a:t>
                      </a:r>
                      <a:endParaRPr lang="ru-RU" sz="2400" dirty="0"/>
                    </a:p>
                  </a:txBody>
                  <a:tcPr/>
                </a:tc>
              </a:tr>
              <a:tr h="81073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22 декабря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Зимнее</a:t>
                      </a:r>
                      <a:r>
                        <a:rPr lang="ru-RU" sz="2000" baseline="0" dirty="0" smtClean="0"/>
                        <a:t> солнцестояние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зима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лето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Самая</a:t>
                      </a:r>
                      <a:r>
                        <a:rPr lang="ru-RU" sz="2000" baseline="0" dirty="0" smtClean="0"/>
                        <a:t> большая ночь</a:t>
                      </a:r>
                      <a:endParaRPr lang="ru-RU" sz="2000" dirty="0"/>
                    </a:p>
                  </a:txBody>
                  <a:tcPr/>
                </a:tc>
              </a:tr>
              <a:tr h="45040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21 марта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равноденствие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весна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осень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день</a:t>
                      </a:r>
                      <a:r>
                        <a:rPr lang="ru-RU" sz="2000" baseline="0" dirty="0" smtClean="0"/>
                        <a:t> = ночи</a:t>
                      </a:r>
                      <a:endParaRPr lang="ru-RU" sz="2000" dirty="0"/>
                    </a:p>
                  </a:txBody>
                  <a:tcPr/>
                </a:tc>
              </a:tr>
              <a:tr h="45040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22 июня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81073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23 сентября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равноденствие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осень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весна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день = ночи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Заполните </a:t>
            </a:r>
            <a:r>
              <a:rPr lang="ru-RU" b="1" dirty="0" err="1" smtClean="0">
                <a:solidFill>
                  <a:srgbClr val="FF0000"/>
                </a:solidFill>
              </a:rPr>
              <a:t>таличку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854057"/>
              </p:ext>
            </p:extLst>
          </p:nvPr>
        </p:nvGraphicFramePr>
        <p:xfrm>
          <a:off x="827584" y="1196752"/>
          <a:ext cx="7416825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365"/>
                <a:gridCol w="1483365"/>
                <a:gridCol w="1483365"/>
                <a:gridCol w="1483365"/>
                <a:gridCol w="1483365"/>
              </a:tblGrid>
              <a:tr h="172819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Дата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Название дня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Время года в северном полушарии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Время года в южном полушарии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Особенности </a:t>
                      </a:r>
                      <a:endParaRPr lang="ru-RU" sz="2400" dirty="0"/>
                    </a:p>
                  </a:txBody>
                  <a:tcPr/>
                </a:tc>
              </a:tr>
              <a:tr h="81073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22 декабря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Зимнее</a:t>
                      </a:r>
                      <a:r>
                        <a:rPr lang="ru-RU" sz="2000" baseline="0" dirty="0" smtClean="0"/>
                        <a:t> солнцестояние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зима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лето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Самая</a:t>
                      </a:r>
                      <a:r>
                        <a:rPr lang="ru-RU" sz="2000" baseline="0" dirty="0" smtClean="0"/>
                        <a:t> большая ночь</a:t>
                      </a:r>
                      <a:endParaRPr lang="ru-RU" sz="2000" dirty="0"/>
                    </a:p>
                  </a:txBody>
                  <a:tcPr/>
                </a:tc>
              </a:tr>
              <a:tr h="45040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21 марта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равноденствие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весна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осень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день</a:t>
                      </a:r>
                      <a:r>
                        <a:rPr lang="ru-RU" sz="2000" baseline="0" dirty="0" smtClean="0"/>
                        <a:t> = ночи</a:t>
                      </a:r>
                      <a:endParaRPr lang="ru-RU" sz="2000" dirty="0"/>
                    </a:p>
                  </a:txBody>
                  <a:tcPr/>
                </a:tc>
              </a:tr>
              <a:tr h="45040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22 июня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Летнее солнцестояние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лето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зима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Самый большой день</a:t>
                      </a:r>
                      <a:endParaRPr lang="ru-RU" sz="2000" dirty="0"/>
                    </a:p>
                  </a:txBody>
                  <a:tcPr/>
                </a:tc>
              </a:tr>
              <a:tr h="81073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23 сентября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равноденствие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осень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весна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день = ночи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0012-012-Planety-gigan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3284538"/>
            <a:ext cx="4764087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3" descr="img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505142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2014538" y="0"/>
            <a:ext cx="71294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</p:txBody>
      </p:sp>
    </p:spTree>
    <p:extLst>
      <p:ext uri="{BB962C8B-B14F-4D97-AF65-F5344CB8AC3E}">
        <p14:creationId xmlns:p14="http://schemas.microsoft.com/office/powerpoint/2010/main" val="65518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60350"/>
            <a:ext cx="2592388" cy="1584325"/>
          </a:xfrm>
        </p:spPr>
        <p:txBody>
          <a:bodyPr/>
          <a:lstStyle/>
          <a:p>
            <a:pPr marL="609600" indent="-609600" algn="l" eaLnBrk="1" hangingPunct="1"/>
            <a:r>
              <a:rPr lang="ru-RU" altLang="ru-RU" sz="8800" i="1" smtClean="0">
                <a:solidFill>
                  <a:srgbClr val="FF0000"/>
                </a:solidFill>
                <a:latin typeface="Arial Black" pitchFamily="34" charset="0"/>
              </a:rPr>
              <a:t>???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67544" y="1412776"/>
            <a:ext cx="7777163" cy="233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5400" b="1" dirty="0" smtClean="0">
                <a:solidFill>
                  <a:srgbClr val="000099"/>
                </a:solidFill>
                <a:latin typeface="Calibri"/>
              </a:rPr>
              <a:t>Главное следствие вращения Земли вокруг Солнца? </a:t>
            </a:r>
            <a:endParaRPr lang="ru-RU" sz="5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51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3" descr="5931_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49275"/>
            <a:ext cx="374491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Рисунок 4" descr="springtime-at-givern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549275"/>
            <a:ext cx="33845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5" descr="1277912170_jean-marc_janiaczyk_art_painting_fleursjardi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933825"/>
            <a:ext cx="358775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Рисунок 6" descr="Autumn_Kis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3716338"/>
            <a:ext cx="333216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179388" y="188913"/>
            <a:ext cx="1079500" cy="368300"/>
          </a:xfrm>
          <a:prstGeom prst="rect">
            <a:avLst/>
          </a:prstGeom>
          <a:solidFill>
            <a:schemeClr val="bg1">
              <a:alpha val="4588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white"/>
                </a:solidFill>
                <a:latin typeface="Segoe Script"/>
                <a:hlinkClick r:id="rId6" action="ppaction://hlinksldjump"/>
              </a:rPr>
              <a:t>Зима</a:t>
            </a:r>
            <a:endParaRPr lang="ru-RU">
              <a:solidFill>
                <a:prstClr val="white"/>
              </a:solidFill>
              <a:latin typeface="Segoe Scrip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5938" y="836613"/>
            <a:ext cx="1008062" cy="369887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9BBB59">
                    <a:lumMod val="75000"/>
                  </a:srgbClr>
                </a:solidFill>
                <a:latin typeface="Segoe Script" pitchFamily="34" charset="0"/>
                <a:hlinkClick r:id="rId7" action="ppaction://hlinksldjump"/>
              </a:rPr>
              <a:t>Весна</a:t>
            </a:r>
            <a:endParaRPr lang="ru-RU" dirty="0">
              <a:solidFill>
                <a:srgbClr val="9BBB59">
                  <a:lumMod val="75000"/>
                </a:srgbClr>
              </a:solidFill>
              <a:latin typeface="Segoe Script" pitchFamily="34" charset="0"/>
            </a:endParaRPr>
          </a:p>
        </p:txBody>
      </p:sp>
      <p:sp>
        <p:nvSpPr>
          <p:cNvPr id="41992" name="TextBox 9"/>
          <p:cNvSpPr txBox="1">
            <a:spLocks noChangeArrowheads="1"/>
          </p:cNvSpPr>
          <p:nvPr/>
        </p:nvSpPr>
        <p:spPr bwMode="auto">
          <a:xfrm>
            <a:off x="1619250" y="3933825"/>
            <a:ext cx="865188" cy="368300"/>
          </a:xfrm>
          <a:prstGeom prst="rect">
            <a:avLst/>
          </a:prstGeom>
          <a:solidFill>
            <a:schemeClr val="bg1">
              <a:alpha val="8117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91B2B"/>
                </a:solidFill>
                <a:latin typeface="Segoe Script"/>
                <a:hlinkClick r:id="rId8" action="ppaction://hlinksldjump"/>
              </a:rPr>
              <a:t>Лето</a:t>
            </a:r>
            <a:endParaRPr lang="ru-RU">
              <a:solidFill>
                <a:srgbClr val="F91B2B"/>
              </a:solidFill>
              <a:latin typeface="Segoe Scrip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525" y="6021388"/>
            <a:ext cx="863600" cy="366712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Segoe Script"/>
                <a:hlinkClick r:id="rId9" action="ppaction://hlinksldjump"/>
              </a:rPr>
              <a:t>Осень</a:t>
            </a:r>
            <a:endParaRPr lang="ru-RU">
              <a:solidFill>
                <a:prstClr val="black"/>
              </a:solidFill>
              <a:latin typeface="Segoe Script"/>
            </a:endParaRPr>
          </a:p>
        </p:txBody>
      </p:sp>
    </p:spTree>
    <p:extLst>
      <p:ext uri="{BB962C8B-B14F-4D97-AF65-F5344CB8AC3E}">
        <p14:creationId xmlns:p14="http://schemas.microsoft.com/office/powerpoint/2010/main" val="29824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60350"/>
            <a:ext cx="2592388" cy="1584325"/>
          </a:xfrm>
        </p:spPr>
        <p:txBody>
          <a:bodyPr/>
          <a:lstStyle/>
          <a:p>
            <a:pPr marL="609600" indent="-609600" algn="l" eaLnBrk="1" hangingPunct="1"/>
            <a:r>
              <a:rPr lang="ru-RU" altLang="ru-RU" sz="8800" i="1" smtClean="0">
                <a:solidFill>
                  <a:srgbClr val="FF0000"/>
                </a:solidFill>
                <a:latin typeface="Arial Black" pitchFamily="34" charset="0"/>
              </a:rPr>
              <a:t>???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67544" y="1412776"/>
            <a:ext cx="7777163" cy="45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5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На глобусе </a:t>
            </a:r>
            <a:r>
              <a:rPr lang="ru-RU" sz="54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есть линии, недалеко от географических полюсов, </a:t>
            </a:r>
            <a:r>
              <a:rPr lang="ru-RU" sz="5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которые отмечены пунктирной линией. Назовите их.</a:t>
            </a:r>
            <a:r>
              <a:rPr lang="ru-RU" sz="5400" i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r>
              <a:rPr lang="ru-RU" sz="5400" b="1" dirty="0" smtClean="0">
                <a:latin typeface="Calibri"/>
              </a:rPr>
              <a:t>? </a:t>
            </a:r>
            <a:endParaRPr lang="ru-RU" sz="54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0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60350"/>
            <a:ext cx="2592388" cy="1584325"/>
          </a:xfrm>
        </p:spPr>
        <p:txBody>
          <a:bodyPr/>
          <a:lstStyle/>
          <a:p>
            <a:pPr marL="609600" indent="-609600" algn="l" eaLnBrk="1" hangingPunct="1"/>
            <a:r>
              <a:rPr lang="ru-RU" altLang="ru-RU" sz="8800" i="1" smtClean="0">
                <a:solidFill>
                  <a:srgbClr val="FF0000"/>
                </a:solidFill>
                <a:latin typeface="Arial Black" pitchFamily="34" charset="0"/>
              </a:rPr>
              <a:t>???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67542" y="1268760"/>
            <a:ext cx="7777163" cy="640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5400" i="1" dirty="0" smtClean="0">
                <a:solidFill>
                  <a:srgbClr val="FF0000"/>
                </a:solidFill>
                <a:latin typeface="Calibri"/>
              </a:rPr>
              <a:t>Запишем в </a:t>
            </a:r>
            <a:r>
              <a:rPr lang="ru-RU" sz="5400" i="1" dirty="0">
                <a:solidFill>
                  <a:srgbClr val="FF0000"/>
                </a:solidFill>
                <a:latin typeface="Calibri"/>
              </a:rPr>
              <a:t>тетрадь: </a:t>
            </a:r>
            <a:r>
              <a:rPr lang="ru-RU" sz="5400" dirty="0">
                <a:solidFill>
                  <a:prstClr val="black"/>
                </a:solidFill>
                <a:latin typeface="Calibri"/>
              </a:rPr>
              <a:t>Полярные круги (66,5 с.ш.,66,5 </a:t>
            </a:r>
            <a:r>
              <a:rPr lang="ru-RU" sz="5400" dirty="0" err="1">
                <a:solidFill>
                  <a:prstClr val="black"/>
                </a:solidFill>
                <a:latin typeface="Calibri"/>
              </a:rPr>
              <a:t>ю.ш</a:t>
            </a:r>
            <a:r>
              <a:rPr lang="ru-RU" sz="5400" dirty="0">
                <a:solidFill>
                  <a:prstClr val="black"/>
                </a:solidFill>
                <a:latin typeface="Calibri"/>
              </a:rPr>
              <a:t>.)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5400" i="1" dirty="0" smtClean="0">
                <a:solidFill>
                  <a:prstClr val="black"/>
                </a:solidFill>
                <a:latin typeface="Calibri"/>
              </a:rPr>
              <a:t>ограничивают </a:t>
            </a:r>
            <a:r>
              <a:rPr lang="ru-RU" sz="5400" i="1" dirty="0">
                <a:solidFill>
                  <a:prstClr val="black"/>
                </a:solidFill>
                <a:latin typeface="Calibri"/>
              </a:rPr>
              <a:t>области Земли, где наблюдаются полярный день и полярная ночь.</a:t>
            </a:r>
            <a:endParaRPr lang="ru-RU" sz="5400" i="1" dirty="0" smtClean="0">
              <a:solidFill>
                <a:prstClr val="black"/>
              </a:solidFill>
              <a:latin typeface="Calibri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5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4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Кроссворд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4941168"/>
            <a:ext cx="7772400" cy="1500187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Линия в самом центре глобуса которая делит землю на северное и южное полушарие? 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691705"/>
              </p:ext>
            </p:extLst>
          </p:nvPr>
        </p:nvGraphicFramePr>
        <p:xfrm>
          <a:off x="1835696" y="980728"/>
          <a:ext cx="6192688" cy="3863340"/>
        </p:xfrm>
        <a:graphic>
          <a:graphicData uri="http://schemas.openxmlformats.org/drawingml/2006/table">
            <a:tbl>
              <a:tblPr firstRow="1" firstCol="1" bandRow="1"/>
              <a:tblGrid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676872"/>
                <a:gridCol w="792088"/>
              </a:tblGrid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5616" y="10527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Кроссворд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4941168"/>
            <a:ext cx="7772400" cy="1500187"/>
          </a:xfrm>
        </p:spPr>
        <p:txBody>
          <a:bodyPr>
            <a:normAutofit fontScale="85000" lnSpcReduction="10000"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Какое время года будет в Северном полушарии, если к Солнцу обращена область вокруг Южного полюса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753103"/>
              </p:ext>
            </p:extLst>
          </p:nvPr>
        </p:nvGraphicFramePr>
        <p:xfrm>
          <a:off x="1835696" y="980728"/>
          <a:ext cx="6192688" cy="4043680"/>
        </p:xfrm>
        <a:graphic>
          <a:graphicData uri="http://schemas.openxmlformats.org/drawingml/2006/table">
            <a:tbl>
              <a:tblPr firstRow="1" firstCol="1" bandRow="1"/>
              <a:tblGrid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676872"/>
                <a:gridCol w="792088"/>
              </a:tblGrid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э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к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в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а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т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о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р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5616" y="10527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lang="ru-RU" alt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50" y="4293096"/>
            <a:ext cx="6656453" cy="1070992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ВСЕЛЕННАЯ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404664"/>
            <a:ext cx="7004248" cy="3801576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ru-RU" altLang="ru-RU" sz="8800" i="1" dirty="0" smtClean="0">
                <a:solidFill>
                  <a:srgbClr val="FF0000"/>
                </a:solidFill>
                <a:latin typeface="Arial Black" pitchFamily="34" charset="0"/>
              </a:rPr>
              <a:t>???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55650" y="1700213"/>
            <a:ext cx="7777163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5400" b="1" dirty="0" smtClean="0">
                <a:solidFill>
                  <a:srgbClr val="000099"/>
                </a:solidFill>
                <a:latin typeface="Calibri"/>
              </a:rPr>
              <a:t>Наша Галактика?</a:t>
            </a:r>
            <a:endParaRPr lang="ru-RU" sz="5400" b="1" dirty="0">
              <a:solidFill>
                <a:srgbClr val="0000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97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Кроссворд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5157192"/>
            <a:ext cx="7772400" cy="150018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Звезда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вокруг которой вращаются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планеты?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081932"/>
              </p:ext>
            </p:extLst>
          </p:nvPr>
        </p:nvGraphicFramePr>
        <p:xfrm>
          <a:off x="1835696" y="980728"/>
          <a:ext cx="6192688" cy="4584700"/>
        </p:xfrm>
        <a:graphic>
          <a:graphicData uri="http://schemas.openxmlformats.org/drawingml/2006/table">
            <a:tbl>
              <a:tblPr firstRow="1" firstCol="1" bandRow="1"/>
              <a:tblGrid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676872"/>
                <a:gridCol w="792088"/>
              </a:tblGrid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з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и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м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э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к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в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а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т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о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р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5616" y="10527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lang="ru-RU" alt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Кроссворд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5157192"/>
            <a:ext cx="7772400" cy="1500187"/>
          </a:xfrm>
        </p:spPr>
        <p:txBody>
          <a:bodyPr>
            <a:normAutofit fontScale="92500"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Чему равен период </a:t>
            </a:r>
          </a:p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вращения 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Земли вокруг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своей оси?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451414"/>
              </p:ext>
            </p:extLst>
          </p:nvPr>
        </p:nvGraphicFramePr>
        <p:xfrm>
          <a:off x="1835696" y="836712"/>
          <a:ext cx="6192688" cy="5405452"/>
        </p:xfrm>
        <a:graphic>
          <a:graphicData uri="http://schemas.openxmlformats.org/drawingml/2006/table">
            <a:tbl>
              <a:tblPr firstRow="1" firstCol="1" bandRow="1"/>
              <a:tblGrid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676872"/>
                <a:gridCol w="792088"/>
              </a:tblGrid>
              <a:tr h="528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з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и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м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с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э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к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в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а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т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о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р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л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н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ц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е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5616" y="10527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lang="ru-RU" alt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Кроссворд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5157192"/>
            <a:ext cx="7772400" cy="150018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Чему равен период </a:t>
            </a:r>
          </a:p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вращения 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Земли вокруг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Солнца?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688991"/>
              </p:ext>
            </p:extLst>
          </p:nvPr>
        </p:nvGraphicFramePr>
        <p:xfrm>
          <a:off x="1835696" y="836712"/>
          <a:ext cx="6192688" cy="5405452"/>
        </p:xfrm>
        <a:graphic>
          <a:graphicData uri="http://schemas.openxmlformats.org/drawingml/2006/table">
            <a:tbl>
              <a:tblPr firstRow="1" firstCol="1" bandRow="1"/>
              <a:tblGrid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676872"/>
                <a:gridCol w="792088"/>
              </a:tblGrid>
              <a:tr h="528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effectLst/>
                          <a:latin typeface="Times New Roman"/>
                        </a:rPr>
                        <a:t>с</a:t>
                      </a:r>
                      <a:endParaRPr lang="ru-RU" sz="400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з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 у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и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effectLst/>
                          <a:latin typeface="Times New Roman"/>
                        </a:rPr>
                        <a:t>т</a:t>
                      </a:r>
                      <a:endParaRPr lang="ru-RU" sz="400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м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с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э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к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в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а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т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о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р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а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л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м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н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ц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е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5616" y="10527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lang="ru-RU" alt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Кроссворд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5157192"/>
            <a:ext cx="7772400" cy="150018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Чему равен период </a:t>
            </a:r>
          </a:p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вращения 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Земли вокруг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Солнца?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073975"/>
              </p:ext>
            </p:extLst>
          </p:nvPr>
        </p:nvGraphicFramePr>
        <p:xfrm>
          <a:off x="1835696" y="836712"/>
          <a:ext cx="6192688" cy="5405452"/>
        </p:xfrm>
        <a:graphic>
          <a:graphicData uri="http://schemas.openxmlformats.org/drawingml/2006/table">
            <a:tbl>
              <a:tblPr firstRow="1" firstCol="1" bandRow="1"/>
              <a:tblGrid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676872"/>
                <a:gridCol w="792088"/>
              </a:tblGrid>
              <a:tr h="528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effectLst/>
                          <a:latin typeface="Times New Roman"/>
                        </a:rPr>
                        <a:t>с</a:t>
                      </a:r>
                      <a:endParaRPr lang="ru-RU" sz="400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з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г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о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д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 у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и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effectLst/>
                          <a:latin typeface="Times New Roman"/>
                        </a:rPr>
                        <a:t>т</a:t>
                      </a:r>
                      <a:endParaRPr lang="ru-RU" sz="400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м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с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э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к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в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а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т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о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р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а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л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м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н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ц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Arial"/>
                          <a:ea typeface="Times New Roman"/>
                        </a:rPr>
                        <a:t>е</a:t>
                      </a:r>
                      <a:r>
                        <a:rPr lang="ru-RU" sz="4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5616" y="10527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lang="ru-RU" alt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09600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>.</a:t>
            </a:r>
          </a:p>
        </p:txBody>
      </p:sp>
      <p:pic>
        <p:nvPicPr>
          <p:cNvPr id="14340" name="Picture 4" descr="Фрагмент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8580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24" y="2636912"/>
            <a:ext cx="63785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52600" y="838199"/>
            <a:ext cx="617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</a:rPr>
              <a:t>Дополните рисунок.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1295400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</a:rPr>
              <a:t>1. Подпишите дни летнего и зимнего солнцестояний, дни весеннего и осеннего равноденствий.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</a:rPr>
              <a:t>2. Покажите (закрасьте), районы где наблюдается полярный день </a:t>
            </a:r>
            <a:r>
              <a:rPr lang="ru-RU" altLang="ru-RU" smtClean="0">
                <a:solidFill>
                  <a:srgbClr val="000000"/>
                </a:solidFill>
              </a:rPr>
              <a:t>(красным) </a:t>
            </a:r>
            <a:r>
              <a:rPr lang="ru-RU" altLang="ru-RU" dirty="0" smtClean="0">
                <a:solidFill>
                  <a:srgbClr val="000000"/>
                </a:solidFill>
              </a:rPr>
              <a:t>и </a:t>
            </a:r>
            <a:r>
              <a:rPr lang="ru-RU" altLang="ru-RU" smtClean="0">
                <a:solidFill>
                  <a:srgbClr val="000000"/>
                </a:solidFill>
              </a:rPr>
              <a:t>полярная ночь(синим).</a:t>
            </a:r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7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Домашнее задание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713" y="2205038"/>
            <a:ext cx="5329237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Изучить параграф 10, в рабочих тетрадях 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стр. 19-20 №17,18,19,20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31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Рефлексия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37202"/>
            <a:ext cx="8352928" cy="517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/>
              <a:t>Нарисуйте </a:t>
            </a:r>
            <a:r>
              <a:rPr lang="ru-RU" sz="4000" b="1" dirty="0" smtClean="0"/>
              <a:t>в тетради кружок</a:t>
            </a:r>
            <a:r>
              <a:rPr lang="ru-RU" sz="4000" b="1" dirty="0"/>
              <a:t>:</a:t>
            </a:r>
          </a:p>
          <a:p>
            <a:pPr marL="0" indent="0">
              <a:buNone/>
            </a:pPr>
            <a:r>
              <a:rPr lang="ru-RU" sz="4000" b="1" dirty="0" smtClean="0"/>
              <a:t>               - </a:t>
            </a:r>
            <a:r>
              <a:rPr lang="ru-RU" sz="4000" b="1" dirty="0"/>
              <a:t>всё понял, могу объяснить этот материал другому;</a:t>
            </a:r>
          </a:p>
          <a:p>
            <a:pPr marL="0" indent="0">
              <a:buNone/>
            </a:pPr>
            <a:r>
              <a:rPr lang="ru-RU" sz="4000" b="1" dirty="0"/>
              <a:t> </a:t>
            </a:r>
            <a:r>
              <a:rPr lang="ru-RU" sz="4000" b="1" dirty="0" smtClean="0"/>
              <a:t>               </a:t>
            </a:r>
            <a:r>
              <a:rPr lang="ru-RU" sz="4000" b="1" dirty="0"/>
              <a:t>– сам всё понял, </a:t>
            </a:r>
            <a:r>
              <a:rPr lang="ru-RU" sz="4000" b="1" dirty="0" smtClean="0"/>
              <a:t>но</a:t>
            </a:r>
          </a:p>
          <a:p>
            <a:pPr marL="0" indent="0">
              <a:buNone/>
            </a:pPr>
            <a:r>
              <a:rPr lang="ru-RU" sz="4000" b="1" dirty="0" smtClean="0"/>
              <a:t>объяснить </a:t>
            </a:r>
            <a:r>
              <a:rPr lang="ru-RU" sz="4000" b="1" dirty="0"/>
              <a:t>другому не берусь;</a:t>
            </a:r>
          </a:p>
          <a:p>
            <a:pPr marL="0" indent="0">
              <a:buNone/>
            </a:pPr>
            <a:r>
              <a:rPr lang="ru-RU" sz="4000" b="1" dirty="0" smtClean="0"/>
              <a:t>           – </a:t>
            </a:r>
            <a:r>
              <a:rPr lang="ru-RU" sz="4000" b="1" dirty="0"/>
              <a:t>для полного понимания мне нужно всё повторить.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929234" y="1700808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43608" y="3140968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76134" y="458112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5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712968" cy="2439144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ВСЕЛЕННАЯ-МЛЕЧНЫЙ ПУТЬ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404664"/>
            <a:ext cx="7004248" cy="3801576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ru-RU" altLang="ru-RU" sz="8800" i="1" dirty="0" smtClean="0">
                <a:solidFill>
                  <a:srgbClr val="FF0000"/>
                </a:solidFill>
                <a:latin typeface="Arial Black" pitchFamily="34" charset="0"/>
              </a:rPr>
              <a:t>???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55650" y="1700213"/>
            <a:ext cx="7777163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5400" b="1" dirty="0" smtClean="0">
                <a:solidFill>
                  <a:srgbClr val="000099"/>
                </a:solidFill>
                <a:latin typeface="Calibri"/>
              </a:rPr>
              <a:t>Наша Галактика?</a:t>
            </a:r>
            <a:endParaRPr lang="ru-RU" sz="5400" b="1" dirty="0">
              <a:solidFill>
                <a:srgbClr val="0000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27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032" y="4509120"/>
            <a:ext cx="8712968" cy="2439144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ВСЕЛЕННАЯ-МЛЕЧНЫЙ ПУТЬ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404664"/>
            <a:ext cx="7004248" cy="3801576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ru-RU" altLang="ru-RU" sz="8800" i="1" dirty="0" smtClean="0">
                <a:solidFill>
                  <a:srgbClr val="FF0000"/>
                </a:solidFill>
                <a:latin typeface="Arial Black" pitchFamily="34" charset="0"/>
              </a:rPr>
              <a:t>???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55650" y="1700213"/>
            <a:ext cx="7777163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5400" b="1" dirty="0" smtClean="0">
                <a:solidFill>
                  <a:srgbClr val="000099"/>
                </a:solidFill>
                <a:latin typeface="Calibri"/>
              </a:rPr>
              <a:t>Ближайшая к нам звезда вместе с движущимися вокруг космическими телами образуют?</a:t>
            </a:r>
            <a:endParaRPr lang="ru-RU" sz="5400" b="1" dirty="0">
              <a:solidFill>
                <a:srgbClr val="0000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6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653136"/>
            <a:ext cx="9144000" cy="2439144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ВСЕЛЕННАЯ-МЛЕЧНЫЙ ПУТЬ-СОЛНЕЧНАЯ СИСТЕМА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8640"/>
            <a:ext cx="7004248" cy="3801576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ru-RU" altLang="ru-RU" sz="8800" i="1" dirty="0" smtClean="0">
                <a:solidFill>
                  <a:srgbClr val="FF0000"/>
                </a:solidFill>
                <a:latin typeface="Arial Black" pitchFamily="34" charset="0"/>
              </a:rPr>
              <a:t>???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611560" y="1340768"/>
            <a:ext cx="7777163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5400" b="1" dirty="0" smtClean="0">
                <a:solidFill>
                  <a:srgbClr val="000099"/>
                </a:solidFill>
                <a:latin typeface="Calibri"/>
              </a:rPr>
              <a:t>Ближайшая к нам звезда вместе с движущимися вокруг космическими телами образуют?</a:t>
            </a:r>
            <a:endParaRPr lang="ru-RU" sz="5400" b="1" dirty="0">
              <a:solidFill>
                <a:srgbClr val="0000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78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2439144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ВСЕЛЕННАЯ-МЛЕЧНЫЙ ПУТЬ-СОЛНЕЧНАЯ СИСТЕМА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8640"/>
            <a:ext cx="7004248" cy="3801576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ru-RU" altLang="ru-RU" sz="8800" i="1" dirty="0" smtClean="0">
                <a:solidFill>
                  <a:srgbClr val="FF0000"/>
                </a:solidFill>
                <a:latin typeface="Arial Black" pitchFamily="34" charset="0"/>
              </a:rPr>
              <a:t>???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611560" y="1340768"/>
            <a:ext cx="8352928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5400" b="1" dirty="0" smtClean="0">
                <a:solidFill>
                  <a:srgbClr val="000099"/>
                </a:solidFill>
                <a:latin typeface="Calibri"/>
              </a:rPr>
              <a:t>Наша планета называется?</a:t>
            </a:r>
            <a:endParaRPr lang="ru-RU" sz="5400" b="1" dirty="0">
              <a:solidFill>
                <a:srgbClr val="0000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6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2439144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ВСЕЛЕННАЯ-МЛЕЧНЫЙ ПУТЬ-СОЛНЕЧНАЯ СИСТЕМА-ЗЕМЛЯ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8640"/>
            <a:ext cx="7004248" cy="3801576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ru-RU" altLang="ru-RU" sz="8800" i="1" dirty="0" smtClean="0">
                <a:solidFill>
                  <a:srgbClr val="FF0000"/>
                </a:solidFill>
                <a:latin typeface="Arial Black" pitchFamily="34" charset="0"/>
              </a:rPr>
              <a:t>???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39552" y="1340768"/>
            <a:ext cx="8352928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5400" b="1" dirty="0" smtClean="0">
                <a:solidFill>
                  <a:srgbClr val="000099"/>
                </a:solidFill>
                <a:latin typeface="Calibri"/>
              </a:rPr>
              <a:t>Наш космический адрес:</a:t>
            </a:r>
            <a:endParaRPr lang="ru-RU" sz="5400" b="1" dirty="0">
              <a:solidFill>
                <a:srgbClr val="0000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3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1086</Words>
  <Application>Microsoft Office PowerPoint</Application>
  <PresentationFormat>Экран (4:3)</PresentationFormat>
  <Paragraphs>751</Paragraphs>
  <Slides>46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Тема Office</vt:lpstr>
      <vt:lpstr>Тема12</vt:lpstr>
      <vt:lpstr>Презентация PowerPoint</vt:lpstr>
      <vt:lpstr>Презентация PowerPoint</vt:lpstr>
      <vt:lpstr>ВСЕЛЕННАЯ</vt:lpstr>
      <vt:lpstr>ВСЕЛЕННАЯ</vt:lpstr>
      <vt:lpstr>ВСЕЛЕННАЯ-МЛЕЧНЫЙ ПУТЬ</vt:lpstr>
      <vt:lpstr>ВСЕЛЕННАЯ-МЛЕЧНЫЙ ПУТЬ</vt:lpstr>
      <vt:lpstr>ВСЕЛЕННАЯ-МЛЕЧНЫЙ ПУТЬ-СОЛНЕЧНАЯ СИСТЕМА</vt:lpstr>
      <vt:lpstr>ВСЕЛЕННАЯ-МЛЕЧНЫЙ ПУТЬ-СОЛНЕЧНАЯ СИСТЕМА</vt:lpstr>
      <vt:lpstr>ВСЕЛЕННАЯ-МЛЕЧНЫЙ ПУТЬ-СОЛНЕЧНАЯ СИСТЕМА-ЗЕМЛЯ</vt:lpstr>
      <vt:lpstr>Заполните таблицу</vt:lpstr>
      <vt:lpstr>Заполните таблицу</vt:lpstr>
      <vt:lpstr>Вращения Земли вокруг своей ____: </vt:lpstr>
      <vt:lpstr>Вращения Земли вокруг своей оси: </vt:lpstr>
      <vt:lpstr>Географические следствия вращения Земли вокруг своей ____: </vt:lpstr>
      <vt:lpstr>Географические следствия вращения Земли вокруг своей оси: </vt:lpstr>
      <vt:lpstr> Земля вращается, вращается, вращается. И на Земле вдруг представление начинается. На сцене в свой черёд артисты появляются. И выступление каждого артиста отличается. Один, в костюме рыжем, слёзы льёт. Другой, в одежде белой, снег метёт. По воле третьего подснежник расцветает. Ну а четвёртый ярким солнцем согревает. </vt:lpstr>
      <vt:lpstr>Обращение Земли вокруг Солнца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Причины смены времен года </vt:lpstr>
      <vt:lpstr>Презентация PowerPoint</vt:lpstr>
      <vt:lpstr>Презентация PowerPoint</vt:lpstr>
      <vt:lpstr>Презентация PowerPoint</vt:lpstr>
      <vt:lpstr>Заполните таличку</vt:lpstr>
      <vt:lpstr>Заполните таличку</vt:lpstr>
      <vt:lpstr>Заполните таличку</vt:lpstr>
      <vt:lpstr>Заполните таличку</vt:lpstr>
      <vt:lpstr>Заполните таличку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Кроссворд</vt:lpstr>
      <vt:lpstr>Кроссворд</vt:lpstr>
      <vt:lpstr>Кроссворд</vt:lpstr>
      <vt:lpstr>Кроссворд</vt:lpstr>
      <vt:lpstr>Кроссворд</vt:lpstr>
      <vt:lpstr>Кроссворд</vt:lpstr>
      <vt:lpstr>.</vt:lpstr>
      <vt:lpstr>Домашнее задание 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Русаков</dc:creator>
  <cp:lastModifiedBy>Сергей</cp:lastModifiedBy>
  <cp:revision>38</cp:revision>
  <cp:lastPrinted>2018-12-02T17:50:19Z</cp:lastPrinted>
  <dcterms:created xsi:type="dcterms:W3CDTF">2018-12-02T15:04:07Z</dcterms:created>
  <dcterms:modified xsi:type="dcterms:W3CDTF">2018-12-03T04:51:46Z</dcterms:modified>
</cp:coreProperties>
</file>